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AAEE55-4718-40B9-9553-1F5D29DFA2AD}" v="203" dt="2025-10-29T10:58:19.6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13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8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5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094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7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11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9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1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2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66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43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a.wikipedia.org/wiki/Fluor" TargetMode="External"/><Relationship Id="rId7" Type="http://schemas.openxmlformats.org/officeDocument/2006/relationships/hyperlink" Target="http://da.wikipedia.org/wiki/Halogen" TargetMode="External"/><Relationship Id="rId2" Type="http://schemas.openxmlformats.org/officeDocument/2006/relationships/hyperlink" Target="http://da.wikipedia.org/wiki/Hydrog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a.wikipedia.org/w/index.php?title=Alkalijordmetal&amp;action=edit&amp;redlink=1" TargetMode="External"/><Relationship Id="rId5" Type="http://schemas.openxmlformats.org/officeDocument/2006/relationships/hyperlink" Target="http://da.wikipedia.org/wiki/Alkalimetal" TargetMode="External"/><Relationship Id="rId4" Type="http://schemas.openxmlformats.org/officeDocument/2006/relationships/hyperlink" Target="http://da.wikipedia.org/wiki/Oxygen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E5473D2-DD46-DFAF-84EC-264D6CE58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78053B0-4360-B2AF-04BD-9889467093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3394" y="1585762"/>
            <a:ext cx="3788767" cy="2811737"/>
          </a:xfrm>
        </p:spPr>
        <p:txBody>
          <a:bodyPr>
            <a:normAutofit/>
          </a:bodyPr>
          <a:lstStyle/>
          <a:p>
            <a:pPr algn="l"/>
            <a:r>
              <a:rPr lang="da-DK" sz="4100"/>
              <a:t>Oxidationstal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24386CE-D7AE-FB1C-39C5-D45D35381C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0644" b="1"/>
          <a:stretch>
            <a:fillRect/>
          </a:stretch>
        </p:blipFill>
        <p:spPr>
          <a:xfrm>
            <a:off x="2" y="10"/>
            <a:ext cx="736775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26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170BFA-C5EC-1622-78F2-CA88AFB6D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FF0000"/>
                </a:solidFill>
              </a:rPr>
              <a:t>Red</a:t>
            </a:r>
            <a:r>
              <a:rPr lang="da-DK" dirty="0">
                <a:solidFill>
                  <a:srgbClr val="0070C0"/>
                </a:solidFill>
              </a:rPr>
              <a:t>ox</a:t>
            </a:r>
            <a:r>
              <a:rPr lang="da-DK" dirty="0"/>
              <a:t>reaktion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A2848F-A822-F49D-B4E9-B308FB46C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3000" b="1" dirty="0">
                <a:solidFill>
                  <a:srgbClr val="0070C0"/>
                </a:solidFill>
              </a:rPr>
              <a:t>Oxidation: Ved en oxidation sker der en hel eller delvis afgivelse af elektroner</a:t>
            </a:r>
          </a:p>
          <a:p>
            <a:r>
              <a:rPr lang="da-DK" sz="3000" b="1" dirty="0">
                <a:solidFill>
                  <a:srgbClr val="FF0000"/>
                </a:solidFill>
              </a:rPr>
              <a:t>Reduktion: Ved en reduktion sker der en hel eller delvis optagelse af elektroner</a:t>
            </a:r>
          </a:p>
          <a:p>
            <a:pPr marL="0" indent="0">
              <a:buNone/>
            </a:pPr>
            <a:endParaRPr lang="da-DK" sz="3000" b="1" dirty="0"/>
          </a:p>
          <a:p>
            <a:r>
              <a:rPr lang="da-DK" sz="3000" b="1" dirty="0">
                <a:solidFill>
                  <a:srgbClr val="0070C0"/>
                </a:solidFill>
              </a:rPr>
              <a:t>Ved en oxidation af et grundstof stiger oxidationstallet</a:t>
            </a:r>
          </a:p>
          <a:p>
            <a:r>
              <a:rPr lang="da-DK" sz="3000" b="1" dirty="0">
                <a:solidFill>
                  <a:srgbClr val="FF0000"/>
                </a:solidFill>
              </a:rPr>
              <a:t>Ved en reduktion af et grundstof falder oxidationstallet</a:t>
            </a:r>
          </a:p>
          <a:p>
            <a:endParaRPr lang="da-DK" sz="3000" b="1" dirty="0"/>
          </a:p>
          <a:p>
            <a:endParaRPr lang="da-DK" sz="3000" dirty="0"/>
          </a:p>
        </p:txBody>
      </p:sp>
    </p:spTree>
    <p:extLst>
      <p:ext uri="{BB962C8B-B14F-4D97-AF65-F5344CB8AC3E}">
        <p14:creationId xmlns:p14="http://schemas.microsoft.com/office/powerpoint/2010/main" val="799473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66E90-8DC9-321F-885A-D1057D908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Tildeling af oxidationstal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14B89A43-5133-D965-7528-1A753FB91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944074"/>
              </p:ext>
            </p:extLst>
          </p:nvPr>
        </p:nvGraphicFramePr>
        <p:xfrm>
          <a:off x="612648" y="1494503"/>
          <a:ext cx="10966704" cy="4955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7649">
                  <a:extLst>
                    <a:ext uri="{9D8B030D-6E8A-4147-A177-3AD203B41FA5}">
                      <a16:colId xmlns:a16="http://schemas.microsoft.com/office/drawing/2014/main" val="4117783467"/>
                    </a:ext>
                  </a:extLst>
                </a:gridCol>
                <a:gridCol w="5149055">
                  <a:extLst>
                    <a:ext uri="{9D8B030D-6E8A-4147-A177-3AD203B41FA5}">
                      <a16:colId xmlns:a16="http://schemas.microsoft.com/office/drawing/2014/main" val="790525814"/>
                    </a:ext>
                  </a:extLst>
                </a:gridCol>
              </a:tblGrid>
              <a:tr h="550606">
                <a:tc>
                  <a:txBody>
                    <a:bodyPr/>
                    <a:lstStyle/>
                    <a:p>
                      <a:r>
                        <a:rPr lang="da-DK" sz="2400" dirty="0"/>
                        <a:t>Stof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Oxidationstal (OT)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301428"/>
                  </a:ext>
                </a:extLst>
              </a:tr>
              <a:tr h="550606">
                <a:tc>
                  <a:txBody>
                    <a:bodyPr/>
                    <a:lstStyle/>
                    <a:p>
                      <a:r>
                        <a:rPr lang="da-DK" sz="2400" dirty="0"/>
                        <a:t>Frit grundstof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610435"/>
                  </a:ext>
                </a:extLst>
              </a:tr>
              <a:tr h="550606">
                <a:tc>
                  <a:txBody>
                    <a:bodyPr/>
                    <a:lstStyle/>
                    <a:p>
                      <a:r>
                        <a:rPr lang="da-DK" sz="2400" dirty="0"/>
                        <a:t>Simpel ion (ét atom)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Ionens ladning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380403"/>
                  </a:ext>
                </a:extLst>
              </a:tr>
              <a:tr h="550606">
                <a:tc>
                  <a:txBody>
                    <a:bodyPr/>
                    <a:lstStyle/>
                    <a:p>
                      <a:r>
                        <a:rPr lang="da-DK" sz="2400" dirty="0"/>
                        <a:t>Kemisk forbindelse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Summen af OT =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8189023"/>
                  </a:ext>
                </a:extLst>
              </a:tr>
              <a:tr h="550606">
                <a:tc>
                  <a:txBody>
                    <a:bodyPr/>
                    <a:lstStyle/>
                    <a:p>
                      <a:r>
                        <a:rPr lang="da-DK" sz="2400" dirty="0"/>
                        <a:t>Ionforbindelse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Summen af OT = ionens ladning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993149"/>
                  </a:ext>
                </a:extLst>
              </a:tr>
              <a:tr h="550606"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769693"/>
                  </a:ext>
                </a:extLst>
              </a:tr>
              <a:tr h="550606">
                <a:tc>
                  <a:txBody>
                    <a:bodyPr/>
                    <a:lstStyle/>
                    <a:p>
                      <a:r>
                        <a:rPr lang="da-DK" sz="2400" dirty="0"/>
                        <a:t>Hydrogen i molekyleforbindelse (oftest)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790467"/>
                  </a:ext>
                </a:extLst>
              </a:tr>
              <a:tr h="550606">
                <a:tc>
                  <a:txBody>
                    <a:bodyPr/>
                    <a:lstStyle/>
                    <a:p>
                      <a:r>
                        <a:rPr lang="da-DK" sz="2400" dirty="0"/>
                        <a:t>Oxygen i molekyleforbindelse (oftest)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254954"/>
                  </a:ext>
                </a:extLst>
              </a:tr>
              <a:tr h="550606">
                <a:tc>
                  <a:txBody>
                    <a:bodyPr/>
                    <a:lstStyle/>
                    <a:p>
                      <a:r>
                        <a:rPr lang="da-DK" sz="2400" dirty="0"/>
                        <a:t>Fluor i molekyleforbindelse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813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96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803DA-ECEE-D9A0-F909-CF43CF3F6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Alternative huskeregler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F27714-AF51-A882-A5FC-AB0000E2D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680898"/>
            <a:ext cx="10653579" cy="4628462"/>
          </a:xfrm>
        </p:spPr>
        <p:txBody>
          <a:bodyPr>
            <a:normAutofit fontScale="85000" lnSpcReduction="20000"/>
          </a:bodyPr>
          <a:lstStyle/>
          <a:p>
            <a:r>
              <a:rPr lang="da-DK" sz="2800" dirty="0">
                <a:latin typeface="Neue Haas Grotesk Text Pro (Tekst)"/>
              </a:rPr>
              <a:t>I molekylære forbindelser har: </a:t>
            </a:r>
          </a:p>
          <a:p>
            <a:pPr lvl="1"/>
            <a:r>
              <a:rPr lang="da-DK" sz="2800" dirty="0">
                <a:latin typeface="Neue Haas Grotesk Text Pro (Tekst)"/>
                <a:hlinkClick r:id="rId2" tooltip="Hydrogen"/>
              </a:rPr>
              <a:t>Hydrogen</a:t>
            </a:r>
            <a:r>
              <a:rPr lang="da-DK" sz="2800" dirty="0">
                <a:latin typeface="Neue Haas Grotesk Text Pro (Tekst)"/>
              </a:rPr>
              <a:t> oxidationstrinnet +1    </a:t>
            </a:r>
          </a:p>
          <a:p>
            <a:pPr lvl="1"/>
            <a:r>
              <a:rPr lang="da-DK" sz="2800" dirty="0">
                <a:latin typeface="Neue Haas Grotesk Text Pro (Tekst)"/>
                <a:hlinkClick r:id="rId3" tooltip="Fluor"/>
              </a:rPr>
              <a:t>Fluor</a:t>
            </a:r>
            <a:r>
              <a:rPr lang="da-DK" sz="2800" dirty="0">
                <a:latin typeface="Neue Haas Grotesk Text Pro (Tekst)"/>
              </a:rPr>
              <a:t> oxidationstrinnet -1</a:t>
            </a:r>
          </a:p>
          <a:p>
            <a:pPr lvl="1"/>
            <a:r>
              <a:rPr lang="da-DK" sz="2800" dirty="0">
                <a:latin typeface="Neue Haas Grotesk Text Pro (Tekst)"/>
                <a:hlinkClick r:id="rId4" tooltip="Oxygen"/>
              </a:rPr>
              <a:t>Oxygen</a:t>
            </a:r>
            <a:r>
              <a:rPr lang="da-DK" sz="2800" dirty="0">
                <a:latin typeface="Neue Haas Grotesk Text Pro (Tekst)"/>
              </a:rPr>
              <a:t> oxidationstrinnet -2</a:t>
            </a:r>
          </a:p>
          <a:p>
            <a:pPr lvl="1"/>
            <a:endParaRPr lang="da-DK" sz="2800" dirty="0">
              <a:latin typeface="Neue Haas Grotesk Text Pro (Tekst)"/>
            </a:endParaRPr>
          </a:p>
          <a:p>
            <a:r>
              <a:rPr lang="da-DK" sz="2800" dirty="0">
                <a:latin typeface="Neue Haas Grotesk Text Pro (Tekst)"/>
                <a:hlinkClick r:id="rId5" tooltip="Alkalimetal"/>
              </a:rPr>
              <a:t>Alkalimetaller</a:t>
            </a:r>
            <a:r>
              <a:rPr lang="da-DK" sz="2800" dirty="0">
                <a:latin typeface="Neue Haas Grotesk Text Pro (Tekst)"/>
              </a:rPr>
              <a:t> har oxidationstrinnet +1 i næsten alle sine forbindelser.</a:t>
            </a:r>
          </a:p>
          <a:p>
            <a:r>
              <a:rPr lang="da-DK" sz="2800" dirty="0">
                <a:latin typeface="Neue Haas Grotesk Text Pro (Tekst)"/>
                <a:hlinkClick r:id="rId6" tooltip="Alkalijordmetal (ikke skrevet endnu)"/>
              </a:rPr>
              <a:t>Alkalijordmetallerne</a:t>
            </a:r>
            <a:r>
              <a:rPr lang="da-DK" sz="2800" dirty="0">
                <a:latin typeface="Neue Haas Grotesk Text Pro (Tekst)"/>
              </a:rPr>
              <a:t> har oxidationstrinnet +2 i næsten alle sine forbindelser.</a:t>
            </a:r>
          </a:p>
          <a:p>
            <a:r>
              <a:rPr lang="da-DK" sz="2800" dirty="0">
                <a:latin typeface="Neue Haas Grotesk Text Pro (Tekst)"/>
                <a:hlinkClick r:id="rId7" tooltip="Halogen"/>
              </a:rPr>
              <a:t>Halogenerne</a:t>
            </a:r>
            <a:r>
              <a:rPr lang="da-DK" sz="2800" dirty="0">
                <a:latin typeface="Neue Haas Grotesk Text Pro (Tekst)"/>
              </a:rPr>
              <a:t> har oxidationstrinnene -1, medmindre de er bundet direkte til oxygen eller et andet halogen</a:t>
            </a:r>
          </a:p>
          <a:p>
            <a:endParaRPr lang="da-DK" dirty="0">
              <a:latin typeface="Neue Haas Grotesk Text Pro (Tekst)"/>
            </a:endParaRPr>
          </a:p>
        </p:txBody>
      </p:sp>
    </p:spTree>
    <p:extLst>
      <p:ext uri="{BB962C8B-B14F-4D97-AF65-F5344CB8AC3E}">
        <p14:creationId xmlns:p14="http://schemas.microsoft.com/office/powerpoint/2010/main" val="1750965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CCA08A-88DB-AF4B-7AE4-C9F4610F4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Undtagelser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A4D4A4-3914-DB7A-4503-E264713BE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800" dirty="0">
                <a:latin typeface="Neue Haas Grotesk Text Pro (Tekst)"/>
              </a:rPr>
              <a:t>Hydrogen, Fluor og Oxygen har oxidationstrin 0 som rene grundstoffer(Regel 1.)</a:t>
            </a:r>
          </a:p>
          <a:p>
            <a:endParaRPr lang="da-DK" sz="2800" dirty="0">
              <a:latin typeface="Neue Haas Grotesk Text Pro (Tekst)"/>
            </a:endParaRPr>
          </a:p>
          <a:p>
            <a:r>
              <a:rPr lang="da-DK" sz="2800" dirty="0">
                <a:latin typeface="Neue Haas Grotesk Text Pro (Tekst)"/>
              </a:rPr>
              <a:t>Hydrogen har oxidationstrin -1 i metalhydrider (eks. </a:t>
            </a:r>
            <a:r>
              <a:rPr lang="da-DK" sz="2800" dirty="0" err="1">
                <a:latin typeface="Neue Haas Grotesk Text Pro (Tekst)"/>
              </a:rPr>
              <a:t>NaH</a:t>
            </a:r>
            <a:r>
              <a:rPr lang="da-DK" sz="2800" dirty="0">
                <a:latin typeface="Neue Haas Grotesk Text Pro (Tekst)"/>
              </a:rPr>
              <a:t>)</a:t>
            </a:r>
          </a:p>
          <a:p>
            <a:endParaRPr lang="da-DK" sz="2800" dirty="0">
              <a:latin typeface="Neue Haas Grotesk Text Pro (Tekst)"/>
            </a:endParaRPr>
          </a:p>
          <a:p>
            <a:r>
              <a:rPr lang="da-DK" sz="2800" dirty="0">
                <a:latin typeface="Neue Haas Grotesk Text Pro (Tekst)"/>
              </a:rPr>
              <a:t>Oxygen har oxidationstrin -1 i peroxider (eks. hydrogenperoxid: H</a:t>
            </a:r>
            <a:r>
              <a:rPr lang="da-DK" sz="2800" baseline="-25000" dirty="0">
                <a:latin typeface="Neue Haas Grotesk Text Pro (Tekst)"/>
              </a:rPr>
              <a:t>2</a:t>
            </a:r>
            <a:r>
              <a:rPr lang="da-DK" sz="2800" dirty="0">
                <a:latin typeface="Neue Haas Grotesk Text Pro (Tekst)"/>
              </a:rPr>
              <a:t>O</a:t>
            </a:r>
            <a:r>
              <a:rPr lang="da-DK" sz="2800" baseline="-25000" dirty="0">
                <a:latin typeface="Neue Haas Grotesk Text Pro (Tekst)"/>
              </a:rPr>
              <a:t>2</a:t>
            </a:r>
            <a:r>
              <a:rPr lang="da-DK" sz="2800" dirty="0">
                <a:latin typeface="Neue Haas Grotesk Text Pro (Tekst)"/>
              </a:rPr>
              <a:t>) og +2 i </a:t>
            </a:r>
            <a:r>
              <a:rPr lang="da-DK" sz="2800" dirty="0" err="1">
                <a:latin typeface="Neue Haas Grotesk Text Pro (Tekst)"/>
              </a:rPr>
              <a:t>oxygendifluorid</a:t>
            </a:r>
            <a:r>
              <a:rPr lang="da-DK" sz="2800" dirty="0">
                <a:latin typeface="Neue Haas Grotesk Text Pro (Tekst)"/>
              </a:rPr>
              <a:t> (OF</a:t>
            </a:r>
            <a:r>
              <a:rPr lang="da-DK" sz="2800" baseline="-25000" dirty="0">
                <a:latin typeface="Neue Haas Grotesk Text Pro (Tekst)"/>
              </a:rPr>
              <a:t>2</a:t>
            </a:r>
            <a:r>
              <a:rPr lang="da-DK" sz="2800" dirty="0">
                <a:latin typeface="Neue Haas Grotesk Text Pro (Tekst)"/>
              </a:rPr>
              <a:t>)</a:t>
            </a:r>
          </a:p>
          <a:p>
            <a:endParaRPr lang="da-DK" sz="2800" dirty="0">
              <a:latin typeface="Neue Haas Grotesk Text Pro (Tekst)"/>
            </a:endParaRPr>
          </a:p>
        </p:txBody>
      </p:sp>
    </p:spTree>
    <p:extLst>
      <p:ext uri="{BB962C8B-B14F-4D97-AF65-F5344CB8AC3E}">
        <p14:creationId xmlns:p14="http://schemas.microsoft.com/office/powerpoint/2010/main" val="2494213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A424D3-ED60-B028-134E-46A224A6A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Eksempler på oxidationstal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512E584-376A-18B7-F05D-B323D585B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1705282"/>
            <a:ext cx="5650500" cy="45938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a-DK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da-DK" sz="3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a-DK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H</a:t>
            </a:r>
            <a:r>
              <a:rPr lang="da-DK" sz="3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a-DK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marL="0" indent="0">
              <a:buNone/>
            </a:pPr>
            <a:endParaRPr lang="da-DK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da-DK" sz="3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da-DK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NH</a:t>
            </a:r>
            <a:r>
              <a:rPr lang="da-DK" sz="3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da-DK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endParaRPr lang="da-DK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ladsholder til indhold 2">
            <a:extLst>
              <a:ext uri="{FF2B5EF4-FFF2-40B4-BE49-F238E27FC236}">
                <a16:creationId xmlns:a16="http://schemas.microsoft.com/office/drawing/2014/main" id="{BB2472D4-6A63-A49D-EDE9-E2C6D9681368}"/>
              </a:ext>
            </a:extLst>
          </p:cNvPr>
          <p:cNvSpPr txBox="1">
            <a:spLocks/>
          </p:cNvSpPr>
          <p:nvPr/>
        </p:nvSpPr>
        <p:spPr>
          <a:xfrm>
            <a:off x="612647" y="1468255"/>
            <a:ext cx="5483353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a-DK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0                                            +I     -II     </a:t>
            </a:r>
            <a:r>
              <a:rPr lang="da-DK" baseline="-250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a-DK" sz="5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5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5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5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10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a-DK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</a:t>
            </a:r>
            <a:r>
              <a:rPr lang="da-DK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+II                                            -III</a:t>
            </a:r>
            <a:endParaRPr lang="da-DK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5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5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5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a-DK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-I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AB362AC-EFDF-F3D0-9D33-1E347CA2C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253" y="4346816"/>
            <a:ext cx="3971326" cy="2196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6F10D90B-E9B0-3436-0205-DA9F3B53BB87}"/>
              </a:ext>
            </a:extLst>
          </p:cNvPr>
          <p:cNvSpPr/>
          <p:nvPr/>
        </p:nvSpPr>
        <p:spPr>
          <a:xfrm>
            <a:off x="5939437" y="1369932"/>
            <a:ext cx="5796479" cy="27699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B2355B5-9F4F-4928-C1C6-70A8CDF1A0FD}"/>
              </a:ext>
            </a:extLst>
          </p:cNvPr>
          <p:cNvSpPr txBox="1"/>
          <p:nvPr/>
        </p:nvSpPr>
        <p:spPr>
          <a:xfrm>
            <a:off x="6096000" y="1576827"/>
            <a:ext cx="535553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dirty="0"/>
              <a:t>Bemærk:</a:t>
            </a:r>
            <a:br>
              <a:rPr lang="da-DK" sz="2600" dirty="0"/>
            </a:br>
            <a:r>
              <a:rPr lang="da-DK" sz="2600" dirty="0"/>
              <a:t>Oxidationstallet skrives med romertal</a:t>
            </a:r>
          </a:p>
          <a:p>
            <a:endParaRPr lang="da-DK" sz="2600" dirty="0"/>
          </a:p>
          <a:p>
            <a:r>
              <a:rPr lang="da-DK" sz="2600" dirty="0"/>
              <a:t>Det er ikke altid man gider at skrive oxidationstallet for H og O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4938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2FBC0-761C-3762-72E2-3674A6E84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770C412F-847C-5B5F-E3D3-9443135CB28C}"/>
              </a:ext>
            </a:extLst>
          </p:cNvPr>
          <p:cNvSpPr/>
          <p:nvPr/>
        </p:nvSpPr>
        <p:spPr>
          <a:xfrm>
            <a:off x="5939437" y="1369932"/>
            <a:ext cx="5796479" cy="27699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D883F08-E36F-C28B-0811-04BD807FA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Eksempler på oxidationstal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EDBEE73-3BCA-BC42-10C3-D71B2A39C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487" y="2000250"/>
            <a:ext cx="2032229" cy="45938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da-DK" sz="3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a-DK" sz="3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</a:p>
          <a:p>
            <a:pPr marL="0" indent="0">
              <a:buNone/>
            </a:pPr>
            <a:endParaRPr lang="da-DK" sz="38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da-DK" sz="3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indent="0">
              <a:buNone/>
            </a:pPr>
            <a:endParaRPr lang="da-DK" sz="38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da-DK" sz="3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a-DK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da-DK" sz="3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da-DK" sz="3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C165456-9310-055D-7B88-ABF75A0F26BC}"/>
              </a:ext>
            </a:extLst>
          </p:cNvPr>
          <p:cNvSpPr txBox="1"/>
          <p:nvPr/>
        </p:nvSpPr>
        <p:spPr>
          <a:xfrm>
            <a:off x="6096000" y="1576827"/>
            <a:ext cx="535553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dirty="0"/>
              <a:t>Bemærk:</a:t>
            </a:r>
            <a:br>
              <a:rPr lang="da-DK" sz="2600" dirty="0"/>
            </a:br>
            <a:r>
              <a:rPr lang="da-DK" sz="2600" dirty="0"/>
              <a:t>Oxidationstallet skrives med romertal</a:t>
            </a:r>
          </a:p>
          <a:p>
            <a:endParaRPr lang="da-DK" sz="2600" dirty="0"/>
          </a:p>
          <a:p>
            <a:r>
              <a:rPr lang="da-DK" sz="2600" dirty="0"/>
              <a:t>Det er ikke altid man gider at skrive oxidationstallet for H og O</a:t>
            </a:r>
          </a:p>
          <a:p>
            <a:endParaRPr lang="da-DK" dirty="0"/>
          </a:p>
        </p:txBody>
      </p:sp>
      <p:sp>
        <p:nvSpPr>
          <p:cNvPr id="5" name="Pladsholder til indhold 2">
            <a:extLst>
              <a:ext uri="{FF2B5EF4-FFF2-40B4-BE49-F238E27FC236}">
                <a16:creationId xmlns:a16="http://schemas.microsoft.com/office/drawing/2014/main" id="{B06A1E95-450D-0EB7-F948-97387C292139}"/>
              </a:ext>
            </a:extLst>
          </p:cNvPr>
          <p:cNvSpPr txBox="1">
            <a:spLocks/>
          </p:cNvSpPr>
          <p:nvPr/>
        </p:nvSpPr>
        <p:spPr>
          <a:xfrm>
            <a:off x="818748" y="1715532"/>
            <a:ext cx="5483353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a-DK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+VI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a-DK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a-DK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+V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a-DK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a-DK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+VI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0CEEAEF-080A-FC23-3699-0F0C7A47A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253" y="4346816"/>
            <a:ext cx="3971326" cy="2196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282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286</Words>
  <Application>Microsoft Office PowerPoint</Application>
  <PresentationFormat>Widescreen</PresentationFormat>
  <Paragraphs>78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Arial</vt:lpstr>
      <vt:lpstr>Neue Haas Grotesk Text Pro</vt:lpstr>
      <vt:lpstr>Neue Haas Grotesk Text Pro (Tekst)</vt:lpstr>
      <vt:lpstr>Times New Roman</vt:lpstr>
      <vt:lpstr>VanillaVTI</vt:lpstr>
      <vt:lpstr>Oxidationstal</vt:lpstr>
      <vt:lpstr>Redoxreaktion</vt:lpstr>
      <vt:lpstr>Tildeling af oxidationstal</vt:lpstr>
      <vt:lpstr>Alternative huskeregler</vt:lpstr>
      <vt:lpstr>Undtagelser</vt:lpstr>
      <vt:lpstr>Eksempler på oxidationstal</vt:lpstr>
      <vt:lpstr>Eksempler på oxidationstal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Kennie Fischer</dc:creator>
  <cp:lastModifiedBy>Kennie Fischer</cp:lastModifiedBy>
  <cp:revision>2</cp:revision>
  <dcterms:created xsi:type="dcterms:W3CDTF">2025-10-29T09:07:41Z</dcterms:created>
  <dcterms:modified xsi:type="dcterms:W3CDTF">2025-11-17T18:28:18Z</dcterms:modified>
</cp:coreProperties>
</file>