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92" r:id="rId5"/>
    <p:sldId id="264" r:id="rId6"/>
    <p:sldId id="284" r:id="rId7"/>
    <p:sldId id="310" r:id="rId8"/>
    <p:sldId id="31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39" autoAdjust="0"/>
  </p:normalViewPr>
  <p:slideViewPr>
    <p:cSldViewPr snapToGrid="0">
      <p:cViewPr varScale="1">
        <p:scale>
          <a:sx n="68" d="100"/>
          <a:sy n="68" d="100"/>
        </p:scale>
        <p:origin x="5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ofie Rechnagel Szulevicz" userId="450c8908-af96-4f66-8233-dc13ec215ea4" providerId="ADAL" clId="{CF60006B-235F-4DE8-9252-98A73F0CCE4A}"/>
    <pc:docChg chg="delSld modSld">
      <pc:chgData name="Anne Sofie Rechnagel Szulevicz" userId="450c8908-af96-4f66-8233-dc13ec215ea4" providerId="ADAL" clId="{CF60006B-235F-4DE8-9252-98A73F0CCE4A}" dt="2025-11-18T08:39:50.275" v="69" actId="20577"/>
      <pc:docMkLst>
        <pc:docMk/>
      </pc:docMkLst>
      <pc:sldChg chg="modSp mod">
        <pc:chgData name="Anne Sofie Rechnagel Szulevicz" userId="450c8908-af96-4f66-8233-dc13ec215ea4" providerId="ADAL" clId="{CF60006B-235F-4DE8-9252-98A73F0CCE4A}" dt="2025-11-18T08:39:50.275" v="69" actId="20577"/>
        <pc:sldMkLst>
          <pc:docMk/>
          <pc:sldMk cId="1757284238" sldId="257"/>
        </pc:sldMkLst>
        <pc:spChg chg="mod">
          <ac:chgData name="Anne Sofie Rechnagel Szulevicz" userId="450c8908-af96-4f66-8233-dc13ec215ea4" providerId="ADAL" clId="{CF60006B-235F-4DE8-9252-98A73F0CCE4A}" dt="2025-11-18T08:39:50.275" v="69" actId="20577"/>
          <ac:spMkLst>
            <pc:docMk/>
            <pc:sldMk cId="1757284238" sldId="257"/>
            <ac:spMk id="3" creationId="{FF7CABA1-407E-49A3-8946-3C4809CF6060}"/>
          </ac:spMkLst>
        </pc:spChg>
      </pc:sldChg>
      <pc:sldChg chg="del">
        <pc:chgData name="Anne Sofie Rechnagel Szulevicz" userId="450c8908-af96-4f66-8233-dc13ec215ea4" providerId="ADAL" clId="{CF60006B-235F-4DE8-9252-98A73F0CCE4A}" dt="2025-11-18T08:39:03.612" v="0" actId="47"/>
        <pc:sldMkLst>
          <pc:docMk/>
          <pc:sldMk cId="3218694065" sldId="258"/>
        </pc:sldMkLst>
      </pc:sldChg>
      <pc:sldChg chg="del">
        <pc:chgData name="Anne Sofie Rechnagel Szulevicz" userId="450c8908-af96-4f66-8233-dc13ec215ea4" providerId="ADAL" clId="{CF60006B-235F-4DE8-9252-98A73F0CCE4A}" dt="2025-11-18T08:39:07.602" v="1" actId="47"/>
        <pc:sldMkLst>
          <pc:docMk/>
          <pc:sldMk cId="465133321" sldId="259"/>
        </pc:sldMkLst>
      </pc:sldChg>
      <pc:sldChg chg="del">
        <pc:chgData name="Anne Sofie Rechnagel Szulevicz" userId="450c8908-af96-4f66-8233-dc13ec215ea4" providerId="ADAL" clId="{CF60006B-235F-4DE8-9252-98A73F0CCE4A}" dt="2025-11-18T08:39:11.760" v="2" actId="47"/>
        <pc:sldMkLst>
          <pc:docMk/>
          <pc:sldMk cId="2794276031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EE38-86CB-434E-B58B-354030808B8D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AA0E4-0C97-4DDE-91B7-FB64F2D0442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349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0E4-0C97-4DDE-91B7-FB64F2D0442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45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slidebillede 1">
            <a:extLst>
              <a:ext uri="{FF2B5EF4-FFF2-40B4-BE49-F238E27FC236}">
                <a16:creationId xmlns:a16="http://schemas.microsoft.com/office/drawing/2014/main" id="{1D5C6B37-E9F0-4585-AA70-4B3675E48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dsholder til noter 2">
            <a:extLst>
              <a:ext uri="{FF2B5EF4-FFF2-40B4-BE49-F238E27FC236}">
                <a16:creationId xmlns:a16="http://schemas.microsoft.com/office/drawing/2014/main" id="{13236E6F-5C9F-4DE0-8BB6-74E6D3A39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/>
              <a:t>215 cm. høj; marmor. Fundet i Heratemplet i Olympia.</a:t>
            </a:r>
          </a:p>
        </p:txBody>
      </p:sp>
      <p:sp>
        <p:nvSpPr>
          <p:cNvPr id="36868" name="Pladsholder til slidenummer 3">
            <a:extLst>
              <a:ext uri="{FF2B5EF4-FFF2-40B4-BE49-F238E27FC236}">
                <a16:creationId xmlns:a16="http://schemas.microsoft.com/office/drawing/2014/main" id="{7690B0F9-8AD9-4ECD-92F3-244358003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171D4A-CEAC-43D0-9830-9150F77BCCA3}" type="slidenum">
              <a:rPr lang="da-DK" altLang="da-DK" smtClean="0"/>
              <a:pPr/>
              <a:t>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1820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Afrodite fra </a:t>
            </a:r>
            <a:r>
              <a:rPr lang="da-DK" dirty="0" err="1"/>
              <a:t>Knidos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0E4-0C97-4DDE-91B7-FB64F2D0442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38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vK7Z2Odnc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zqb4Zvb5PN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ulpture af et hoved">
            <a:extLst>
              <a:ext uri="{FF2B5EF4-FFF2-40B4-BE49-F238E27FC236}">
                <a16:creationId xmlns:a16="http://schemas.microsoft.com/office/drawing/2014/main" id="{E85E2703-1199-B8DB-4933-FA927A047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8" r="-1" b="-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4FDEBE-A26A-4B36-8165-6CA634034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>
            <a:normAutofit/>
          </a:bodyPr>
          <a:lstStyle/>
          <a:p>
            <a:r>
              <a:rPr lang="da-DK" sz="4400">
                <a:solidFill>
                  <a:srgbClr val="FFFFFE"/>
                </a:solidFill>
              </a:rPr>
              <a:t>Græsk Skulptur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956298C-2F55-47CE-BB6E-657ABD283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>
            <a:normAutofit/>
          </a:bodyPr>
          <a:lstStyle/>
          <a:p>
            <a:r>
              <a:rPr lang="da-DK" sz="1600">
                <a:solidFill>
                  <a:srgbClr val="FFFFFE"/>
                </a:solidFill>
              </a:rPr>
              <a:t>Klassisk tid (450-400) og senklassisk tid (400-330)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6785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13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lydende fantastisk">
            <a:extLst>
              <a:ext uri="{FF2B5EF4-FFF2-40B4-BE49-F238E27FC236}">
                <a16:creationId xmlns:a16="http://schemas.microsoft.com/office/drawing/2014/main" id="{69919BF6-E643-654E-7CF5-EC4B436A8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t="14800" r="-1" b="484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BCC5B3-A792-4409-9C19-C7EC044E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da-DK" dirty="0"/>
              <a:t>Dagens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7CABA1-407E-49A3-8946-3C4809CF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da-DK" dirty="0"/>
              <a:t>Oplæg om analysemodellen</a:t>
            </a:r>
          </a:p>
          <a:p>
            <a:r>
              <a:rPr lang="da-DK" dirty="0"/>
              <a:t>Gruppearbejde om skulptur i tidlig klassisk, klassisk og senklassisk tid</a:t>
            </a:r>
          </a:p>
          <a:p>
            <a:r>
              <a:rPr lang="da-DK" dirty="0"/>
              <a:t>Fremlæggelser af analyser</a:t>
            </a:r>
          </a:p>
          <a:p>
            <a:r>
              <a:rPr lang="da-DK" dirty="0"/>
              <a:t>Skulptur i hellenistisk og romersk tid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84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1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7">
            <a:extLst>
              <a:ext uri="{FF2B5EF4-FFF2-40B4-BE49-F238E27FC236}">
                <a16:creationId xmlns:a16="http://schemas.microsoft.com/office/drawing/2014/main" id="{9B777BB8-F364-CA40-E625-A2639E3AA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15935" r="-1" b="2781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41" name="Straight Connector 13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F33A68B3-2D58-6337-92FF-061DFC26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da-DK" dirty="0"/>
              <a:t>Gruppearbejde</a:t>
            </a:r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6559216-E85E-DA62-E9A4-982360AD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a-DK" sz="1800" dirty="0"/>
              <a:t>Se denne video om kontrapost </a:t>
            </a:r>
            <a:r>
              <a:rPr lang="da-DK" sz="1800" dirty="0">
                <a:hlinkClick r:id="rId3"/>
              </a:rPr>
              <a:t>(14) </a:t>
            </a:r>
            <a:r>
              <a:rPr lang="da-DK" sz="1800" dirty="0" err="1">
                <a:hlinkClick r:id="rId3"/>
              </a:rPr>
              <a:t>Contrapposto</a:t>
            </a:r>
            <a:r>
              <a:rPr lang="da-DK" sz="1800" dirty="0">
                <a:hlinkClick r:id="rId3"/>
              </a:rPr>
              <a:t> </a:t>
            </a:r>
            <a:r>
              <a:rPr lang="da-DK" sz="1800" dirty="0" err="1">
                <a:hlinkClick r:id="rId3"/>
              </a:rPr>
              <a:t>explained</a:t>
            </a:r>
            <a:r>
              <a:rPr lang="da-DK" sz="1800" dirty="0">
                <a:hlinkClick r:id="rId3"/>
              </a:rPr>
              <a:t> – YouTube</a:t>
            </a:r>
            <a:r>
              <a:rPr lang="da-DK" sz="1800" dirty="0"/>
              <a:t>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a-DK" sz="1800" dirty="0"/>
              <a:t>Lav en stilistisk analyse og fortolkning af </a:t>
            </a:r>
            <a:r>
              <a:rPr lang="da-DK" sz="1800" dirty="0" err="1"/>
              <a:t>Myrons</a:t>
            </a:r>
            <a:r>
              <a:rPr lang="da-DK" sz="1800" dirty="0"/>
              <a:t> bronzestatue af Zeus eller Poseidon (slide 7)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a-DK" sz="1800" dirty="0"/>
              <a:t>Lav en stilistisk analyse og fortolkning af ”Spydbæreren” af skulptøren </a:t>
            </a:r>
            <a:r>
              <a:rPr lang="da-DK" sz="1800" dirty="0" err="1"/>
              <a:t>Polyklet</a:t>
            </a:r>
            <a:r>
              <a:rPr lang="da-DK" sz="1800" dirty="0"/>
              <a:t>. (slide 8)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a-DK" sz="1800" dirty="0"/>
              <a:t>Lav en stilistisk analyse af Hermes med Dionysosbarnet (slide 9-10)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a-DK" sz="1800" dirty="0"/>
              <a:t>Lav en stilistisk analyse af Afrodite fra </a:t>
            </a:r>
            <a:r>
              <a:rPr lang="da-DK" sz="1800" dirty="0" err="1"/>
              <a:t>Knidos</a:t>
            </a:r>
            <a:r>
              <a:rPr lang="da-DK" sz="1800" dirty="0"/>
              <a:t> (slide 11)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1800" dirty="0"/>
              <a:t>Til stilistisk analyse og fortolkning skal I bruge kompendiet og analysemodellen til skulpturanalyse (som også er vedhæftet denne gang)</a:t>
            </a:r>
          </a:p>
          <a:p>
            <a:pPr>
              <a:lnSpc>
                <a:spcPct val="110000"/>
              </a:lnSpc>
            </a:pPr>
            <a:endParaRPr lang="da-DK" sz="1400" dirty="0"/>
          </a:p>
        </p:txBody>
      </p:sp>
      <p:pic>
        <p:nvPicPr>
          <p:cNvPr id="43" name="Picture 17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4" name="Straight Connector 19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D6EFA9-42B6-4C24-ACAC-9C1F3F7EC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sz="3600" dirty="0" err="1"/>
              <a:t>Myrons</a:t>
            </a:r>
            <a:r>
              <a:rPr lang="da-DK" sz="3600" dirty="0"/>
              <a:t> Bronzestatue af Zeus eller Poseidon</a:t>
            </a:r>
            <a:endParaRPr lang="da-DK" sz="2200" dirty="0"/>
          </a:p>
        </p:txBody>
      </p:sp>
      <p:pic>
        <p:nvPicPr>
          <p:cNvPr id="24579" name="Picture 3" descr="ikke-navngivet">
            <a:extLst>
              <a:ext uri="{FF2B5EF4-FFF2-40B4-BE49-F238E27FC236}">
                <a16:creationId xmlns:a16="http://schemas.microsoft.com/office/drawing/2014/main" id="{E03AEB24-0CF7-40B0-8FE7-645857F986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19264"/>
            <a:ext cx="4038600" cy="4287837"/>
          </a:xfrm>
          <a:noFill/>
        </p:spPr>
      </p:pic>
      <p:pic>
        <p:nvPicPr>
          <p:cNvPr id="24580" name="Picture 4" descr="poseidon">
            <a:extLst>
              <a:ext uri="{FF2B5EF4-FFF2-40B4-BE49-F238E27FC236}">
                <a16:creationId xmlns:a16="http://schemas.microsoft.com/office/drawing/2014/main" id="{6EEFF96E-F831-4341-95E6-43773984FA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040" y="1600200"/>
            <a:ext cx="3456384" cy="4422869"/>
          </a:xfrm>
          <a:noFill/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B3AFF74-6BD0-74A0-3F82-AD356023ABA4}"/>
              </a:ext>
            </a:extLst>
          </p:cNvPr>
          <p:cNvSpPr txBox="1"/>
          <p:nvPr/>
        </p:nvSpPr>
        <p:spPr>
          <a:xfrm rot="10800000" flipV="1">
            <a:off x="2705471" y="6030927"/>
            <a:ext cx="4902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(19) </a:t>
            </a:r>
            <a:r>
              <a:rPr lang="en-US" dirty="0" err="1">
                <a:hlinkClick r:id="rId4"/>
              </a:rPr>
              <a:t>Artemision</a:t>
            </a:r>
            <a:r>
              <a:rPr lang="en-US" dirty="0">
                <a:hlinkClick r:id="rId4"/>
              </a:rPr>
              <a:t> Zeus or Poseidon - YouTube</a:t>
            </a:r>
            <a:endParaRPr lang="da-D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40F9F04-5059-4DCC-BE32-711CAC017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55" y="480060"/>
            <a:ext cx="2901014" cy="557106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A5FAD72A-2B84-4147-AF94-788517C4D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950" y="1010073"/>
            <a:ext cx="4102100" cy="41021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7DA4CC0-5A4B-4F33-9331-F9CA04DE8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031" y="1214543"/>
            <a:ext cx="3076575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0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12" name="Rectangle 50183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50213" name="Picture 50185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0214" name="Straight Connector 50187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15" name="Straight Connector 50189">
            <a:extLst>
              <a:ext uri="{FF2B5EF4-FFF2-40B4-BE49-F238E27FC236}">
                <a16:creationId xmlns:a16="http://schemas.microsoft.com/office/drawing/2014/main" id="{BADF1045-FC61-45F9-B214-2286C96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0216" name="Rectangle 50191">
            <a:extLst>
              <a:ext uri="{FF2B5EF4-FFF2-40B4-BE49-F238E27FC236}">
                <a16:creationId xmlns:a16="http://schemas.microsoft.com/office/drawing/2014/main" id="{01E8EC89-86BC-4558-B010-53DF36A5A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217" name="Straight Connector 50193">
            <a:extLst>
              <a:ext uri="{FF2B5EF4-FFF2-40B4-BE49-F238E27FC236}">
                <a16:creationId xmlns:a16="http://schemas.microsoft.com/office/drawing/2014/main" id="{4CCCDDFF-B9CC-494C-8BEE-2451CD79A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35237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434" name="Rectangle 4">
            <a:extLst>
              <a:ext uri="{FF2B5EF4-FFF2-40B4-BE49-F238E27FC236}">
                <a16:creationId xmlns:a16="http://schemas.microsoft.com/office/drawing/2014/main" id="{F32FDD05-5E80-42F6-A8E9-EBE903D111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51580" y="804519"/>
            <a:ext cx="3525184" cy="10492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defRPr/>
            </a:pPr>
            <a:r>
              <a:rPr lang="en-US" dirty="0"/>
              <a:t>  Hermes med </a:t>
            </a:r>
            <a:r>
              <a:rPr lang="en-US" dirty="0" err="1"/>
              <a:t>Dionysosbarnet</a:t>
            </a:r>
            <a:endParaRPr lang="en-US" dirty="0"/>
          </a:p>
        </p:txBody>
      </p:sp>
      <p:sp>
        <p:nvSpPr>
          <p:cNvPr id="50218" name="Rectangle 50195">
            <a:extLst>
              <a:ext uri="{FF2B5EF4-FFF2-40B4-BE49-F238E27FC236}">
                <a16:creationId xmlns:a16="http://schemas.microsoft.com/office/drawing/2014/main" id="{54977EF3-E0BF-4719-9C15-8564B7D68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50179" name="Picture 9" descr="Hermes bagside">
            <a:extLst>
              <a:ext uri="{FF2B5EF4-FFF2-40B4-BE49-F238E27FC236}">
                <a16:creationId xmlns:a16="http://schemas.microsoft.com/office/drawing/2014/main" id="{DAE73B0B-31B7-4DB0-A5E6-BE5B2A12B5D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40" y="818746"/>
            <a:ext cx="2964032" cy="4474010"/>
          </a:xfrm>
          <a:prstGeom prst="rect">
            <a:avLst/>
          </a:prstGeom>
          <a:noFill/>
        </p:spPr>
      </p:pic>
      <p:pic>
        <p:nvPicPr>
          <p:cNvPr id="50178" name="Picture 8" descr="HermesDionysos">
            <a:extLst>
              <a:ext uri="{FF2B5EF4-FFF2-40B4-BE49-F238E27FC236}">
                <a16:creationId xmlns:a16="http://schemas.microsoft.com/office/drawing/2014/main" id="{9B70D4A5-B90F-4E0E-8D9F-5625A8AAD0A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39" y="480046"/>
            <a:ext cx="2909946" cy="5150348"/>
          </a:xfrm>
          <a:prstGeom prst="rect">
            <a:avLst/>
          </a:prstGeom>
          <a:noFill/>
        </p:spPr>
      </p:pic>
      <p:pic>
        <p:nvPicPr>
          <p:cNvPr id="50219" name="Picture 50197">
            <a:extLst>
              <a:ext uri="{FF2B5EF4-FFF2-40B4-BE49-F238E27FC236}">
                <a16:creationId xmlns:a16="http://schemas.microsoft.com/office/drawing/2014/main" id="{A5DC397C-2B77-4200-B02F-47CA26CA2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0220" name="Straight Connector 50199">
            <a:extLst>
              <a:ext uri="{FF2B5EF4-FFF2-40B4-BE49-F238E27FC236}">
                <a16:creationId xmlns:a16="http://schemas.microsoft.com/office/drawing/2014/main" id="{13AFA304-05B8-441F-BA73-B92E08BD6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Billede 1">
            <a:extLst>
              <a:ext uri="{FF2B5EF4-FFF2-40B4-BE49-F238E27FC236}">
                <a16:creationId xmlns:a16="http://schemas.microsoft.com/office/drawing/2014/main" id="{087242DD-EEF4-4AF0-929E-9C03F503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6" y="1682750"/>
            <a:ext cx="23717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Billede 2">
            <a:extLst>
              <a:ext uri="{FF2B5EF4-FFF2-40B4-BE49-F238E27FC236}">
                <a16:creationId xmlns:a16="http://schemas.microsoft.com/office/drawing/2014/main" id="{4F088519-A314-4922-A2BE-A32B704BC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9" y="1663700"/>
            <a:ext cx="19065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Billede 3">
            <a:extLst>
              <a:ext uri="{FF2B5EF4-FFF2-40B4-BE49-F238E27FC236}">
                <a16:creationId xmlns:a16="http://schemas.microsoft.com/office/drawing/2014/main" id="{435734C3-4BB2-4226-9E14-8038F2B66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663700"/>
            <a:ext cx="22225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Billede 4">
            <a:extLst>
              <a:ext uri="{FF2B5EF4-FFF2-40B4-BE49-F238E27FC236}">
                <a16:creationId xmlns:a16="http://schemas.microsoft.com/office/drawing/2014/main" id="{F43A9EF5-3420-427D-8A55-3F218FB5F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663700"/>
            <a:ext cx="1189038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Billede 5">
            <a:extLst>
              <a:ext uri="{FF2B5EF4-FFF2-40B4-BE49-F238E27FC236}">
                <a16:creationId xmlns:a16="http://schemas.microsoft.com/office/drawing/2014/main" id="{8F56D77F-C953-45E5-BF27-5F2DBB668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1" y="4595814"/>
            <a:ext cx="100806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Billede 6">
            <a:extLst>
              <a:ext uri="{FF2B5EF4-FFF2-40B4-BE49-F238E27FC236}">
                <a16:creationId xmlns:a16="http://schemas.microsoft.com/office/drawing/2014/main" id="{F5102EBC-4980-48CF-96C6-3E50FF43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4" y="4587875"/>
            <a:ext cx="2211387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76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8D65FCA-2B40-5068-8C05-B42F6EE8B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91" y="632382"/>
            <a:ext cx="2829171" cy="586451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89D48FB-B1A6-D476-4EA3-C7CF3B6E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037" y="1762125"/>
            <a:ext cx="2447925" cy="333375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9ED9ADE-34F6-8553-A2A6-80ADE2ED3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976" y="230848"/>
            <a:ext cx="3561304" cy="346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208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169</Words>
  <Application>Microsoft Office PowerPoint</Application>
  <PresentationFormat>Widescreen</PresentationFormat>
  <Paragraphs>22</Paragraphs>
  <Slides>8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Galleri</vt:lpstr>
      <vt:lpstr>Græsk Skulptur </vt:lpstr>
      <vt:lpstr>Dagens program</vt:lpstr>
      <vt:lpstr>Gruppearbejde</vt:lpstr>
      <vt:lpstr>Myrons Bronzestatue af Zeus eller Poseidon</vt:lpstr>
      <vt:lpstr>PowerPoint-præsentation</vt:lpstr>
      <vt:lpstr>  Hermes med Dionysosbarnet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Græsk Skulptur </dc:title>
  <dc:creator>Anne Sofie Rechnagel Szulevicz</dc:creator>
  <cp:lastModifiedBy>Anne Sofie Rechnagel Szulevicz</cp:lastModifiedBy>
  <cp:revision>3</cp:revision>
  <dcterms:created xsi:type="dcterms:W3CDTF">2020-12-09T11:06:14Z</dcterms:created>
  <dcterms:modified xsi:type="dcterms:W3CDTF">2025-11-18T08:39:59Z</dcterms:modified>
</cp:coreProperties>
</file>