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4A3256-071F-4E04-B0B0-E8F3F3D0FAC2}" v="2" dt="2022-09-21T13:10:02.5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beth Vejlgaard Sørensen" userId="7a349696-8230-469c-be08-37a15fb6b7c0" providerId="ADAL" clId="{164A3256-071F-4E04-B0B0-E8F3F3D0FAC2}"/>
    <pc:docChg chg="undo custSel addSld modSld">
      <pc:chgData name="Lisbeth Vejlgaard Sørensen" userId="7a349696-8230-469c-be08-37a15fb6b7c0" providerId="ADAL" clId="{164A3256-071F-4E04-B0B0-E8F3F3D0FAC2}" dt="2022-09-21T13:10:13.431" v="291" actId="255"/>
      <pc:docMkLst>
        <pc:docMk/>
      </pc:docMkLst>
      <pc:sldChg chg="modSp mod">
        <pc:chgData name="Lisbeth Vejlgaard Sørensen" userId="7a349696-8230-469c-be08-37a15fb6b7c0" providerId="ADAL" clId="{164A3256-071F-4E04-B0B0-E8F3F3D0FAC2}" dt="2022-09-21T13:07:55.401" v="279" actId="121"/>
        <pc:sldMkLst>
          <pc:docMk/>
          <pc:sldMk cId="3016988809" sldId="256"/>
        </pc:sldMkLst>
        <pc:spChg chg="mod">
          <ac:chgData name="Lisbeth Vejlgaard Sørensen" userId="7a349696-8230-469c-be08-37a15fb6b7c0" providerId="ADAL" clId="{164A3256-071F-4E04-B0B0-E8F3F3D0FAC2}" dt="2022-09-21T13:02:50.244" v="44" actId="1036"/>
          <ac:spMkLst>
            <pc:docMk/>
            <pc:sldMk cId="3016988809" sldId="256"/>
            <ac:spMk id="2" creationId="{E58C1E92-0A34-9597-DFDE-490C1A9193BE}"/>
          </ac:spMkLst>
        </pc:spChg>
        <pc:spChg chg="mod">
          <ac:chgData name="Lisbeth Vejlgaard Sørensen" userId="7a349696-8230-469c-be08-37a15fb6b7c0" providerId="ADAL" clId="{164A3256-071F-4E04-B0B0-E8F3F3D0FAC2}" dt="2022-09-21T13:07:55.401" v="279" actId="121"/>
          <ac:spMkLst>
            <pc:docMk/>
            <pc:sldMk cId="3016988809" sldId="256"/>
            <ac:spMk id="3" creationId="{68FD26D4-4359-E979-3FDF-38B1477A0686}"/>
          </ac:spMkLst>
        </pc:spChg>
      </pc:sldChg>
      <pc:sldChg chg="modSp mod">
        <pc:chgData name="Lisbeth Vejlgaard Sørensen" userId="7a349696-8230-469c-be08-37a15fb6b7c0" providerId="ADAL" clId="{164A3256-071F-4E04-B0B0-E8F3F3D0FAC2}" dt="2022-09-21T13:08:21.117" v="280" actId="20577"/>
        <pc:sldMkLst>
          <pc:docMk/>
          <pc:sldMk cId="4290216653" sldId="261"/>
        </pc:sldMkLst>
        <pc:spChg chg="mod">
          <ac:chgData name="Lisbeth Vejlgaard Sørensen" userId="7a349696-8230-469c-be08-37a15fb6b7c0" providerId="ADAL" clId="{164A3256-071F-4E04-B0B0-E8F3F3D0FAC2}" dt="2022-09-21T13:08:21.117" v="280" actId="20577"/>
          <ac:spMkLst>
            <pc:docMk/>
            <pc:sldMk cId="4290216653" sldId="261"/>
            <ac:spMk id="3" creationId="{70B8D1B7-E9EB-A307-C6E3-EFF1FFE86AFF}"/>
          </ac:spMkLst>
        </pc:spChg>
      </pc:sldChg>
      <pc:sldChg chg="modSp mod">
        <pc:chgData name="Lisbeth Vejlgaard Sørensen" userId="7a349696-8230-469c-be08-37a15fb6b7c0" providerId="ADAL" clId="{164A3256-071F-4E04-B0B0-E8F3F3D0FAC2}" dt="2022-09-21T13:06:13.966" v="266" actId="27636"/>
        <pc:sldMkLst>
          <pc:docMk/>
          <pc:sldMk cId="2152680951" sldId="262"/>
        </pc:sldMkLst>
        <pc:spChg chg="mod">
          <ac:chgData name="Lisbeth Vejlgaard Sørensen" userId="7a349696-8230-469c-be08-37a15fb6b7c0" providerId="ADAL" clId="{164A3256-071F-4E04-B0B0-E8F3F3D0FAC2}" dt="2022-09-21T13:06:10.193" v="264" actId="14100"/>
          <ac:spMkLst>
            <pc:docMk/>
            <pc:sldMk cId="2152680951" sldId="262"/>
            <ac:spMk id="2" creationId="{910A8768-7072-0C88-D8BC-EBC9B86034A4}"/>
          </ac:spMkLst>
        </pc:spChg>
        <pc:spChg chg="mod">
          <ac:chgData name="Lisbeth Vejlgaard Sørensen" userId="7a349696-8230-469c-be08-37a15fb6b7c0" providerId="ADAL" clId="{164A3256-071F-4E04-B0B0-E8F3F3D0FAC2}" dt="2022-09-21T13:06:13.966" v="266" actId="27636"/>
          <ac:spMkLst>
            <pc:docMk/>
            <pc:sldMk cId="2152680951" sldId="262"/>
            <ac:spMk id="3" creationId="{76285A10-A8CA-7FC2-5271-079D2D50DA45}"/>
          </ac:spMkLst>
        </pc:spChg>
      </pc:sldChg>
      <pc:sldChg chg="modSp new mod">
        <pc:chgData name="Lisbeth Vejlgaard Sørensen" userId="7a349696-8230-469c-be08-37a15fb6b7c0" providerId="ADAL" clId="{164A3256-071F-4E04-B0B0-E8F3F3D0FAC2}" dt="2022-09-21T13:10:13.431" v="291" actId="255"/>
        <pc:sldMkLst>
          <pc:docMk/>
          <pc:sldMk cId="2360464323" sldId="263"/>
        </pc:sldMkLst>
        <pc:spChg chg="mod">
          <ac:chgData name="Lisbeth Vejlgaard Sørensen" userId="7a349696-8230-469c-be08-37a15fb6b7c0" providerId="ADAL" clId="{164A3256-071F-4E04-B0B0-E8F3F3D0FAC2}" dt="2022-09-21T13:03:00.041" v="58" actId="5793"/>
          <ac:spMkLst>
            <pc:docMk/>
            <pc:sldMk cId="2360464323" sldId="263"/>
            <ac:spMk id="2" creationId="{80C899E8-13A7-65BA-21F8-CC3A2958B676}"/>
          </ac:spMkLst>
        </pc:spChg>
        <pc:spChg chg="mod">
          <ac:chgData name="Lisbeth Vejlgaard Sørensen" userId="7a349696-8230-469c-be08-37a15fb6b7c0" providerId="ADAL" clId="{164A3256-071F-4E04-B0B0-E8F3F3D0FAC2}" dt="2022-09-21T13:10:13.431" v="291" actId="255"/>
          <ac:spMkLst>
            <pc:docMk/>
            <pc:sldMk cId="2360464323" sldId="263"/>
            <ac:spMk id="3" creationId="{45BB09A5-9E94-CCAD-3954-6E2AEA42726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9/21/2022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681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58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9/21/2022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415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92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9/21/2022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00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9/21/2022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422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9/21/2022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4582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9/21/2022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056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9/21/2022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18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9/21/2022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04448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9/21/2022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564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9/21/2022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42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39" r:id="rId6"/>
    <p:sldLayoutId id="2147483735" r:id="rId7"/>
    <p:sldLayoutId id="2147483736" r:id="rId8"/>
    <p:sldLayoutId id="2147483737" r:id="rId9"/>
    <p:sldLayoutId id="2147483738" r:id="rId10"/>
    <p:sldLayoutId id="214748374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05BB74C-33FB-4335-8808-49E247F7B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1225106"/>
            <a:ext cx="8132066" cy="37889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8C1E92-0A34-9597-DFDE-490C1A9193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03402" y="1871892"/>
            <a:ext cx="6406559" cy="2688020"/>
          </a:xfrm>
        </p:spPr>
        <p:txBody>
          <a:bodyPr>
            <a:normAutofit/>
          </a:bodyPr>
          <a:lstStyle/>
          <a:p>
            <a:pPr algn="l"/>
            <a:r>
              <a:rPr lang="da-DK" sz="7500">
                <a:solidFill>
                  <a:schemeClr val="bg1"/>
                </a:solidFill>
              </a:rPr>
              <a:t>Manipulation og etik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8FD26D4-4359-E979-3FDF-38B1477A06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03402" y="5206246"/>
            <a:ext cx="6433990" cy="1024128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da-DK" i="1" dirty="0">
                <a:solidFill>
                  <a:schemeClr val="tx1"/>
                </a:solidFill>
              </a:rPr>
              <a:t>Dokumentaren i undervisningen</a:t>
            </a:r>
            <a:r>
              <a:rPr lang="da-DK" dirty="0">
                <a:solidFill>
                  <a:schemeClr val="tx1"/>
                </a:solidFill>
              </a:rPr>
              <a:t>, s.76-93.</a:t>
            </a:r>
            <a:endParaRPr lang="da-DK" i="1" dirty="0">
              <a:solidFill>
                <a:schemeClr val="tx1"/>
              </a:solidFill>
            </a:endParaRPr>
          </a:p>
        </p:txBody>
      </p:sp>
      <p:pic>
        <p:nvPicPr>
          <p:cNvPr id="4" name="Picture 3" descr="Bølget 3D-grafik">
            <a:extLst>
              <a:ext uri="{FF2B5EF4-FFF2-40B4-BE49-F238E27FC236}">
                <a16:creationId xmlns:a16="http://schemas.microsoft.com/office/drawing/2014/main" id="{FDA99149-343B-642D-568C-FB51C75BEC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342" r="6612" b="-4"/>
          <a:stretch/>
        </p:blipFill>
        <p:spPr>
          <a:xfrm>
            <a:off x="20" y="1225106"/>
            <a:ext cx="4059915" cy="378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988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C769477-C510-53BC-A941-45EF85CE0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da-DK" sz="5100" dirty="0"/>
              <a:t>Essensen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5F81B2B-1297-E6C6-E456-54382FB24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rmAutofit/>
          </a:bodyPr>
          <a:lstStyle/>
          <a:p>
            <a:r>
              <a:rPr lang="da-DK" sz="4000" dirty="0"/>
              <a:t>”Hvilke virkemidler, fremstillingsformer og argumentationsmåder er det etisk acceptabelt at bruge for at få et budskab igennem?”</a:t>
            </a:r>
          </a:p>
        </p:txBody>
      </p:sp>
    </p:spTree>
    <p:extLst>
      <p:ext uri="{BB962C8B-B14F-4D97-AF65-F5344CB8AC3E}">
        <p14:creationId xmlns:p14="http://schemas.microsoft.com/office/powerpoint/2010/main" val="2310597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993484-581D-0A96-73B4-DE6E4C631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Misforståelser </a:t>
            </a:r>
            <a:r>
              <a:rPr lang="da-DK" dirty="0" err="1"/>
              <a:t>ifht</a:t>
            </a:r>
            <a:r>
              <a:rPr lang="da-DK" dirty="0"/>
              <a:t>. manipulation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F4D9A9-83EC-C34B-B466-A4FD98537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Vestlig kulturs tænkemåde er positivistisk og rationalistisk:</a:t>
            </a:r>
          </a:p>
          <a:p>
            <a:r>
              <a:rPr lang="da-DK" dirty="0"/>
              <a:t>	- følelser og subjektivitet = ondt</a:t>
            </a:r>
          </a:p>
          <a:p>
            <a:pPr algn="ctr"/>
            <a:r>
              <a:rPr lang="da-DK" i="1" dirty="0">
                <a:solidFill>
                  <a:srgbClr val="FF0000"/>
                </a:solidFill>
              </a:rPr>
              <a:t>Fare på færde!! Usagligt!!</a:t>
            </a:r>
          </a:p>
          <a:p>
            <a:r>
              <a:rPr lang="da-DK" dirty="0"/>
              <a:t>	- idealet er objektiv, eksakt viden og logisk-rationel</a:t>
            </a:r>
          </a:p>
          <a:p>
            <a:r>
              <a:rPr lang="da-DK" dirty="0"/>
              <a:t>	argumentation.</a:t>
            </a:r>
          </a:p>
          <a:p>
            <a:endParaRPr lang="da-DK" dirty="0"/>
          </a:p>
          <a:p>
            <a:r>
              <a:rPr lang="da-DK" dirty="0">
                <a:sym typeface="Wingdings" panose="05000000000000000000" pitchFamily="2" charset="2"/>
              </a:rPr>
              <a:t> Forsøg på påvirkning og overtalelse automatisk = manipulation…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45525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6D8C20-0FE6-5E91-B16B-2E796431B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 stedet for…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E09B8A7-EDB1-B1CA-80DF-71FABE0F3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Hellere skelne mellem etisk acceptable måder og løgnagtige, bedrageriske, vildledende måder.</a:t>
            </a:r>
          </a:p>
          <a:p>
            <a:endParaRPr lang="da-DK" dirty="0"/>
          </a:p>
          <a:p>
            <a:pPr algn="ctr"/>
            <a:r>
              <a:rPr lang="da-DK" dirty="0"/>
              <a:t>‘Uredelighed’ frem for ‘manipulation’!</a:t>
            </a:r>
          </a:p>
          <a:p>
            <a:pPr algn="ctr"/>
            <a:r>
              <a:rPr lang="da-DK" dirty="0"/>
              <a:t>Vildledning</a:t>
            </a:r>
          </a:p>
          <a:p>
            <a:pPr algn="ctr"/>
            <a:r>
              <a:rPr lang="da-DK" dirty="0"/>
              <a:t>Vildfarelser</a:t>
            </a:r>
          </a:p>
        </p:txBody>
      </p:sp>
    </p:spTree>
    <p:extLst>
      <p:ext uri="{BB962C8B-B14F-4D97-AF65-F5344CB8AC3E}">
        <p14:creationId xmlns:p14="http://schemas.microsoft.com/office/powerpoint/2010/main" val="1853277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ED9921-54F7-BDEB-5A8F-F3D03A5D9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Uredelighed – def.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B5D400A-EBBF-949A-E053-FC8508CCB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4400" dirty="0"/>
              <a:t>”Alle argumenter og overtalelsesmåder, der vildleder en modtager og som samtidig er uigennemskuelige i kommunikationssituationen”</a:t>
            </a:r>
          </a:p>
          <a:p>
            <a:pPr algn="r"/>
            <a:r>
              <a:rPr lang="da-DK" sz="3200" dirty="0"/>
              <a:t>Jf. s.80</a:t>
            </a:r>
          </a:p>
        </p:txBody>
      </p:sp>
    </p:spTree>
    <p:extLst>
      <p:ext uri="{BB962C8B-B14F-4D97-AF65-F5344CB8AC3E}">
        <p14:creationId xmlns:p14="http://schemas.microsoft.com/office/powerpoint/2010/main" val="2759411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A91963-19AD-3EB5-D111-C5C994676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Derfor må vi foretage en redelighedsvurdering!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B8D1B7-E9EB-A307-C6E3-EFF1FFE86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Det interessante her er ikke rekonstruktion, klipning m.m., men dokumentarens grundlæggende argumentation, især belæggene for den overordnede påstand.</a:t>
            </a:r>
          </a:p>
          <a:p>
            <a:endParaRPr lang="da-DK" dirty="0"/>
          </a:p>
          <a:p>
            <a:r>
              <a:rPr lang="da-DK" dirty="0"/>
              <a:t>De filmiske virkemidler opbygger ikke argumentationen, de forstærker den blot. </a:t>
            </a:r>
            <a:r>
              <a:rPr lang="da-DK" i="1" dirty="0"/>
              <a:t>Virke</a:t>
            </a:r>
            <a:r>
              <a:rPr lang="da-DK" dirty="0"/>
              <a:t>midler!</a:t>
            </a:r>
          </a:p>
          <a:p>
            <a:r>
              <a:rPr lang="da-DK" dirty="0"/>
              <a:t>-&gt; Et skøn! Relativt. Som man må argumentere kvalificeret for ud fra den givne genres spilleregler og formål.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90216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0A8768-7072-0C88-D8BC-EBC9B8603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196026"/>
          </a:xfrm>
        </p:spPr>
        <p:txBody>
          <a:bodyPr/>
          <a:lstStyle/>
          <a:p>
            <a:r>
              <a:rPr lang="da-DK" dirty="0"/>
              <a:t>Etisk at vildlede?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6285A10-A8CA-7FC2-5271-079D2D50D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120" y="2438400"/>
            <a:ext cx="10268712" cy="3742944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da-DK" dirty="0"/>
              <a:t>Aldrig!</a:t>
            </a:r>
          </a:p>
          <a:p>
            <a:pPr algn="ctr"/>
            <a:r>
              <a:rPr lang="da-DK" dirty="0"/>
              <a:t>Fordi det krænker modtagerens ret til selv at bestemme.</a:t>
            </a:r>
          </a:p>
          <a:p>
            <a:pPr algn="ctr"/>
            <a:r>
              <a:rPr lang="da-DK" dirty="0"/>
              <a:t>Personer har særlige etiske rettigheder:</a:t>
            </a:r>
          </a:p>
          <a:p>
            <a:pPr algn="ctr"/>
            <a:r>
              <a:rPr lang="da-DK" dirty="0"/>
              <a:t>Selvbestemmelse</a:t>
            </a:r>
          </a:p>
          <a:p>
            <a:pPr algn="ctr"/>
            <a:r>
              <a:rPr lang="da-DK" dirty="0"/>
              <a:t>Værdighed</a:t>
            </a:r>
          </a:p>
          <a:p>
            <a:pPr algn="ctr"/>
            <a:r>
              <a:rPr lang="da-DK" dirty="0"/>
              <a:t>Ansvar</a:t>
            </a:r>
          </a:p>
          <a:p>
            <a:pPr algn="ctr"/>
            <a:r>
              <a:rPr lang="da-DK" dirty="0"/>
              <a:t>OG – vi er fysisk og psykisk sårbare; altså påvirkelige.</a:t>
            </a:r>
          </a:p>
          <a:p>
            <a:pPr algn="ctr"/>
            <a:endParaRPr lang="da-DK" dirty="0"/>
          </a:p>
          <a:p>
            <a:pPr algn="ctr"/>
            <a:r>
              <a:rPr lang="da-DK" dirty="0"/>
              <a:t>Krænk én af disse rettigheder -&gt; etisk problem!!</a:t>
            </a:r>
          </a:p>
          <a:p>
            <a:pPr algn="ctr"/>
            <a:r>
              <a:rPr lang="da-DK" dirty="0"/>
              <a:t>Modtageren bør have mulighed for at beslutte, om han vil tilslutte sig argumentationen.</a:t>
            </a:r>
          </a:p>
        </p:txBody>
      </p:sp>
    </p:spTree>
    <p:extLst>
      <p:ext uri="{BB962C8B-B14F-4D97-AF65-F5344CB8AC3E}">
        <p14:creationId xmlns:p14="http://schemas.microsoft.com/office/powerpoint/2010/main" val="2152680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C899E8-13A7-65BA-21F8-CC3A2958B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Opgaven…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5BB09A5-9E94-CCAD-3954-6E2AEA427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342900" lvl="0" indent="-342900">
              <a:lnSpc>
                <a:spcPct val="120000"/>
              </a:lnSpc>
              <a:buFont typeface="+mj-lt"/>
              <a:buAutoNum type="arabicPeriod"/>
            </a:pPr>
            <a:r>
              <a:rPr lang="da-DK" sz="7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Hvad er dokumentarens overordnede påstand?</a:t>
            </a: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da-DK" sz="5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20000"/>
              </a:lnSpc>
              <a:spcAft>
                <a:spcPts val="1000"/>
              </a:spcAft>
            </a:pPr>
            <a:r>
              <a:rPr lang="da-DK" sz="5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da-DK" sz="7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Er der belæg/dokumentation for den overordnede påstand?</a:t>
            </a: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da-DK" sz="5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20000"/>
              </a:lnSpc>
              <a:spcAft>
                <a:spcPts val="1000"/>
              </a:spcAft>
            </a:pPr>
            <a:r>
              <a:rPr lang="da-DK" sz="5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da-DK" sz="7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Er de etiske kvaliteter overholdt </a:t>
            </a:r>
            <a:r>
              <a:rPr lang="da-DK" sz="72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ifht</a:t>
            </a:r>
            <a:r>
              <a:rPr lang="da-DK" sz="7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de medvirkende?</a:t>
            </a:r>
          </a:p>
          <a:p>
            <a:pPr lvl="0">
              <a:lnSpc>
                <a:spcPct val="120000"/>
              </a:lnSpc>
              <a:spcAft>
                <a:spcPts val="1000"/>
              </a:spcAft>
            </a:pPr>
            <a:r>
              <a:rPr lang="da-DK" sz="5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da-DK" sz="7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Er der tale om:</a:t>
            </a:r>
          </a:p>
          <a:p>
            <a:pPr lvl="0">
              <a:lnSpc>
                <a:spcPct val="120000"/>
              </a:lnSpc>
              <a:spcAft>
                <a:spcPts val="1000"/>
              </a:spcAft>
            </a:pPr>
            <a:r>
              <a:rPr lang="da-DK" sz="7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	socialpornografi (udstiller marginaliserede) eller </a:t>
            </a:r>
          </a:p>
          <a:p>
            <a:pPr lvl="0">
              <a:lnSpc>
                <a:spcPct val="120000"/>
              </a:lnSpc>
              <a:spcAft>
                <a:spcPts val="1000"/>
              </a:spcAft>
            </a:pPr>
            <a:r>
              <a:rPr lang="da-DK" sz="7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		samfundskritik (giver marginaliserede en stemme i offentligheden)?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60464323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324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Arial</vt:lpstr>
      <vt:lpstr>Franklin Gothic Demi Cond</vt:lpstr>
      <vt:lpstr>Franklin Gothic Medium</vt:lpstr>
      <vt:lpstr>Wingdings</vt:lpstr>
      <vt:lpstr>JuxtaposeVTI</vt:lpstr>
      <vt:lpstr>Manipulation og etik</vt:lpstr>
      <vt:lpstr>Essensen</vt:lpstr>
      <vt:lpstr>Misforståelser ifht. manipulation</vt:lpstr>
      <vt:lpstr>I stedet for…</vt:lpstr>
      <vt:lpstr>Uredelighed – def.</vt:lpstr>
      <vt:lpstr>Derfor må vi foretage en redelighedsvurdering!</vt:lpstr>
      <vt:lpstr>Etisk at vildlede?</vt:lpstr>
      <vt:lpstr>Opgaven…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Manipulation og etik</dc:title>
  <dc:creator>Lisbeth Vejlgaard Sørensen</dc:creator>
  <cp:lastModifiedBy>Lisbeth Vejlgaard Sørensen</cp:lastModifiedBy>
  <cp:revision>1</cp:revision>
  <dcterms:created xsi:type="dcterms:W3CDTF">2022-09-21T12:48:36Z</dcterms:created>
  <dcterms:modified xsi:type="dcterms:W3CDTF">2022-09-21T13:10:16Z</dcterms:modified>
</cp:coreProperties>
</file>