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7" r:id="rId3"/>
    <p:sldId id="264" r:id="rId4"/>
    <p:sldId id="262" r:id="rId5"/>
    <p:sldId id="263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F1F79-CB02-49C6-AB1E-94CA6D6BD9CA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5D5CD-9604-41AB-B476-5D6DCED4681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587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0566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8213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3519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5373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7946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938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00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7336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line title and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7" y="222251"/>
            <a:ext cx="8440737" cy="766176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1226131"/>
            <a:ext cx="736600" cy="6095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6981" y="1532466"/>
            <a:ext cx="8448849" cy="3930651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480584" y="452670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b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Bold eller Regular</a:t>
            </a:r>
          </a:p>
        </p:txBody>
      </p:sp>
    </p:spTree>
    <p:extLst>
      <p:ext uri="{BB962C8B-B14F-4D97-AF65-F5344CB8AC3E}">
        <p14:creationId xmlns:p14="http://schemas.microsoft.com/office/powerpoint/2010/main" val="3828296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9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898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435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41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310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6987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04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178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CE67E-B309-4E72-A6CD-C9C75D886D2C}" type="datetimeFigureOut">
              <a:rPr lang="da-DK" smtClean="0"/>
              <a:t>21-11-2018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0A35A-2BB3-4BF0-88E7-89C5689A36C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464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a-DK" dirty="0" smtClean="0"/>
              <a:t>1) RESULTATOPGØRELSENS KOMPONENTER</a:t>
            </a:r>
            <a:endParaRPr lang="da-DK" dirty="0"/>
          </a:p>
        </p:txBody>
      </p:sp>
      <p:sp>
        <p:nvSpPr>
          <p:cNvPr id="4" name="Rectangle 5"/>
          <p:cNvSpPr txBox="1">
            <a:spLocks noGrp="1" noChangeArrowheads="1"/>
          </p:cNvSpPr>
          <p:nvPr>
            <p:ph type="body" sz="quarter" idx="13"/>
          </p:nvPr>
        </p:nvSpPr>
        <p:spPr bwMode="auto">
          <a:xfrm>
            <a:off x="4572000" y="1028733"/>
            <a:ext cx="4032448" cy="144016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200" b="1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ÅRL Bilag 1.C, pkt. 13: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da-DK" sz="1200" b="1" dirty="0" smtClean="0">
                <a:latin typeface="Calibri"/>
                <a:cs typeface="Calibri"/>
              </a:rPr>
              <a:t>Nettoomsætning</a:t>
            </a:r>
            <a:r>
              <a:rPr lang="da-DK" sz="1200" dirty="0" smtClean="0">
                <a:latin typeface="Calibri"/>
                <a:cs typeface="Calibri"/>
              </a:rPr>
              <a:t> er salgsværdien af produkter og tjenesteydelser, der henhører under selskabets ordinære aktiviteter med fradrag af prisnedslag, merværdiafgift og anden skat.</a:t>
            </a:r>
            <a:endParaRPr kumimoji="0" lang="da-DK" sz="12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uLnTx/>
              <a:uFillTx/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084851"/>
            <a:ext cx="3672408" cy="1323439"/>
          </a:xfrm>
          <a:prstGeom prst="rect">
            <a:avLst/>
          </a:prstGeom>
          <a:gradFill>
            <a:gsLst>
              <a:gs pos="0">
                <a:schemeClr val="tx2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>
            <a:solidFill>
              <a:srgbClr val="00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2000" dirty="0" smtClean="0">
                <a:latin typeface="Calibri" pitchFamily="34" charset="0"/>
              </a:rPr>
              <a:t>Nettoomsætning (</a:t>
            </a:r>
            <a:r>
              <a:rPr lang="da-DK" sz="2000" dirty="0" err="1" smtClean="0">
                <a:latin typeface="Calibri" pitchFamily="34" charset="0"/>
              </a:rPr>
              <a:t>revenue</a:t>
            </a:r>
            <a:r>
              <a:rPr lang="da-DK" sz="2000" dirty="0" smtClean="0">
                <a:latin typeface="Calibri" pitchFamily="34" charset="0"/>
              </a:rPr>
              <a:t>) </a:t>
            </a:r>
          </a:p>
          <a:p>
            <a:r>
              <a:rPr lang="da-DK" sz="2000" dirty="0" smtClean="0">
                <a:latin typeface="Calibri" pitchFamily="34" charset="0"/>
              </a:rPr>
              <a:t>+ Indtægter (</a:t>
            </a:r>
            <a:r>
              <a:rPr lang="da-DK" sz="2000" dirty="0" err="1" smtClean="0">
                <a:latin typeface="Calibri" pitchFamily="34" charset="0"/>
              </a:rPr>
              <a:t>income</a:t>
            </a:r>
            <a:r>
              <a:rPr lang="da-DK" sz="2000" dirty="0" smtClean="0">
                <a:latin typeface="Calibri" pitchFamily="34" charset="0"/>
              </a:rPr>
              <a:t>)</a:t>
            </a:r>
          </a:p>
          <a:p>
            <a:r>
              <a:rPr lang="da-DK" sz="2000" dirty="0" smtClean="0">
                <a:latin typeface="Calibri" pitchFamily="34" charset="0"/>
              </a:rPr>
              <a:t>- Omkostninger (</a:t>
            </a:r>
            <a:r>
              <a:rPr lang="da-DK" sz="2000" dirty="0" err="1" smtClean="0">
                <a:latin typeface="Calibri" pitchFamily="34" charset="0"/>
              </a:rPr>
              <a:t>expenses</a:t>
            </a:r>
            <a:r>
              <a:rPr lang="da-DK" sz="2000" dirty="0" smtClean="0">
                <a:latin typeface="Calibri" pitchFamily="34" charset="0"/>
              </a:rPr>
              <a:t>)</a:t>
            </a:r>
          </a:p>
          <a:p>
            <a:r>
              <a:rPr lang="da-DK" sz="2000" dirty="0" smtClean="0">
                <a:latin typeface="Calibri" pitchFamily="34" charset="0"/>
              </a:rPr>
              <a:t>= Årets resultat (profit)</a:t>
            </a: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4572000" y="2564904"/>
            <a:ext cx="4032448" cy="144016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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a-DK" sz="1200" b="1" u="sng" kern="0" dirty="0" smtClean="0">
                <a:latin typeface="Calibri"/>
                <a:cs typeface="Calibri"/>
              </a:rPr>
              <a:t>ÅRL Bilag 1.C, pkt. 12: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a-DK" sz="1200" b="1" kern="0" dirty="0" smtClean="0">
                <a:latin typeface="Calibri"/>
                <a:cs typeface="Calibri"/>
              </a:rPr>
              <a:t>Indtægter</a:t>
            </a:r>
            <a:r>
              <a:rPr lang="da-DK" sz="1200" kern="0" dirty="0">
                <a:latin typeface="Calibri"/>
                <a:cs typeface="Calibri"/>
              </a:rPr>
              <a:t> er stigninger i økonomiske fordele i regnskabsperioden i form af tilgang eller værdistigning af aktiver </a:t>
            </a:r>
            <a:r>
              <a:rPr lang="da-DK" sz="1200" kern="0" dirty="0" smtClean="0">
                <a:latin typeface="Calibri"/>
                <a:cs typeface="Calibri"/>
              </a:rPr>
              <a:t>eller fald </a:t>
            </a:r>
            <a:r>
              <a:rPr lang="da-DK" sz="1200" kern="0" dirty="0">
                <a:latin typeface="Calibri"/>
                <a:cs typeface="Calibri"/>
              </a:rPr>
              <a:t>i forpligtelser, som medfører stigninger i egenkapitalen. </a:t>
            </a:r>
            <a:endParaRPr lang="da-DK" sz="1200" b="1" kern="0" dirty="0" smtClean="0">
              <a:latin typeface="Calibri"/>
              <a:cs typeface="Calibri"/>
            </a:endParaRP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 bwMode="auto">
          <a:xfrm>
            <a:off x="4572000" y="4101075"/>
            <a:ext cx="4032448" cy="144016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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a-DK" sz="1200" b="1" u="sng" kern="0" dirty="0" smtClean="0">
                <a:latin typeface="Calibri"/>
                <a:cs typeface="Calibri"/>
              </a:rPr>
              <a:t>ÅRL Bilag 1.C, pkt. 14: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da-DK" sz="1200" b="1" kern="0" dirty="0" smtClean="0">
                <a:latin typeface="Calibri"/>
                <a:cs typeface="Calibri"/>
              </a:rPr>
              <a:t>Omkostninger </a:t>
            </a:r>
            <a:r>
              <a:rPr lang="da-DK" sz="1200" kern="0" dirty="0">
                <a:latin typeface="Calibri"/>
                <a:cs typeface="Calibri"/>
              </a:rPr>
              <a:t> er </a:t>
            </a:r>
            <a:r>
              <a:rPr lang="da-DK" sz="1200" kern="0" dirty="0" smtClean="0">
                <a:latin typeface="Calibri"/>
                <a:cs typeface="Calibri"/>
              </a:rPr>
              <a:t>fald </a:t>
            </a:r>
            <a:r>
              <a:rPr lang="da-DK" sz="1200" kern="0" dirty="0">
                <a:latin typeface="Calibri"/>
                <a:cs typeface="Calibri"/>
              </a:rPr>
              <a:t>i økonomiske fordele i </a:t>
            </a:r>
            <a:r>
              <a:rPr lang="da-DK" sz="1200" kern="0" dirty="0" smtClean="0">
                <a:latin typeface="Calibri"/>
                <a:cs typeface="Calibri"/>
              </a:rPr>
              <a:t> regnskabsperioden </a:t>
            </a:r>
            <a:r>
              <a:rPr lang="da-DK" sz="1200" kern="0" dirty="0">
                <a:latin typeface="Calibri"/>
                <a:cs typeface="Calibri"/>
              </a:rPr>
              <a:t>i form af afgang eller værdiforringelse af aktiver </a:t>
            </a:r>
            <a:r>
              <a:rPr lang="da-DK" sz="1200" kern="0" dirty="0" smtClean="0">
                <a:latin typeface="Calibri"/>
                <a:cs typeface="Calibri"/>
              </a:rPr>
              <a:t>eller stigning </a:t>
            </a:r>
            <a:r>
              <a:rPr lang="da-DK" sz="1200" kern="0" dirty="0">
                <a:latin typeface="Calibri"/>
                <a:cs typeface="Calibri"/>
              </a:rPr>
              <a:t>i forpligtelser, som medfører fald i egenkapitalen. </a:t>
            </a:r>
            <a:endParaRPr lang="da-DK" sz="1200" b="1" kern="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77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cap="none" dirty="0" smtClean="0"/>
              <a:t>2) BALANCENS KOMPONENTER</a:t>
            </a:r>
            <a:r>
              <a:rPr lang="da-DK" sz="2800" cap="none" dirty="0" smtClean="0"/>
              <a:t>	</a:t>
            </a:r>
            <a:endParaRPr lang="da-DK" sz="2000" b="1" cap="none" dirty="0"/>
          </a:p>
        </p:txBody>
      </p:sp>
      <p:sp>
        <p:nvSpPr>
          <p:cNvPr id="5" name="TextBox 4"/>
          <p:cNvSpPr txBox="1"/>
          <p:nvPr/>
        </p:nvSpPr>
        <p:spPr>
          <a:xfrm>
            <a:off x="1248381" y="1412776"/>
            <a:ext cx="6788140" cy="400110"/>
          </a:xfrm>
          <a:prstGeom prst="rect">
            <a:avLst/>
          </a:prstGeom>
          <a:gradFill>
            <a:gsLst>
              <a:gs pos="0">
                <a:schemeClr val="tx2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>
            <a:solidFill>
              <a:srgbClr val="00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a-DK" sz="2000" dirty="0" smtClean="0">
                <a:latin typeface="Calibri" pitchFamily="34" charset="0"/>
              </a:rPr>
              <a:t>Aktiver (assets) = Forpligtelser (</a:t>
            </a:r>
            <a:r>
              <a:rPr lang="da-DK" sz="2000" dirty="0" err="1" smtClean="0">
                <a:latin typeface="Calibri" pitchFamily="34" charset="0"/>
              </a:rPr>
              <a:t>liabilities</a:t>
            </a:r>
            <a:r>
              <a:rPr lang="da-DK" sz="2000" dirty="0" smtClean="0">
                <a:latin typeface="Calibri" pitchFamily="34" charset="0"/>
              </a:rPr>
              <a:t>) + Egenkapital (</a:t>
            </a:r>
            <a:r>
              <a:rPr lang="da-DK" sz="2000" dirty="0" err="1" smtClean="0">
                <a:latin typeface="Calibri" pitchFamily="34" charset="0"/>
              </a:rPr>
              <a:t>equity</a:t>
            </a:r>
            <a:r>
              <a:rPr lang="da-DK" sz="2000" dirty="0" smtClean="0">
                <a:latin typeface="Calibri" pitchFamily="34" charset="0"/>
              </a:rPr>
              <a:t>)</a:t>
            </a:r>
            <a:endParaRPr lang="da-DK" sz="2000" dirty="0">
              <a:latin typeface="Calibri" pitchFamily="34" charset="0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709892" y="2468893"/>
            <a:ext cx="3862108" cy="144016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200" b="1" u="sng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ÅRL B</a:t>
            </a:r>
            <a:r>
              <a:rPr kumimoji="0" lang="da-DK" sz="1200" b="1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ilag 1C, pkt. 1: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2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Aktiver</a:t>
            </a:r>
            <a:r>
              <a:rPr kumimoji="0" lang="da-DK" sz="12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 er ressourcer, der er under virksomhedens kontrol som et resultat af tidligere begivenheder, og hvorfra fremtidige økonomiske fordele forventes at tilflyde virksomheden.</a:t>
            </a:r>
            <a:endParaRPr kumimoji="0" lang="da-DK" sz="120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uLnTx/>
              <a:uFillTx/>
              <a:latin typeface="Calibri"/>
              <a:cs typeface="Calibri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4643638" y="2468894"/>
            <a:ext cx="3888802" cy="2496277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lvl="0" indent="0" algn="just" defTabSz="91440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 kumimoji="0" sz="1200" u="none" strike="noStrike" kern="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/>
                <a:cs typeface="Calibri"/>
              </a:defRPr>
            </a:lvl1pPr>
          </a:lstStyle>
          <a:p>
            <a:pPr lvl="0" algn="l">
              <a:defRPr/>
            </a:pPr>
            <a:r>
              <a:rPr lang="da-DK" b="1" u="sng" dirty="0" smtClean="0">
                <a:solidFill>
                  <a:srgbClr val="000000"/>
                </a:solidFill>
              </a:rPr>
              <a:t>ÅRL Bilag </a:t>
            </a:r>
            <a:r>
              <a:rPr lang="da-DK" b="1" u="sng" dirty="0">
                <a:solidFill>
                  <a:srgbClr val="000000"/>
                </a:solidFill>
              </a:rPr>
              <a:t>1C, pkt. </a:t>
            </a:r>
            <a:r>
              <a:rPr lang="da-DK" b="1" u="sng" dirty="0" smtClean="0">
                <a:solidFill>
                  <a:srgbClr val="000000"/>
                </a:solidFill>
              </a:rPr>
              <a:t>7:</a:t>
            </a:r>
            <a:endParaRPr lang="da-DK" b="1" u="sng" dirty="0">
              <a:solidFill>
                <a:srgbClr val="000000"/>
              </a:solidFill>
            </a:endParaRPr>
          </a:p>
          <a:p>
            <a:pPr lvl="0" algn="l">
              <a:defRPr/>
            </a:pPr>
            <a:r>
              <a:rPr lang="da-DK" b="1" dirty="0" smtClean="0">
                <a:solidFill>
                  <a:srgbClr val="000000"/>
                </a:solidFill>
              </a:rPr>
              <a:t>Forpligtelser </a:t>
            </a:r>
            <a:r>
              <a:rPr lang="da-DK" dirty="0" smtClean="0">
                <a:solidFill>
                  <a:srgbClr val="000000"/>
                </a:solidFill>
              </a:rPr>
              <a:t>er eksisterende </a:t>
            </a:r>
            <a:r>
              <a:rPr lang="da-DK" dirty="0">
                <a:solidFill>
                  <a:srgbClr val="000000"/>
                </a:solidFill>
              </a:rPr>
              <a:t>pligter for virksomheden opstået som et resultat af tidligere begivenheder, og hvis indfrielse forventes at medføre afståelse af fremtidige økonomiske fordele</a:t>
            </a:r>
            <a:r>
              <a:rPr lang="da-DK" dirty="0" smtClean="0">
                <a:solidFill>
                  <a:srgbClr val="000000"/>
                </a:solidFill>
              </a:rPr>
              <a:t>. Opdeles i kortfristede (forfalder </a:t>
            </a:r>
            <a:r>
              <a:rPr lang="da-DK" dirty="0">
                <a:solidFill>
                  <a:srgbClr val="000000"/>
                </a:solidFill>
              </a:rPr>
              <a:t>til betaling inden for et </a:t>
            </a:r>
            <a:r>
              <a:rPr lang="da-DK" dirty="0" smtClean="0">
                <a:solidFill>
                  <a:srgbClr val="000000"/>
                </a:solidFill>
              </a:rPr>
              <a:t>år) og langfristede (forfalder </a:t>
            </a:r>
            <a:r>
              <a:rPr lang="da-DK" dirty="0">
                <a:solidFill>
                  <a:srgbClr val="000000"/>
                </a:solidFill>
              </a:rPr>
              <a:t>til betaling efter et </a:t>
            </a:r>
            <a:r>
              <a:rPr lang="da-DK" dirty="0" smtClean="0">
                <a:solidFill>
                  <a:srgbClr val="000000"/>
                </a:solidFill>
              </a:rPr>
              <a:t>år).</a:t>
            </a:r>
          </a:p>
          <a:p>
            <a:pPr lvl="0" algn="l">
              <a:defRPr/>
            </a:pPr>
            <a:endParaRPr lang="da-DK" dirty="0">
              <a:solidFill>
                <a:srgbClr val="000000"/>
              </a:solidFill>
            </a:endParaRPr>
          </a:p>
          <a:p>
            <a:pPr lvl="0" algn="l">
              <a:defRPr/>
            </a:pPr>
            <a:r>
              <a:rPr lang="da-DK" b="1" dirty="0" smtClean="0">
                <a:solidFill>
                  <a:srgbClr val="000000"/>
                </a:solidFill>
              </a:rPr>
              <a:t>Egenkapital</a:t>
            </a:r>
            <a:r>
              <a:rPr lang="da-DK" dirty="0" smtClean="0">
                <a:solidFill>
                  <a:srgbClr val="000000"/>
                </a:solidFill>
              </a:rPr>
              <a:t> er forskellen mellem aktiver og forpligtelser.</a:t>
            </a:r>
            <a:endParaRPr lang="da-DK" b="1" dirty="0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683568" y="4197085"/>
            <a:ext cx="3862108" cy="43204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Aktivsiden kan tænkes som kapitalanvendelse</a:t>
            </a: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 bwMode="auto">
          <a:xfrm>
            <a:off x="4670332" y="5157192"/>
            <a:ext cx="3862108" cy="43204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Passivsiden kan tænkes som kapitalfremskaffelse</a:t>
            </a:r>
          </a:p>
        </p:txBody>
      </p:sp>
    </p:spTree>
    <p:extLst>
      <p:ext uri="{BB962C8B-B14F-4D97-AF65-F5344CB8AC3E}">
        <p14:creationId xmlns:p14="http://schemas.microsoft.com/office/powerpoint/2010/main" val="29985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10448925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21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Balancen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dirty="0" smtClean="0"/>
              <a:t>Aktiver				</a:t>
            </a:r>
          </a:p>
          <a:p>
            <a:r>
              <a:rPr lang="da-DK" dirty="0" smtClean="0"/>
              <a:t>Bygninger</a:t>
            </a:r>
          </a:p>
          <a:p>
            <a:r>
              <a:rPr lang="da-DK" dirty="0" smtClean="0"/>
              <a:t>Maskiner</a:t>
            </a:r>
          </a:p>
          <a:p>
            <a:r>
              <a:rPr lang="da-DK" dirty="0" smtClean="0"/>
              <a:t>Biler og inventar</a:t>
            </a:r>
          </a:p>
          <a:p>
            <a:r>
              <a:rPr lang="da-DK" dirty="0" smtClean="0"/>
              <a:t>Immaterielle anlægsaktiver</a:t>
            </a:r>
          </a:p>
          <a:p>
            <a:r>
              <a:rPr lang="da-DK" dirty="0" smtClean="0"/>
              <a:t>Finansielle anlægsaktiver</a:t>
            </a:r>
          </a:p>
          <a:p>
            <a:r>
              <a:rPr lang="da-DK" dirty="0" smtClean="0"/>
              <a:t>Omsætningsaktiver (varelager, tilgodehavender, likvid beholdning)</a:t>
            </a:r>
          </a:p>
          <a:p>
            <a:r>
              <a:rPr lang="da-DK" dirty="0" smtClean="0"/>
              <a:t>=aktiver i alt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861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Balancen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Passiverne</a:t>
            </a:r>
          </a:p>
          <a:p>
            <a:r>
              <a:rPr lang="da-DK" dirty="0" smtClean="0"/>
              <a:t>Egenkapital</a:t>
            </a:r>
          </a:p>
          <a:p>
            <a:r>
              <a:rPr lang="da-DK" dirty="0" smtClean="0"/>
              <a:t>Hensættelser</a:t>
            </a:r>
          </a:p>
          <a:p>
            <a:r>
              <a:rPr lang="da-DK" smtClean="0"/>
              <a:t>Gældsforpligtelser</a:t>
            </a:r>
            <a:endParaRPr lang="da-DK" dirty="0" smtClean="0"/>
          </a:p>
          <a:p>
            <a:r>
              <a:rPr lang="da-DK" dirty="0" smtClean="0"/>
              <a:t>Kort og langsigtet gæld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870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cap="none" dirty="0"/>
              <a:t>3</a:t>
            </a:r>
            <a:r>
              <a:rPr lang="da-DK" cap="none" dirty="0" smtClean="0"/>
              <a:t>) EGENKAPITALOPGØRELSEN</a:t>
            </a:r>
            <a:r>
              <a:rPr lang="da-DK" sz="2800" cap="none" dirty="0" smtClean="0"/>
              <a:t>		</a:t>
            </a:r>
            <a:endParaRPr lang="da-DK" sz="2000" b="1" cap="none" dirty="0"/>
          </a:p>
        </p:txBody>
      </p:sp>
      <p:sp>
        <p:nvSpPr>
          <p:cNvPr id="5" name="TextBox 4"/>
          <p:cNvSpPr txBox="1"/>
          <p:nvPr/>
        </p:nvSpPr>
        <p:spPr>
          <a:xfrm>
            <a:off x="1248381" y="1316765"/>
            <a:ext cx="6796156" cy="400110"/>
          </a:xfrm>
          <a:prstGeom prst="rect">
            <a:avLst/>
          </a:prstGeom>
          <a:gradFill>
            <a:gsLst>
              <a:gs pos="0">
                <a:schemeClr val="tx2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>
            <a:solidFill>
              <a:srgbClr val="00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a-DK" sz="2000" dirty="0" smtClean="0">
                <a:latin typeface="Calibri" pitchFamily="34" charset="0"/>
              </a:rPr>
              <a:t>Egenkapital (</a:t>
            </a:r>
            <a:r>
              <a:rPr lang="da-DK" sz="2000" dirty="0" err="1" smtClean="0">
                <a:latin typeface="Calibri" pitchFamily="34" charset="0"/>
              </a:rPr>
              <a:t>equity</a:t>
            </a:r>
            <a:r>
              <a:rPr lang="da-DK" sz="2000" dirty="0" smtClean="0">
                <a:latin typeface="Calibri" pitchFamily="34" charset="0"/>
              </a:rPr>
              <a:t>) = Aktiver (assets) - Forpligtelser (</a:t>
            </a:r>
            <a:r>
              <a:rPr lang="da-DK" sz="2000" dirty="0" err="1" smtClean="0">
                <a:latin typeface="Calibri" pitchFamily="34" charset="0"/>
              </a:rPr>
              <a:t>liabilities</a:t>
            </a:r>
            <a:r>
              <a:rPr lang="da-DK" sz="2000" dirty="0" smtClean="0">
                <a:latin typeface="Calibri" pitchFamily="34" charset="0"/>
              </a:rPr>
              <a:t>) </a:t>
            </a:r>
            <a:endParaRPr lang="da-DK" sz="2000" dirty="0">
              <a:latin typeface="Calibri" pitchFamily="34" charset="0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4572002" y="3388694"/>
            <a:ext cx="4221161" cy="1288445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lvl="0" indent="0" algn="just" defTabSz="91440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 kumimoji="0" sz="1200" u="none" strike="noStrike" kern="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/>
                <a:cs typeface="Calibri"/>
              </a:defRPr>
            </a:lvl1pPr>
          </a:lstStyle>
          <a:p>
            <a:pPr lvl="0" algn="l">
              <a:defRPr/>
            </a:pPr>
            <a:r>
              <a:rPr lang="da-DK" sz="1300" b="1" u="sng" dirty="0" smtClean="0">
                <a:solidFill>
                  <a:srgbClr val="000000"/>
                </a:solidFill>
              </a:rPr>
              <a:t>Årets resultat (</a:t>
            </a:r>
            <a:r>
              <a:rPr lang="da-DK" sz="1300" b="1" u="sng" dirty="0" err="1" smtClean="0">
                <a:solidFill>
                  <a:srgbClr val="000000"/>
                </a:solidFill>
              </a:rPr>
              <a:t>Retained</a:t>
            </a:r>
            <a:r>
              <a:rPr lang="da-DK" sz="1300" b="1" u="sng" dirty="0" smtClean="0">
                <a:solidFill>
                  <a:srgbClr val="000000"/>
                </a:solidFill>
              </a:rPr>
              <a:t> </a:t>
            </a:r>
            <a:r>
              <a:rPr lang="da-DK" sz="1300" b="1" u="sng" dirty="0" err="1" smtClean="0">
                <a:solidFill>
                  <a:srgbClr val="000000"/>
                </a:solidFill>
              </a:rPr>
              <a:t>Earnings</a:t>
            </a:r>
            <a:r>
              <a:rPr lang="da-DK" sz="1300" b="1" u="sng" dirty="0" smtClean="0">
                <a:solidFill>
                  <a:srgbClr val="000000"/>
                </a:solidFill>
              </a:rPr>
              <a:t>) </a:t>
            </a:r>
            <a:r>
              <a:rPr lang="da-DK" sz="1300" dirty="0" smtClean="0">
                <a:solidFill>
                  <a:srgbClr val="000000"/>
                </a:solidFill>
              </a:rPr>
              <a:t>overføres fra resultatopgørelsen til egenkapitalen.</a:t>
            </a:r>
          </a:p>
          <a:p>
            <a:pPr lvl="0" algn="l">
              <a:defRPr/>
            </a:pPr>
            <a:r>
              <a:rPr lang="da-DK" sz="1300" dirty="0">
                <a:solidFill>
                  <a:srgbClr val="000000"/>
                </a:solidFill>
              </a:rPr>
              <a:t>E</a:t>
            </a:r>
            <a:r>
              <a:rPr lang="da-DK" sz="1300" dirty="0" smtClean="0">
                <a:solidFill>
                  <a:srgbClr val="000000"/>
                </a:solidFill>
              </a:rPr>
              <a:t>t</a:t>
            </a:r>
            <a:r>
              <a:rPr lang="da-DK" sz="1300" b="1" dirty="0" smtClean="0">
                <a:solidFill>
                  <a:srgbClr val="000000"/>
                </a:solidFill>
              </a:rPr>
              <a:t> overskud forøger egenkapitalen </a:t>
            </a:r>
            <a:r>
              <a:rPr lang="da-DK" sz="1300" dirty="0" smtClean="0">
                <a:solidFill>
                  <a:srgbClr val="000000"/>
                </a:solidFill>
              </a:rPr>
              <a:t>og et </a:t>
            </a:r>
            <a:r>
              <a:rPr lang="da-DK" sz="1300" b="1" dirty="0" smtClean="0">
                <a:solidFill>
                  <a:srgbClr val="000000"/>
                </a:solidFill>
              </a:rPr>
              <a:t>underskud formindsker egenkapitalen</a:t>
            </a:r>
            <a:endParaRPr lang="da-DK" sz="1300" b="1" dirty="0">
              <a:solidFill>
                <a:srgbClr val="000000"/>
              </a:solidFill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 bwMode="auto">
          <a:xfrm>
            <a:off x="4572002" y="4869160"/>
            <a:ext cx="4221161" cy="624069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300" b="1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Transaktioner med ejerne </a:t>
            </a:r>
            <a:r>
              <a:rPr kumimoji="0" lang="da-DK" sz="13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kan fx være udbetalt </a:t>
            </a: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udbytte</a:t>
            </a:r>
            <a:r>
              <a:rPr kumimoji="0" lang="da-DK" sz="13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 og udstedelse eller tilbagekøb af </a:t>
            </a: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aktier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2379848"/>
            <a:ext cx="3312368" cy="1323439"/>
          </a:xfrm>
          <a:prstGeom prst="rect">
            <a:avLst/>
          </a:prstGeom>
          <a:gradFill>
            <a:gsLst>
              <a:gs pos="0">
                <a:schemeClr val="tx2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>
            <a:solidFill>
              <a:srgbClr val="00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2000" dirty="0" smtClean="0">
                <a:latin typeface="Calibri" pitchFamily="34" charset="0"/>
              </a:rPr>
              <a:t>Egenkapital primo </a:t>
            </a:r>
          </a:p>
          <a:p>
            <a:r>
              <a:rPr lang="da-DK" sz="2000" dirty="0" smtClean="0">
                <a:latin typeface="Calibri" pitchFamily="34" charset="0"/>
              </a:rPr>
              <a:t>+/- Årets resultat</a:t>
            </a:r>
          </a:p>
          <a:p>
            <a:r>
              <a:rPr lang="da-DK" sz="2000" dirty="0" smtClean="0">
                <a:latin typeface="Calibri" pitchFamily="34" charset="0"/>
              </a:rPr>
              <a:t>+/- Transaktioner med ejerne</a:t>
            </a:r>
          </a:p>
          <a:p>
            <a:r>
              <a:rPr lang="da-DK" sz="2000" dirty="0" smtClean="0">
                <a:latin typeface="Calibri" pitchFamily="34" charset="0"/>
              </a:rPr>
              <a:t>= Egenkapital ultimo</a:t>
            </a: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4572001" y="2372883"/>
            <a:ext cx="4221162" cy="864096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da-DK" sz="1300" b="1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Egenkapitalen</a:t>
            </a:r>
            <a:r>
              <a:rPr kumimoji="0" lang="da-DK" sz="1300" b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 </a:t>
            </a:r>
            <a:r>
              <a:rPr kumimoji="0" lang="da-DK" sz="13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indeholder blandt andet </a:t>
            </a: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selskabskapitalen (</a:t>
            </a:r>
            <a:r>
              <a:rPr kumimoji="0" lang="da-DK" sz="1300" b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share</a:t>
            </a: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 </a:t>
            </a:r>
            <a:r>
              <a:rPr kumimoji="0" lang="da-DK" sz="1300" b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capital</a:t>
            </a:r>
            <a:r>
              <a:rPr kumimoji="0" lang="da-DK" sz="13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)</a:t>
            </a:r>
            <a:r>
              <a:rPr kumimoji="0" lang="da-DK" sz="13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, som er det beløb ejerne</a:t>
            </a:r>
            <a:r>
              <a:rPr kumimoji="0" lang="da-DK" sz="130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Calibri"/>
                <a:cs typeface="Calibri"/>
              </a:rPr>
              <a:t> har indskudt, ofte i form af aktier</a:t>
            </a:r>
            <a:endParaRPr kumimoji="0" lang="da-DK" sz="13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uLnTx/>
              <a:uFillTx/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297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cap="none" dirty="0" smtClean="0"/>
              <a:t>REGNSKABETS KOMPONENTER</a:t>
            </a:r>
            <a:endParaRPr lang="da-DK" b="1" cap="none" dirty="0"/>
          </a:p>
        </p:txBody>
      </p:sp>
      <p:sp>
        <p:nvSpPr>
          <p:cNvPr id="6" name="Conten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Clr>
                <a:srgbClr val="000099"/>
              </a:buClr>
              <a:buNone/>
            </a:pPr>
            <a:r>
              <a:rPr lang="da-DK" sz="1200" b="1" dirty="0" smtClean="0"/>
              <a:t>Sammenhæng mellem balancen og resultatopgørelse:</a:t>
            </a:r>
            <a:endParaRPr lang="da-DK" sz="1200" b="1" dirty="0"/>
          </a:p>
        </p:txBody>
      </p:sp>
      <p:pic>
        <p:nvPicPr>
          <p:cNvPr id="7" name="Content Placeholder 4" descr="Thomson-chap0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1564" y="2180862"/>
            <a:ext cx="7715332" cy="340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 bwMode="auto">
          <a:xfrm>
            <a:off x="1115616" y="4005064"/>
            <a:ext cx="184731" cy="326243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da-D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U Passa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43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Måling af transformationen</a:t>
            </a:r>
            <a:br>
              <a:rPr lang="da-DK" dirty="0" smtClean="0"/>
            </a:br>
            <a:r>
              <a:rPr lang="da-DK" smtClean="0"/>
              <a:t>vis Autokram-eksempel</a:t>
            </a:r>
            <a:endParaRPr lang="da-DK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4945145"/>
              </p:ext>
            </p:extLst>
          </p:nvPr>
        </p:nvGraphicFramePr>
        <p:xfrm>
          <a:off x="251520" y="1412776"/>
          <a:ext cx="3960440" cy="48400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30803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00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5280">
                <a:tc gridSpan="2">
                  <a:txBody>
                    <a:bodyPr/>
                    <a:lstStyle/>
                    <a:p>
                      <a:r>
                        <a:rPr lang="da-DK" sz="1600" noProof="0" dirty="0" smtClean="0">
                          <a:latin typeface="Calibri"/>
                          <a:cs typeface="Calibri"/>
                        </a:rPr>
                        <a:t>Resultatopgørelse for året</a:t>
                      </a:r>
                      <a:endParaRPr lang="da-DK" sz="16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>
                    <a:solidFill>
                      <a:srgbClr val="0342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2299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Nettoomsætning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17.500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Produktionsomkostninger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8.900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Bruttoresultat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8.600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Distributionsomkostninger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3.200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Administrationsomkostninger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2.100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Resultat før renter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3.300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Renter, netto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500</a:t>
                      </a:r>
                      <a:endParaRPr lang="da-DK" sz="1500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2120">
                <a:tc>
                  <a:txBody>
                    <a:bodyPr/>
                    <a:lstStyle/>
                    <a:p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Resultat 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2.800</a:t>
                      </a:r>
                      <a:endParaRPr lang="da-DK" sz="1500" b="1" noProof="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238093" marR="238093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15" name="Content Placeholder 14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4716017" y="1412776"/>
          <a:ext cx="4086573" cy="4527973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3889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81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57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53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1677">
                <a:tc gridSpan="5">
                  <a:txBody>
                    <a:bodyPr/>
                    <a:lstStyle/>
                    <a:p>
                      <a:r>
                        <a:rPr lang="da-DK" sz="1600" noProof="0" dirty="0" smtClean="0">
                          <a:latin typeface="Calibri"/>
                          <a:cs typeface="Calibri"/>
                        </a:rPr>
                        <a:t>Balance pr.</a:t>
                      </a:r>
                      <a:r>
                        <a:rPr lang="da-DK" sz="1600" baseline="0" noProof="0" dirty="0" smtClean="0">
                          <a:latin typeface="Calibri"/>
                          <a:cs typeface="Calibri"/>
                        </a:rPr>
                        <a:t> 31 december </a:t>
                      </a:r>
                      <a:endParaRPr lang="da-DK" sz="1600" noProof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AKTIVER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PASSIVER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Anlægsaktiver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3.800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Egenkapital</a:t>
                      </a:r>
                      <a:r>
                        <a:rPr lang="da-DK" sz="1500" baseline="0" noProof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primo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500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Omsætningsaktiver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2.300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Årets resultat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2.800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Egenkapital ultimo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3.300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Aktiver i alt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6.100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Gæld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noProof="0" dirty="0" smtClean="0">
                          <a:latin typeface="Calibri"/>
                          <a:cs typeface="Calibri"/>
                        </a:rPr>
                        <a:t>2.800</a:t>
                      </a:r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7228"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Passiver i alt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500" b="1" noProof="0" dirty="0" smtClean="0">
                          <a:latin typeface="Calibri"/>
                          <a:cs typeface="Calibri"/>
                        </a:rPr>
                        <a:t>6.100</a:t>
                      </a:r>
                      <a:endParaRPr lang="da-DK" sz="1500" b="1" noProof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cxnSp>
        <p:nvCxnSpPr>
          <p:cNvPr id="17" name="Straight Arrow Connector 16"/>
          <p:cNvCxnSpPr/>
          <p:nvPr/>
        </p:nvCxnSpPr>
        <p:spPr bwMode="auto">
          <a:xfrm flipV="1">
            <a:off x="3995936" y="2948947"/>
            <a:ext cx="4392488" cy="1728192"/>
          </a:xfrm>
          <a:prstGeom prst="straightConnector1">
            <a:avLst/>
          </a:prstGeom>
          <a:solidFill>
            <a:schemeClr val="accent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683568" y="5157192"/>
            <a:ext cx="2808312" cy="4678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da-DK" sz="1600" b="1" dirty="0" smtClean="0"/>
              <a:t>Se også </a:t>
            </a:r>
            <a:r>
              <a:rPr lang="da-DK" sz="1600" b="1" dirty="0"/>
              <a:t>HHTS </a:t>
            </a:r>
            <a:r>
              <a:rPr lang="da-DK" sz="1600" b="1" dirty="0" err="1"/>
              <a:t>Exhibit</a:t>
            </a:r>
            <a:r>
              <a:rPr lang="da-DK" sz="1600" b="1" dirty="0"/>
              <a:t> </a:t>
            </a:r>
            <a:r>
              <a:rPr lang="da-DK" sz="1600" b="1" dirty="0" smtClean="0"/>
              <a:t>1-8 </a:t>
            </a:r>
            <a:endParaRPr lang="da-DK" sz="1600" b="1" dirty="0"/>
          </a:p>
          <a:p>
            <a:pPr>
              <a:lnSpc>
                <a:spcPct val="95000"/>
              </a:lnSpc>
            </a:pPr>
            <a:endParaRPr lang="da-DK" sz="1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85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423</Words>
  <Application>Microsoft Office PowerPoint</Application>
  <PresentationFormat>Skærmshow (4:3)</PresentationFormat>
  <Paragraphs>91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1) RESULTATOPGØRELSENS KOMPONENTER</vt:lpstr>
      <vt:lpstr>2) BALANCENS KOMPONENTER </vt:lpstr>
      <vt:lpstr>PowerPoint-præsentation</vt:lpstr>
      <vt:lpstr>Balancen</vt:lpstr>
      <vt:lpstr>Balancen</vt:lpstr>
      <vt:lpstr>3) EGENKAPITALOPGØRELSEN  </vt:lpstr>
      <vt:lpstr>REGNSKABETS KOMPONENTER</vt:lpstr>
      <vt:lpstr>Måling af transformationen vis Autokram-eksempel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RESULTATOPGØRELSENS KOMPONENTER</dc:title>
  <dc:creator>Lena Bro</dc:creator>
  <cp:lastModifiedBy>Lena Bro</cp:lastModifiedBy>
  <cp:revision>8</cp:revision>
  <dcterms:created xsi:type="dcterms:W3CDTF">2018-11-16T11:58:25Z</dcterms:created>
  <dcterms:modified xsi:type="dcterms:W3CDTF">2018-11-21T13:02:11Z</dcterms:modified>
</cp:coreProperties>
</file>