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1" r:id="rId7"/>
    <p:sldId id="258" r:id="rId8"/>
    <p:sldId id="267" r:id="rId9"/>
    <p:sldId id="259" r:id="rId10"/>
    <p:sldId id="260" r:id="rId11"/>
    <p:sldId id="261" r:id="rId12"/>
    <p:sldId id="272" r:id="rId13"/>
    <p:sldId id="262" r:id="rId14"/>
    <p:sldId id="268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A8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2DD84-D056-4C4C-AAC7-03BA44892894}" v="38" dt="2024-12-15T19:34:32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n M. Clausen" userId="71f89302-b71e-4ddf-b05b-b5ddd10aab7d" providerId="ADAL" clId="{F99D3ED3-B83C-4C55-83E4-BF0F2C648543}"/>
    <pc:docChg chg="delSld modSld">
      <pc:chgData name="Jørn M. Clausen" userId="71f89302-b71e-4ddf-b05b-b5ddd10aab7d" providerId="ADAL" clId="{F99D3ED3-B83C-4C55-83E4-BF0F2C648543}" dt="2022-11-24T10:12:52.499" v="8" actId="2696"/>
      <pc:docMkLst>
        <pc:docMk/>
      </pc:docMkLst>
      <pc:sldChg chg="modSp mod">
        <pc:chgData name="Jørn M. Clausen" userId="71f89302-b71e-4ddf-b05b-b5ddd10aab7d" providerId="ADAL" clId="{F99D3ED3-B83C-4C55-83E4-BF0F2C648543}" dt="2022-11-24T10:08:28.896" v="0" actId="20577"/>
        <pc:sldMkLst>
          <pc:docMk/>
          <pc:sldMk cId="0" sldId="259"/>
        </pc:sldMkLst>
      </pc:sldChg>
      <pc:sldChg chg="modSp">
        <pc:chgData name="Jørn M. Clausen" userId="71f89302-b71e-4ddf-b05b-b5ddd10aab7d" providerId="ADAL" clId="{F99D3ED3-B83C-4C55-83E4-BF0F2C648543}" dt="2022-11-24T10:11:09.250" v="6" actId="20577"/>
        <pc:sldMkLst>
          <pc:docMk/>
          <pc:sldMk cId="0" sldId="265"/>
        </pc:sldMkLst>
      </pc:sldChg>
      <pc:sldChg chg="del">
        <pc:chgData name="Jørn M. Clausen" userId="71f89302-b71e-4ddf-b05b-b5ddd10aab7d" providerId="ADAL" clId="{F99D3ED3-B83C-4C55-83E4-BF0F2C648543}" dt="2022-11-24T10:12:47.643" v="7" actId="2696"/>
        <pc:sldMkLst>
          <pc:docMk/>
          <pc:sldMk cId="0" sldId="269"/>
        </pc:sldMkLst>
      </pc:sldChg>
      <pc:sldChg chg="del">
        <pc:chgData name="Jørn M. Clausen" userId="71f89302-b71e-4ddf-b05b-b5ddd10aab7d" providerId="ADAL" clId="{F99D3ED3-B83C-4C55-83E4-BF0F2C648543}" dt="2022-11-24T10:12:52.499" v="8" actId="2696"/>
        <pc:sldMkLst>
          <pc:docMk/>
          <pc:sldMk cId="0" sldId="270"/>
        </pc:sldMkLst>
      </pc:sldChg>
    </pc:docChg>
  </pc:docChgLst>
  <pc:docChgLst>
    <pc:chgData name="J�rn M." userId="71f89302-b71e-4ddf-b05b-b5ddd10aab7d" providerId="ADAL" clId="{272658F5-EC6A-4E7A-B5DA-3C01DC343688}"/>
    <pc:docChg chg="modSld">
      <pc:chgData name="J�rn M." userId="71f89302-b71e-4ddf-b05b-b5ddd10aab7d" providerId="ADAL" clId="{272658F5-EC6A-4E7A-B5DA-3C01DC343688}" dt="2020-02-11T13:40:59.296" v="21" actId="313"/>
      <pc:docMkLst>
        <pc:docMk/>
      </pc:docMkLst>
      <pc:sldChg chg="modSp">
        <pc:chgData name="J�rn M." userId="71f89302-b71e-4ddf-b05b-b5ddd10aab7d" providerId="ADAL" clId="{272658F5-EC6A-4E7A-B5DA-3C01DC343688}" dt="2020-02-11T13:40:59.296" v="21" actId="313"/>
        <pc:sldMkLst>
          <pc:docMk/>
          <pc:sldMk cId="0" sldId="258"/>
        </pc:sldMkLst>
      </pc:sldChg>
    </pc:docChg>
  </pc:docChgLst>
  <pc:docChgLst>
    <pc:chgData name="Jørn M. Clausen" userId="71f89302-b71e-4ddf-b05b-b5ddd10aab7d" providerId="ADAL" clId="{0942DD84-D056-4C4C-AAC7-03BA44892894}"/>
    <pc:docChg chg="modSld">
      <pc:chgData name="Jørn M. Clausen" userId="71f89302-b71e-4ddf-b05b-b5ddd10aab7d" providerId="ADAL" clId="{0942DD84-D056-4C4C-AAC7-03BA44892894}" dt="2024-12-15T19:34:39.538" v="38" actId="14100"/>
      <pc:docMkLst>
        <pc:docMk/>
      </pc:docMkLst>
      <pc:sldChg chg="modSp mod">
        <pc:chgData name="Jørn M. Clausen" userId="71f89302-b71e-4ddf-b05b-b5ddd10aab7d" providerId="ADAL" clId="{0942DD84-D056-4C4C-AAC7-03BA44892894}" dt="2024-12-15T19:34:39.538" v="38" actId="14100"/>
        <pc:sldMkLst>
          <pc:docMk/>
          <pc:sldMk cId="0" sldId="267"/>
        </pc:sldMkLst>
        <pc:spChg chg="mod">
          <ac:chgData name="Jørn M. Clausen" userId="71f89302-b71e-4ddf-b05b-b5ddd10aab7d" providerId="ADAL" clId="{0942DD84-D056-4C4C-AAC7-03BA44892894}" dt="2024-12-15T19:34:39.538" v="38" actId="14100"/>
          <ac:spMkLst>
            <pc:docMk/>
            <pc:sldMk cId="0" sldId="267"/>
            <ac:spMk id="1027" creationId="{00000000-0000-0000-0000-000000000000}"/>
          </ac:spMkLst>
        </pc:spChg>
      </pc:sldChg>
    </pc:docChg>
  </pc:docChgLst>
  <pc:docChgLst>
    <pc:chgData name="Jørn M. Clausen" userId="71f89302-b71e-4ddf-b05b-b5ddd10aab7d" providerId="ADAL" clId="{4699D951-6E12-471C-88A1-729DBFC8E403}"/>
    <pc:docChg chg="undo custSel modSld">
      <pc:chgData name="Jørn M. Clausen" userId="71f89302-b71e-4ddf-b05b-b5ddd10aab7d" providerId="ADAL" clId="{4699D951-6E12-471C-88A1-729DBFC8E403}" dt="2019-11-13T09:25:17.384" v="964" actId="1076"/>
      <pc:docMkLst>
        <pc:docMk/>
      </pc:docMkLst>
      <pc:sldChg chg="modSp">
        <pc:chgData name="Jørn M. Clausen" userId="71f89302-b71e-4ddf-b05b-b5ddd10aab7d" providerId="ADAL" clId="{4699D951-6E12-471C-88A1-729DBFC8E403}" dt="2019-11-13T08:30:38.878" v="960" actId="1076"/>
        <pc:sldMkLst>
          <pc:docMk/>
          <pc:sldMk cId="0" sldId="259"/>
        </pc:sldMkLst>
      </pc:sldChg>
      <pc:sldChg chg="modSp">
        <pc:chgData name="Jørn M. Clausen" userId="71f89302-b71e-4ddf-b05b-b5ddd10aab7d" providerId="ADAL" clId="{4699D951-6E12-471C-88A1-729DBFC8E403}" dt="2019-11-13T08:12:17.840" v="209" actId="6549"/>
        <pc:sldMkLst>
          <pc:docMk/>
          <pc:sldMk cId="0" sldId="262"/>
        </pc:sldMkLst>
      </pc:sldChg>
      <pc:sldChg chg="modSp">
        <pc:chgData name="Jørn M. Clausen" userId="71f89302-b71e-4ddf-b05b-b5ddd10aab7d" providerId="ADAL" clId="{4699D951-6E12-471C-88A1-729DBFC8E403}" dt="2019-11-13T08:29:39.077" v="855" actId="1076"/>
        <pc:sldMkLst>
          <pc:docMk/>
          <pc:sldMk cId="0" sldId="263"/>
        </pc:sldMkLst>
      </pc:sldChg>
      <pc:sldChg chg="addSp delSp modSp delAnim modAnim">
        <pc:chgData name="Jørn M. Clausen" userId="71f89302-b71e-4ddf-b05b-b5ddd10aab7d" providerId="ADAL" clId="{4699D951-6E12-471C-88A1-729DBFC8E403}" dt="2019-11-13T09:25:04.699" v="963" actId="20577"/>
        <pc:sldMkLst>
          <pc:docMk/>
          <pc:sldMk cId="0" sldId="265"/>
        </pc:sldMkLst>
      </pc:sldChg>
      <pc:sldChg chg="modSp">
        <pc:chgData name="Jørn M. Clausen" userId="71f89302-b71e-4ddf-b05b-b5ddd10aab7d" providerId="ADAL" clId="{4699D951-6E12-471C-88A1-729DBFC8E403}" dt="2019-11-13T08:27:00.683" v="768" actId="20577"/>
        <pc:sldMkLst>
          <pc:docMk/>
          <pc:sldMk cId="0" sldId="266"/>
        </pc:sldMkLst>
      </pc:sldChg>
      <pc:sldChg chg="modSp">
        <pc:chgData name="Jørn M. Clausen" userId="71f89302-b71e-4ddf-b05b-b5ddd10aab7d" providerId="ADAL" clId="{4699D951-6E12-471C-88A1-729DBFC8E403}" dt="2019-11-13T09:25:17.384" v="964" actId="1076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BF23-ADC4-477D-9A99-3F08EBA7DA8C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1987-62A0-4328-836C-48128870F2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blood cell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838200"/>
            <a:ext cx="5638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Virus</a:t>
            </a:r>
          </a:p>
        </p:txBody>
      </p:sp>
      <p:pic>
        <p:nvPicPr>
          <p:cNvPr id="5" name="Picture 4" descr="vir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718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2004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Tilhører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ikke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noget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rige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-Det </a:t>
            </a:r>
            <a:r>
              <a:rPr lang="en-US" sz="2800" b="1" dirty="0" err="1">
                <a:solidFill>
                  <a:schemeClr val="bg1"/>
                </a:solidFill>
              </a:rPr>
              <a:t>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ikke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plante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eller</a:t>
            </a:r>
            <a:r>
              <a:rPr lang="en-US" sz="2800" b="1" dirty="0">
                <a:solidFill>
                  <a:schemeClr val="bg1"/>
                </a:solidFill>
              </a:rPr>
              <a:t> et </a:t>
            </a:r>
            <a:r>
              <a:rPr lang="en-US" sz="2800" b="1" dirty="0" err="1">
                <a:solidFill>
                  <a:schemeClr val="bg1"/>
                </a:solidFill>
              </a:rPr>
              <a:t>dyr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-Det </a:t>
            </a:r>
            <a:r>
              <a:rPr lang="en-US" sz="2800" b="1" dirty="0" err="1">
                <a:solidFill>
                  <a:schemeClr val="bg1"/>
                </a:solidFill>
              </a:rPr>
              <a:t>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ikke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svamp</a:t>
            </a:r>
            <a:r>
              <a:rPr lang="en-US" sz="2800" b="1" dirty="0">
                <a:solidFill>
                  <a:schemeClr val="bg1"/>
                </a:solidFill>
              </a:rPr>
              <a:t>, protist </a:t>
            </a:r>
            <a:r>
              <a:rPr lang="en-US" sz="2800" b="1" dirty="0" err="1">
                <a:solidFill>
                  <a:schemeClr val="bg1"/>
                </a:solidFill>
              </a:rPr>
              <a:t>eller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bakterie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Hvad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en</a:t>
            </a:r>
            <a:r>
              <a:rPr lang="en-US" sz="3200" b="1" dirty="0">
                <a:solidFill>
                  <a:schemeClr val="bg1"/>
                </a:solidFill>
              </a:rPr>
              <a:t> virus?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Bestemte</a:t>
            </a:r>
            <a:r>
              <a:rPr lang="en-US" sz="3600" b="1" dirty="0"/>
              <a:t> </a:t>
            </a:r>
            <a:r>
              <a:rPr lang="en-US" sz="3600" b="1" dirty="0" err="1"/>
              <a:t>viratyper</a:t>
            </a:r>
            <a:r>
              <a:rPr lang="en-US" sz="3600" b="1" dirty="0"/>
              <a:t> </a:t>
            </a:r>
            <a:r>
              <a:rPr lang="en-US" sz="3600" b="1" dirty="0" err="1"/>
              <a:t>kan</a:t>
            </a:r>
            <a:r>
              <a:rPr lang="en-US" sz="3600" b="1" dirty="0"/>
              <a:t> </a:t>
            </a:r>
            <a:r>
              <a:rPr lang="en-US" sz="3600" b="1" dirty="0" err="1"/>
              <a:t>kun</a:t>
            </a:r>
            <a:r>
              <a:rPr lang="en-US" sz="3600" b="1" dirty="0"/>
              <a:t> </a:t>
            </a:r>
            <a:r>
              <a:rPr lang="en-US" sz="3600" b="1" dirty="0" err="1"/>
              <a:t>angribe</a:t>
            </a:r>
            <a:r>
              <a:rPr lang="en-US" sz="3600" b="1" dirty="0"/>
              <a:t> </a:t>
            </a:r>
            <a:r>
              <a:rPr lang="en-US" sz="3600" b="1" dirty="0" err="1"/>
              <a:t>bestemte</a:t>
            </a:r>
            <a:r>
              <a:rPr lang="en-US" sz="3600" b="1" dirty="0"/>
              <a:t> </a:t>
            </a:r>
            <a:r>
              <a:rPr lang="en-US" sz="3600" b="1" dirty="0" err="1"/>
              <a:t>celletyper</a:t>
            </a:r>
            <a:r>
              <a:rPr lang="en-US" sz="4000" b="1" dirty="0"/>
              <a:t>. De </a:t>
            </a:r>
            <a:r>
              <a:rPr lang="en-US" sz="4000" b="1" dirty="0" err="1"/>
              <a:t>er</a:t>
            </a:r>
            <a:r>
              <a:rPr lang="en-US" sz="4000" b="1" dirty="0"/>
              <a:t> </a:t>
            </a:r>
            <a:r>
              <a:rPr lang="en-US" sz="4000" b="1" dirty="0" err="1"/>
              <a:t>specifikke</a:t>
            </a:r>
            <a:r>
              <a:rPr lang="en-US" sz="40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Det </a:t>
            </a:r>
            <a:r>
              <a:rPr lang="en-US" sz="2400" b="1" dirty="0" err="1"/>
              <a:t>er</a:t>
            </a:r>
            <a:r>
              <a:rPr lang="en-US" sz="2400" b="1" dirty="0"/>
              <a:t> </a:t>
            </a:r>
            <a:r>
              <a:rPr lang="en-US" sz="2400" b="1" dirty="0" err="1"/>
              <a:t>som</a:t>
            </a:r>
            <a:r>
              <a:rPr lang="en-US" sz="2400" b="1" dirty="0"/>
              <a:t> </a:t>
            </a:r>
            <a:r>
              <a:rPr lang="en-US" sz="2400" b="1" dirty="0" err="1"/>
              <a:t>brikkerne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et </a:t>
            </a:r>
            <a:r>
              <a:rPr lang="en-US" sz="2400" b="1" dirty="0" err="1"/>
              <a:t>puslespil</a:t>
            </a:r>
            <a:r>
              <a:rPr lang="en-US" sz="2400" b="1" dirty="0"/>
              <a:t>. </a:t>
            </a:r>
            <a:r>
              <a:rPr lang="en-US" sz="2400" b="1" dirty="0" err="1"/>
              <a:t>Enderne</a:t>
            </a:r>
            <a:r>
              <a:rPr lang="en-US" sz="2400" b="1" dirty="0"/>
              <a:t> </a:t>
            </a:r>
            <a:r>
              <a:rPr lang="en-US" sz="2400" b="1" dirty="0" err="1"/>
              <a:t>skal</a:t>
            </a:r>
            <a:r>
              <a:rPr lang="en-US" sz="2400" b="1" dirty="0"/>
              <a:t> </a:t>
            </a:r>
            <a:r>
              <a:rPr lang="en-US" sz="2400" b="1" dirty="0" err="1"/>
              <a:t>passe</a:t>
            </a:r>
            <a:r>
              <a:rPr lang="en-US" sz="2400" b="1" dirty="0"/>
              <a:t> </a:t>
            </a:r>
            <a:r>
              <a:rPr lang="en-US" sz="2400" b="1" dirty="0" err="1"/>
              <a:t>sammen</a:t>
            </a:r>
            <a:r>
              <a:rPr lang="en-US" sz="2400" b="1" dirty="0"/>
              <a:t> </a:t>
            </a:r>
            <a:r>
              <a:rPr lang="en-US" sz="2400" b="1" dirty="0" err="1"/>
              <a:t>så</a:t>
            </a:r>
            <a:r>
              <a:rPr lang="en-US" sz="2400" b="1" dirty="0"/>
              <a:t> </a:t>
            </a:r>
            <a:r>
              <a:rPr lang="en-US" sz="2400" b="1" dirty="0" err="1"/>
              <a:t>kun</a:t>
            </a:r>
            <a:r>
              <a:rPr lang="en-US" sz="2400" b="1" dirty="0"/>
              <a:t> </a:t>
            </a:r>
            <a:r>
              <a:rPr lang="en-US" sz="2400" b="1" dirty="0" err="1"/>
              <a:t>bestemte</a:t>
            </a:r>
            <a:r>
              <a:rPr lang="en-US" sz="2400" b="1" dirty="0"/>
              <a:t> </a:t>
            </a:r>
            <a:r>
              <a:rPr lang="en-US" sz="2400" b="1" dirty="0" err="1"/>
              <a:t>brikker</a:t>
            </a:r>
            <a:r>
              <a:rPr lang="en-US" sz="2400" b="1" dirty="0"/>
              <a:t> passer ind.</a:t>
            </a:r>
          </a:p>
        </p:txBody>
      </p:sp>
      <p:pic>
        <p:nvPicPr>
          <p:cNvPr id="16386" name="Picture 2" descr="http://www.paragraph.com.au/images/general/nobel96/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2562225"/>
            <a:ext cx="3676650" cy="4295775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600200" y="2286000"/>
            <a:ext cx="4495800" cy="1371600"/>
            <a:chOff x="1905000" y="2286000"/>
            <a:chExt cx="41910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495800" y="2590800"/>
              <a:ext cx="1600200" cy="10668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05000" y="22860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Overflademarkør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4038600"/>
            <a:ext cx="4038600" cy="1371600"/>
            <a:chOff x="1905000" y="4038600"/>
            <a:chExt cx="4038600" cy="13716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343400" y="4343400"/>
              <a:ext cx="1600200" cy="10668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5000" y="40386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Receptor Sites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6764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/>
              <a:t>Eks</a:t>
            </a:r>
            <a:r>
              <a:rPr lang="en-US" sz="2600" b="1" dirty="0"/>
              <a:t>: </a:t>
            </a:r>
            <a:r>
              <a:rPr lang="en-US" sz="2600" b="1" dirty="0" err="1"/>
              <a:t>Rabiesvirus</a:t>
            </a:r>
            <a:r>
              <a:rPr lang="en-US" sz="2600" b="1" dirty="0"/>
              <a:t> </a:t>
            </a:r>
            <a:r>
              <a:rPr lang="en-US" sz="2600" b="1" dirty="0" err="1"/>
              <a:t>angriber</a:t>
            </a:r>
            <a:r>
              <a:rPr lang="en-US" sz="2600" b="1" dirty="0"/>
              <a:t> </a:t>
            </a:r>
            <a:r>
              <a:rPr lang="en-US" sz="2600" b="1" dirty="0" err="1"/>
              <a:t>kun</a:t>
            </a:r>
            <a:r>
              <a:rPr lang="en-US" sz="2600" b="1" dirty="0"/>
              <a:t> </a:t>
            </a:r>
            <a:r>
              <a:rPr lang="en-US" sz="2600" b="1" dirty="0" err="1"/>
              <a:t>hjerne</a:t>
            </a:r>
            <a:r>
              <a:rPr lang="en-US" sz="2600" b="1" dirty="0"/>
              <a:t>- </a:t>
            </a:r>
            <a:r>
              <a:rPr lang="en-US" sz="2600" b="1" dirty="0" err="1"/>
              <a:t>og</a:t>
            </a:r>
            <a:r>
              <a:rPr lang="en-US" sz="2600" b="1" dirty="0"/>
              <a:t> </a:t>
            </a:r>
            <a:r>
              <a:rPr lang="en-US" sz="2600" b="1" dirty="0" err="1"/>
              <a:t>nerveceller</a:t>
            </a:r>
            <a:r>
              <a:rPr lang="en-US" sz="2600" b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Virus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48600" y="6172200"/>
            <a:ext cx="575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09600" y="1219200"/>
            <a:ext cx="3058099" cy="3430030"/>
          </a:xfrm>
          <a:prstGeom prst="rect">
            <a:avLst/>
          </a:prstGeom>
          <a:noFill/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34498" y="1905000"/>
            <a:ext cx="3707045" cy="2867025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15299" y="1905000"/>
            <a:ext cx="17526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Overflade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latin typeface="Calibri" pitchFamily="34" charset="0"/>
                <a:cs typeface="Arial" pitchFamily="34" charset="0"/>
              </a:rPr>
              <a:t>markør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62899" y="3733800"/>
            <a:ext cx="169545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Receptor Sites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239000" y="1447800"/>
            <a:ext cx="1143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Virus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81000" y="-54202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virus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genkender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celler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angribe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ved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at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matche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dens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overflademarkører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med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receptor </a:t>
            </a:r>
            <a:r>
              <a:rPr kumimoji="0" lang="en-US" sz="32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sitet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på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118646"/>
            <a:ext cx="20313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858699" y="2362200"/>
            <a:ext cx="762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cs typeface="Arial" pitchFamily="34" charset="0"/>
              </a:rPr>
              <a:t>Cell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143699" y="2438400"/>
            <a:ext cx="1600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143699" y="3352800"/>
            <a:ext cx="1371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63099" y="2362200"/>
            <a:ext cx="1524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10699" y="3200400"/>
            <a:ext cx="1524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639500" y="1676400"/>
            <a:ext cx="67570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401499" y="2819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hevron 21"/>
          <p:cNvSpPr/>
          <p:nvPr/>
        </p:nvSpPr>
        <p:spPr>
          <a:xfrm rot="5400000">
            <a:off x="6096000" y="4191000"/>
            <a:ext cx="685800" cy="838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1828800" y="6096000"/>
            <a:ext cx="838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05000" y="42672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67400" y="5105400"/>
            <a:ext cx="1066800" cy="685800"/>
            <a:chOff x="5791200" y="5638800"/>
            <a:chExt cx="1066800" cy="685800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5448300" y="5981700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91200" y="63246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515100" y="5981700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1828800" y="51054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/>
          <p:cNvSpPr/>
          <p:nvPr/>
        </p:nvSpPr>
        <p:spPr>
          <a:xfrm rot="10800000">
            <a:off x="5562600" y="5257800"/>
            <a:ext cx="1676400" cy="1447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971800" y="4648200"/>
            <a:ext cx="2667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95600" y="5486400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19400" y="4495800"/>
            <a:ext cx="28956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ringedro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mallp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04800"/>
            <a:ext cx="3810000" cy="3048000"/>
          </a:xfrm>
          <a:prstGeom prst="rect">
            <a:avLst/>
          </a:prstGeom>
        </p:spPr>
      </p:pic>
      <p:pic>
        <p:nvPicPr>
          <p:cNvPr id="6" name="Picture 5" descr="w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581400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Importance:</a:t>
            </a:r>
          </a:p>
          <a:p>
            <a:r>
              <a:rPr lang="en-US" sz="2200" b="1" dirty="0"/>
              <a:t>         *Harmful</a:t>
            </a:r>
          </a:p>
          <a:p>
            <a:r>
              <a:rPr lang="en-US" sz="2200" b="1" dirty="0"/>
              <a:t>	Causes disease—</a:t>
            </a:r>
            <a:r>
              <a:rPr lang="en-US" sz="2200" b="1" u="sng" dirty="0"/>
              <a:t>pathogenic</a:t>
            </a:r>
            <a:endParaRPr lang="en-US" sz="2200" b="1" dirty="0"/>
          </a:p>
          <a:p>
            <a:r>
              <a:rPr lang="en-US" sz="2200" b="1" dirty="0"/>
              <a:t>	Disease producing agent—</a:t>
            </a:r>
            <a:r>
              <a:rPr lang="en-US" sz="2200" b="1" u="sng" dirty="0"/>
              <a:t>pathogen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Human Diseases: </a:t>
            </a:r>
            <a:r>
              <a:rPr lang="en-US" sz="2000" b="1" u="sng" dirty="0"/>
              <a:t>Warts, common cold, Influenza (flu), Smallpox, Ebola, Herpes, AIDS, Chicken pox, Rabies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" y="304925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Viruses </a:t>
            </a:r>
            <a:r>
              <a:rPr lang="en-US" sz="2000" b="1" u="sng" dirty="0"/>
              <a:t>disrupt</a:t>
            </a:r>
            <a:r>
              <a:rPr lang="en-US" sz="2000" b="1" dirty="0"/>
              <a:t> the body’s normal </a:t>
            </a:r>
            <a:r>
              <a:rPr lang="en-US" sz="2000" b="1" u="sng" dirty="0"/>
              <a:t>equilibrium</a:t>
            </a:r>
            <a:r>
              <a:rPr lang="en-US" sz="2000" b="1" dirty="0"/>
              <a:t>/balance</a:t>
            </a:r>
          </a:p>
          <a:p>
            <a:endParaRPr lang="en-US" sz="800" b="1" dirty="0"/>
          </a:p>
          <a:p>
            <a:r>
              <a:rPr lang="en-US" sz="2000" b="1" dirty="0"/>
              <a:t>Viruses can be </a:t>
            </a:r>
            <a:r>
              <a:rPr lang="en-US" sz="2000" b="1" u="sng" dirty="0"/>
              <a:t>prevented</a:t>
            </a:r>
            <a:r>
              <a:rPr lang="en-US" sz="2000" b="1" dirty="0"/>
              <a:t> with </a:t>
            </a:r>
            <a:r>
              <a:rPr lang="en-US" sz="2000" b="1" u="sng" dirty="0"/>
              <a:t>vaccines</a:t>
            </a:r>
            <a:r>
              <a:rPr lang="en-US" sz="2000" b="1" dirty="0"/>
              <a:t>, but NOT treated with antibiotics.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525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Beneficial:</a:t>
            </a:r>
          </a:p>
          <a:p>
            <a:pPr marL="228600"/>
            <a:r>
              <a:rPr lang="en-US" sz="2200" b="1" u="sng" dirty="0"/>
              <a:t>Genetic Engineering</a:t>
            </a:r>
            <a:r>
              <a:rPr lang="en-US" sz="2200" b="1" dirty="0"/>
              <a:t>—harmless  virus carries good genes into cells.</a:t>
            </a:r>
            <a:endParaRPr lang="en-US" sz="2200" b="1" u="sng" dirty="0"/>
          </a:p>
          <a:p>
            <a:r>
              <a:rPr lang="en-US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495800"/>
            <a:ext cx="2958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(antibiotics treat </a:t>
            </a:r>
            <a:r>
              <a:rPr lang="en-US" sz="2000" b="1" u="sng" dirty="0"/>
              <a:t>bacteria</a:t>
            </a:r>
            <a:r>
              <a:rPr lang="en-US" sz="20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r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8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-152400"/>
            <a:ext cx="1657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Virus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-152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Lev.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celler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8915400" cy="6629400"/>
            <a:chOff x="152400" y="152400"/>
            <a:chExt cx="8763000" cy="6553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" y="1752600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2713421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400" y="3466662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2400" y="4295228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2400" y="5199117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2400" y="6027683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" y="838200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401094" y="3466306"/>
              <a:ext cx="6477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-951706" y="3390106"/>
              <a:ext cx="6477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38399" y="838200"/>
            <a:ext cx="300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RNA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eller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DNA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kerne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(center),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proteinkappe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(capsid)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0800" y="175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Kopierer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sig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selv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inde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I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celler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-REPLIKATION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DNA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</a:rPr>
              <a:t>eller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RNA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400" y="3581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Nej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Nej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Nej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Nej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Cellemembran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cytoplasma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genetisk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materiale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organeller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000" y="1905000"/>
            <a:ext cx="3200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Asexual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eller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Sexual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83816" y="2743200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DNA </a:t>
            </a:r>
            <a:r>
              <a:rPr lang="en-US" b="1" u="sng" dirty="0" err="1">
                <a:solidFill>
                  <a:schemeClr val="accent5">
                    <a:lumMod val="75000"/>
                  </a:schemeClr>
                </a:solidFill>
              </a:rPr>
              <a:t>og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RNA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28972" y="3581400"/>
            <a:ext cx="3129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JA—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Multicellulære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organismer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4618" y="449580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990600"/>
            <a:ext cx="96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Struktur</a:t>
            </a:r>
            <a:endParaRPr lang="en-US" b="1" i="1" dirty="0"/>
          </a:p>
        </p:txBody>
      </p:sp>
      <p:sp>
        <p:nvSpPr>
          <p:cNvPr id="39" name="Rectangle 38"/>
          <p:cNvSpPr/>
          <p:nvPr/>
        </p:nvSpPr>
        <p:spPr>
          <a:xfrm>
            <a:off x="381000" y="1981200"/>
            <a:ext cx="148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Reproduktion</a:t>
            </a:r>
            <a:endParaRPr lang="en-US" b="1" i="1" dirty="0"/>
          </a:p>
        </p:txBody>
      </p:sp>
      <p:sp>
        <p:nvSpPr>
          <p:cNvPr id="40" name="Rectangle 39"/>
          <p:cNvSpPr/>
          <p:nvPr/>
        </p:nvSpPr>
        <p:spPr>
          <a:xfrm>
            <a:off x="228600" y="2819400"/>
            <a:ext cx="2000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Genetisk</a:t>
            </a:r>
            <a:r>
              <a:rPr lang="en-US" b="1" i="1" dirty="0"/>
              <a:t> </a:t>
            </a:r>
            <a:r>
              <a:rPr lang="en-US" b="1" i="1" dirty="0" err="1"/>
              <a:t>materiale</a:t>
            </a:r>
            <a:endParaRPr lang="en-US" b="1" i="1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Vækst</a:t>
            </a:r>
            <a:r>
              <a:rPr lang="en-US" b="1" i="1" dirty="0"/>
              <a:t> </a:t>
            </a:r>
            <a:r>
              <a:rPr lang="en-US" b="1" i="1" dirty="0" err="1"/>
              <a:t>og</a:t>
            </a:r>
            <a:r>
              <a:rPr lang="en-US" b="1" i="1" dirty="0"/>
              <a:t> </a:t>
            </a:r>
            <a:r>
              <a:rPr lang="en-US" b="1" i="1" dirty="0" err="1"/>
              <a:t>udvikling</a:t>
            </a:r>
            <a:endParaRPr lang="en-US" b="1" i="1" dirty="0"/>
          </a:p>
        </p:txBody>
      </p:sp>
      <p:sp>
        <p:nvSpPr>
          <p:cNvPr id="42" name="Rectangle 41"/>
          <p:cNvSpPr/>
          <p:nvPr/>
        </p:nvSpPr>
        <p:spPr>
          <a:xfrm>
            <a:off x="381000" y="51816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Reagerer</a:t>
            </a:r>
            <a:r>
              <a:rPr lang="en-US" b="1" i="1" dirty="0"/>
              <a:t> </a:t>
            </a:r>
            <a:r>
              <a:rPr lang="en-US" b="1" i="1" dirty="0" err="1"/>
              <a:t>på</a:t>
            </a:r>
            <a:r>
              <a:rPr lang="en-US" b="1" i="1" dirty="0"/>
              <a:t> </a:t>
            </a:r>
            <a:r>
              <a:rPr lang="en-US" b="1" i="1" dirty="0" err="1"/>
              <a:t>omgivelserne</a:t>
            </a:r>
            <a:endParaRPr lang="en-US" b="1" i="1" dirty="0"/>
          </a:p>
        </p:txBody>
      </p:sp>
      <p:sp>
        <p:nvSpPr>
          <p:cNvPr id="43" name="Rectangle 42"/>
          <p:cNvSpPr/>
          <p:nvPr/>
        </p:nvSpPr>
        <p:spPr>
          <a:xfrm>
            <a:off x="228600" y="6172200"/>
            <a:ext cx="199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Ændrer</a:t>
            </a:r>
            <a:r>
              <a:rPr lang="en-US" b="1" i="1" dirty="0"/>
              <a:t> sig over </a:t>
            </a:r>
            <a:r>
              <a:rPr lang="en-US" b="1" i="1" dirty="0" err="1"/>
              <a:t>tid</a:t>
            </a:r>
            <a:endParaRPr lang="en-US" b="1" i="1" dirty="0"/>
          </a:p>
        </p:txBody>
      </p:sp>
      <p:sp>
        <p:nvSpPr>
          <p:cNvPr id="44" name="Rectangle 43"/>
          <p:cNvSpPr/>
          <p:nvPr/>
        </p:nvSpPr>
        <p:spPr>
          <a:xfrm>
            <a:off x="304800" y="4343400"/>
            <a:ext cx="152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Danner </a:t>
            </a:r>
            <a:r>
              <a:rPr lang="en-US" b="1" i="1" dirty="0" err="1"/>
              <a:t>og</a:t>
            </a:r>
            <a:r>
              <a:rPr lang="en-US" b="1" i="1" dirty="0"/>
              <a:t> </a:t>
            </a:r>
            <a:r>
              <a:rPr lang="en-US" b="1" i="1" dirty="0" err="1"/>
              <a:t>bruger</a:t>
            </a:r>
            <a:r>
              <a:rPr lang="en-US" b="1" i="1" dirty="0"/>
              <a:t> </a:t>
            </a:r>
            <a:r>
              <a:rPr lang="en-US" b="1" i="1" dirty="0" err="1"/>
              <a:t>energi</a:t>
            </a:r>
            <a:endParaRPr lang="en-US" b="1" i="1" dirty="0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A58A9D3F-5294-47BF-91A6-0D4AFFE191C5}"/>
              </a:ext>
            </a:extLst>
          </p:cNvPr>
          <p:cNvSpPr/>
          <p:nvPr/>
        </p:nvSpPr>
        <p:spPr>
          <a:xfrm>
            <a:off x="7106015" y="533176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Ja</a:t>
            </a:r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C942CD9-2387-4B45-AB08-901DC99CAD67}"/>
              </a:ext>
            </a:extLst>
          </p:cNvPr>
          <p:cNvSpPr/>
          <p:nvPr/>
        </p:nvSpPr>
        <p:spPr>
          <a:xfrm>
            <a:off x="7127488" y="618212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-virus-e06074-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2286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Hvor</a:t>
            </a:r>
            <a:r>
              <a:rPr lang="en-US" sz="3200" b="1" dirty="0">
                <a:solidFill>
                  <a:schemeClr val="bg1"/>
                </a:solidFill>
              </a:rPr>
              <a:t> mange </a:t>
            </a:r>
            <a:r>
              <a:rPr lang="en-US" sz="3200" b="1" dirty="0" err="1">
                <a:solidFill>
                  <a:schemeClr val="bg1"/>
                </a:solidFill>
              </a:rPr>
              <a:t>livskarakterer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indeholder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vira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4545" y="1371600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28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</a:t>
            </a:r>
            <a:r>
              <a:rPr lang="en-US" sz="2800" b="1" dirty="0" err="1">
                <a:solidFill>
                  <a:schemeClr val="bg1"/>
                </a:solidFill>
              </a:rPr>
              <a:t>Genetisk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materiale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26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Er</a:t>
            </a:r>
            <a:r>
              <a:rPr lang="en-US" sz="7200" b="1" dirty="0"/>
              <a:t> </a:t>
            </a:r>
            <a:r>
              <a:rPr lang="en-US" sz="7200" b="1" dirty="0" err="1"/>
              <a:t>vira</a:t>
            </a:r>
            <a:r>
              <a:rPr lang="en-US" sz="7200" b="1" dirty="0"/>
              <a:t> </a:t>
            </a:r>
            <a:r>
              <a:rPr lang="en-US" sz="7200" b="1" dirty="0" err="1"/>
              <a:t>levende</a:t>
            </a:r>
            <a:r>
              <a:rPr lang="en-US" sz="7200" b="1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5486400"/>
            <a:ext cx="1562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6  C -0.169 0.24644  -0.114 0.32104  -0.044 0.32104  C -0.029 0.32104  -0.014 0.31704  0 0.31038  C -0.047 0.2864  -0.08 0.22646  -0.08 0.15586  C -0.08 0.08392  -0.047 0.02398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En</a:t>
            </a:r>
            <a:r>
              <a:rPr lang="en-US" sz="3600" b="1" dirty="0"/>
              <a:t> virus </a:t>
            </a:r>
            <a:r>
              <a:rPr lang="en-US" sz="3600" b="1" dirty="0" err="1"/>
              <a:t>er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infektiøs</a:t>
            </a:r>
            <a:r>
              <a:rPr lang="en-US" sz="3600" b="1" dirty="0"/>
              <a:t> </a:t>
            </a:r>
            <a:r>
              <a:rPr lang="en-US" sz="3600" b="1" dirty="0" err="1"/>
              <a:t>partikel</a:t>
            </a:r>
            <a:r>
              <a:rPr lang="en-US" sz="3600" b="1" dirty="0"/>
              <a:t>, der </a:t>
            </a:r>
            <a:r>
              <a:rPr lang="en-US" sz="3600" b="1" dirty="0" err="1"/>
              <a:t>er</a:t>
            </a:r>
            <a:r>
              <a:rPr lang="en-US" sz="3600" b="1" dirty="0"/>
              <a:t> </a:t>
            </a:r>
            <a:r>
              <a:rPr lang="en-US" sz="3600" b="1" dirty="0" err="1"/>
              <a:t>lavet</a:t>
            </a:r>
            <a:r>
              <a:rPr lang="en-US" sz="3600" b="1" dirty="0"/>
              <a:t> </a:t>
            </a:r>
            <a:r>
              <a:rPr lang="en-US" sz="3600" b="1" dirty="0" err="1"/>
              <a:t>af</a:t>
            </a:r>
            <a:r>
              <a:rPr lang="en-US" sz="3600" b="1" dirty="0"/>
              <a:t> </a:t>
            </a:r>
            <a:r>
              <a:rPr lang="en-US" sz="3600" b="1" dirty="0" err="1"/>
              <a:t>nukleinsyrer</a:t>
            </a:r>
            <a:r>
              <a:rPr lang="en-US" sz="3600" b="1" dirty="0"/>
              <a:t>, </a:t>
            </a:r>
            <a:r>
              <a:rPr lang="en-US" sz="3600" b="1" dirty="0" err="1"/>
              <a:t>enten</a:t>
            </a:r>
            <a:r>
              <a:rPr lang="en-US" sz="3600" b="1" dirty="0"/>
              <a:t> DNA </a:t>
            </a:r>
            <a:r>
              <a:rPr lang="en-US" sz="3600" b="1" dirty="0" err="1"/>
              <a:t>eller</a:t>
            </a:r>
            <a:r>
              <a:rPr lang="en-US" sz="3600" b="1" dirty="0"/>
              <a:t> RNA, </a:t>
            </a:r>
            <a:r>
              <a:rPr lang="en-US" sz="3600" b="1" dirty="0" err="1"/>
              <a:t>og</a:t>
            </a:r>
            <a:r>
              <a:rPr lang="en-US" sz="3600" b="1" dirty="0"/>
              <a:t> </a:t>
            </a:r>
            <a:r>
              <a:rPr lang="en-US" sz="3600" b="1" dirty="0" err="1"/>
              <a:t>omgivet</a:t>
            </a:r>
            <a:r>
              <a:rPr lang="en-US" sz="3600" b="1" dirty="0"/>
              <a:t> </a:t>
            </a:r>
            <a:r>
              <a:rPr lang="en-US" sz="3600" b="1" dirty="0" err="1"/>
              <a:t>af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proteinkappe</a:t>
            </a:r>
            <a:r>
              <a:rPr lang="en-US" sz="3600" b="1" dirty="0"/>
              <a:t> (</a:t>
            </a:r>
            <a:r>
              <a:rPr lang="en-US" sz="3600" b="1" dirty="0" err="1"/>
              <a:t>cacpsid</a:t>
            </a:r>
            <a:r>
              <a:rPr lang="en-US" sz="3600" b="1" dirty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Vira</a:t>
            </a:r>
            <a:r>
              <a:rPr lang="en-US" sz="2800" b="1" dirty="0"/>
              <a:t> har </a:t>
            </a:r>
            <a:r>
              <a:rPr lang="en-US" sz="2800" b="1" dirty="0" err="1"/>
              <a:t>ingen</a:t>
            </a:r>
            <a:r>
              <a:rPr lang="en-US" sz="2800" b="1" dirty="0"/>
              <a:t> </a:t>
            </a:r>
            <a:r>
              <a:rPr lang="en-US" sz="2800" b="1" dirty="0" err="1"/>
              <a:t>kerne</a:t>
            </a:r>
            <a:r>
              <a:rPr lang="en-US" sz="2800" b="1" dirty="0"/>
              <a:t>, </a:t>
            </a:r>
            <a:r>
              <a:rPr lang="en-US" sz="2800" b="1" dirty="0" err="1"/>
              <a:t>ingen</a:t>
            </a:r>
            <a:r>
              <a:rPr lang="en-US" sz="2800" b="1" dirty="0"/>
              <a:t> </a:t>
            </a:r>
            <a:r>
              <a:rPr lang="en-US" sz="2800" b="1" dirty="0" err="1"/>
              <a:t>organeller</a:t>
            </a:r>
            <a:r>
              <a:rPr lang="en-US" sz="2800" b="1" dirty="0"/>
              <a:t>, </a:t>
            </a:r>
            <a:r>
              <a:rPr lang="en-US" sz="2800" b="1" dirty="0" err="1"/>
              <a:t>ingen</a:t>
            </a:r>
            <a:r>
              <a:rPr lang="en-US" sz="2800" b="1" dirty="0"/>
              <a:t> </a:t>
            </a:r>
            <a:r>
              <a:rPr lang="en-US" sz="2800" b="1" dirty="0" err="1"/>
              <a:t>cytoplasma</a:t>
            </a:r>
            <a:r>
              <a:rPr lang="en-US" sz="2800" b="1" dirty="0"/>
              <a:t> </a:t>
            </a:r>
            <a:r>
              <a:rPr lang="en-US" sz="2800" b="1" dirty="0" err="1"/>
              <a:t>eller</a:t>
            </a:r>
            <a:r>
              <a:rPr lang="en-US" sz="2800" b="1" dirty="0"/>
              <a:t> </a:t>
            </a:r>
            <a:r>
              <a:rPr lang="en-US" sz="2800" b="1" dirty="0" err="1"/>
              <a:t>cellemembran</a:t>
            </a:r>
            <a:r>
              <a:rPr lang="en-US" sz="2800" b="1" dirty="0"/>
              <a:t>—</a:t>
            </a:r>
            <a:r>
              <a:rPr lang="en-US" sz="2800" b="1" u="sng" dirty="0" err="1"/>
              <a:t>Ikke</a:t>
            </a:r>
            <a:r>
              <a:rPr lang="en-US" sz="2800" b="1" u="sng" dirty="0"/>
              <a:t>-cellular.</a:t>
            </a:r>
          </a:p>
        </p:txBody>
      </p:sp>
      <p:pic>
        <p:nvPicPr>
          <p:cNvPr id="8" name="Picture 7" descr="vir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61080"/>
            <a:ext cx="2438400" cy="3088640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pic>
        <p:nvPicPr>
          <p:cNvPr id="9" name="Picture 8" descr="Animal-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81400"/>
            <a:ext cx="3063274" cy="3042943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57600" y="4800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vs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936571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800" b="1" dirty="0" err="1"/>
              <a:t>Derfor</a:t>
            </a:r>
            <a:r>
              <a:rPr lang="en-US" sz="2800" b="1" dirty="0"/>
              <a:t> </a:t>
            </a:r>
            <a:r>
              <a:rPr lang="en-US" sz="2800" b="1" dirty="0" err="1"/>
              <a:t>tilhører</a:t>
            </a:r>
            <a:r>
              <a:rPr lang="en-US" sz="2800" b="1" dirty="0"/>
              <a:t> den </a:t>
            </a:r>
            <a:r>
              <a:rPr lang="en-US" sz="2800" b="1" dirty="0" err="1"/>
              <a:t>ikke</a:t>
            </a:r>
            <a:r>
              <a:rPr lang="en-US" sz="2800" b="1" dirty="0"/>
              <a:t> </a:t>
            </a:r>
            <a:r>
              <a:rPr lang="en-US" sz="2800" b="1" dirty="0" err="1"/>
              <a:t>noget</a:t>
            </a:r>
            <a:r>
              <a:rPr lang="en-US" sz="2800" b="1" dirty="0"/>
              <a:t> </a:t>
            </a:r>
            <a:r>
              <a:rPr lang="en-US" sz="2800" b="1" dirty="0" err="1"/>
              <a:t>rige</a:t>
            </a:r>
            <a:r>
              <a:rPr lang="en-US" sz="2800" b="1" dirty="0"/>
              <a:t>:</a:t>
            </a:r>
            <a:endParaRPr lang="en-US" sz="2800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9C56392-69A4-412B-A70F-E732B569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28737"/>
            <a:ext cx="6676954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3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V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181600" y="2438400"/>
            <a:ext cx="3778094" cy="2843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Vira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har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enten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DNA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el.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RNA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men IKKE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begge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Vira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med RNA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som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transkriberes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til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DNA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kaldes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retrovirus.</a:t>
            </a:r>
          </a:p>
        </p:txBody>
      </p:sp>
      <p:cxnSp>
        <p:nvCxnSpPr>
          <p:cNvPr id="9" name="Straight Arrow Connector 8"/>
          <p:cNvCxnSpPr>
            <a:stCxn id="11" idx="0"/>
          </p:cNvCxnSpPr>
          <p:nvPr/>
        </p:nvCxnSpPr>
        <p:spPr>
          <a:xfrm rot="16200000" flipV="1">
            <a:off x="7067550" y="4210050"/>
            <a:ext cx="1295400" cy="381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487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HIV Infected Cell</a:t>
            </a:r>
          </a:p>
        </p:txBody>
      </p:sp>
      <p:pic>
        <p:nvPicPr>
          <p:cNvPr id="1026" name="Picture 2" descr="http://wordinfo.info/words/images/zoo-dog-scratch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76800"/>
            <a:ext cx="3657600" cy="19842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5715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flea is a parasite to a dog and is harmful to the dog.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809" y="233016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/>
              <a:t>Vira</a:t>
            </a:r>
            <a:r>
              <a:rPr lang="en-US" sz="2800" b="1" dirty="0"/>
              <a:t> </a:t>
            </a:r>
            <a:r>
              <a:rPr lang="en-US" sz="2800" b="1" dirty="0" err="1"/>
              <a:t>er</a:t>
            </a:r>
            <a:r>
              <a:rPr lang="en-US" sz="2800" b="1" dirty="0"/>
              <a:t> </a:t>
            </a:r>
            <a:r>
              <a:rPr lang="en-US" sz="2800" b="1" dirty="0" err="1"/>
              <a:t>parasitter</a:t>
            </a:r>
            <a:r>
              <a:rPr lang="en-US" sz="2800" b="1" dirty="0"/>
              <a:t>—</a:t>
            </a:r>
            <a:r>
              <a:rPr lang="en-US" sz="2800" b="1" dirty="0" err="1"/>
              <a:t>en</a:t>
            </a:r>
            <a:r>
              <a:rPr lang="en-US" sz="2800" b="1" dirty="0"/>
              <a:t> “</a:t>
            </a:r>
            <a:r>
              <a:rPr lang="en-US" sz="2800" b="1" dirty="0" err="1"/>
              <a:t>organisme</a:t>
            </a:r>
            <a:r>
              <a:rPr lang="en-US" sz="2800" b="1"/>
              <a:t>” </a:t>
            </a:r>
            <a:r>
              <a:rPr lang="en-US" sz="2800" b="1" dirty="0"/>
              <a:t>der </a:t>
            </a:r>
            <a:r>
              <a:rPr lang="en-US" sz="2800" b="1" dirty="0" err="1"/>
              <a:t>fuldstændig</a:t>
            </a:r>
            <a:r>
              <a:rPr lang="en-US" sz="2800" b="1" dirty="0"/>
              <a:t> </a:t>
            </a:r>
            <a:r>
              <a:rPr lang="en-US" sz="2800" b="1" dirty="0" err="1"/>
              <a:t>afhænger</a:t>
            </a:r>
            <a:r>
              <a:rPr lang="en-US" sz="2800" b="1" dirty="0"/>
              <a:t> </a:t>
            </a:r>
            <a:r>
              <a:rPr lang="en-US" sz="2800" b="1" dirty="0" err="1"/>
              <a:t>af</a:t>
            </a:r>
            <a:r>
              <a:rPr lang="en-US" sz="2800" b="1" dirty="0"/>
              <a:t> </a:t>
            </a:r>
            <a:r>
              <a:rPr lang="en-US" sz="2800" b="1" dirty="0" err="1"/>
              <a:t>andre</a:t>
            </a:r>
            <a:r>
              <a:rPr lang="en-US" sz="2800" b="1" dirty="0"/>
              <a:t> </a:t>
            </a:r>
            <a:r>
              <a:rPr lang="en-US" sz="2800" b="1" dirty="0" err="1"/>
              <a:t>levende</a:t>
            </a:r>
            <a:r>
              <a:rPr lang="en-US" sz="2800" b="1" dirty="0"/>
              <a:t> </a:t>
            </a:r>
            <a:r>
              <a:rPr lang="en-US" sz="2800" b="1" dirty="0" err="1"/>
              <a:t>organismer</a:t>
            </a:r>
            <a:r>
              <a:rPr lang="en-US" sz="2800" b="1" dirty="0"/>
              <a:t> (</a:t>
            </a:r>
            <a:r>
              <a:rPr lang="en-US" sz="2800" b="1" dirty="0" err="1"/>
              <a:t>værter</a:t>
            </a:r>
            <a:r>
              <a:rPr lang="en-US" sz="2800" b="1" dirty="0"/>
              <a:t>) for at </a:t>
            </a:r>
            <a:r>
              <a:rPr lang="en-US" sz="2800" b="1" dirty="0" err="1"/>
              <a:t>kunne</a:t>
            </a:r>
            <a:r>
              <a:rPr lang="en-US" sz="2800" b="1" dirty="0"/>
              <a:t> </a:t>
            </a:r>
            <a:r>
              <a:rPr lang="en-US" sz="2800" b="1" dirty="0" err="1"/>
              <a:t>eksistere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sådan</a:t>
            </a:r>
            <a:r>
              <a:rPr lang="en-US" sz="2800" dirty="0"/>
              <a:t> made at de </a:t>
            </a:r>
            <a:r>
              <a:rPr lang="en-US" sz="2800" dirty="0" err="1"/>
              <a:t>skader</a:t>
            </a:r>
            <a:r>
              <a:rPr lang="en-US" sz="2800" dirty="0"/>
              <a:t> </a:t>
            </a:r>
            <a:r>
              <a:rPr lang="en-US" sz="2800" dirty="0" err="1"/>
              <a:t>disse</a:t>
            </a:r>
            <a:r>
              <a:rPr lang="en-US" sz="2800" dirty="0"/>
              <a:t> </a:t>
            </a:r>
            <a:r>
              <a:rPr lang="en-US" sz="2800" dirty="0" err="1"/>
              <a:t>organismer</a:t>
            </a:r>
            <a:r>
              <a:rPr lang="en-US" sz="2800" dirty="0"/>
              <a:t>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495800" y="5257800"/>
            <a:ext cx="4648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(This is the reason why HIV is so incurable.)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3" y="32766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1000" y="13716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317817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Capsid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protein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coat)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inside contains either  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RNA or DNA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01862" y="4557560"/>
            <a:ext cx="2628901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Overflademarkør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eller</a:t>
            </a:r>
            <a:br>
              <a:rPr lang="en-US" sz="2400" b="1" u="sng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</a:br>
            <a:r>
              <a:rPr lang="en-US" sz="2400" b="1" u="sng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Spikeprotein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endParaRPr kumimoji="0" lang="en-US" sz="24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192963" y="2819400"/>
            <a:ext cx="1951037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DNA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or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RNA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516563" y="6172200"/>
            <a:ext cx="2932112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Capsid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proteinkappe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353942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Bacteriophage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Vira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inficerer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bakterier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7963" y="2057400"/>
            <a:ext cx="328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2. Flu (influenza), HIV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1524000"/>
            <a:ext cx="228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583363" y="3429000"/>
            <a:ext cx="1295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4" idx="1"/>
          </p:cNvCxnSpPr>
          <p:nvPr/>
        </p:nvCxnSpPr>
        <p:spPr>
          <a:xfrm flipV="1">
            <a:off x="4830763" y="4648200"/>
            <a:ext cx="457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859463" y="5676900"/>
            <a:ext cx="762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us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47800" y="1295400"/>
            <a:ext cx="1752600" cy="914400"/>
            <a:chOff x="1447800" y="1295400"/>
            <a:chExt cx="17526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86000" y="1828800"/>
              <a:ext cx="914400" cy="3810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47800" y="12954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Capsid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2514600"/>
            <a:ext cx="3505200" cy="584775"/>
            <a:chOff x="4114800" y="2514600"/>
            <a:chExt cx="3505200" cy="584775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4114800" y="2590800"/>
              <a:ext cx="1143000" cy="2286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57800" y="25146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Nukleinsyre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57052" y="5791200"/>
            <a:ext cx="670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</a:rPr>
              <a:t>Bakteriephage</a:t>
            </a:r>
            <a:r>
              <a:rPr lang="en-US" sz="3400" b="1" dirty="0">
                <a:solidFill>
                  <a:schemeClr val="bg1"/>
                </a:solidFill>
              </a:rPr>
              <a:t> – </a:t>
            </a:r>
            <a:r>
              <a:rPr lang="en-US" sz="3400" b="1" dirty="0" err="1">
                <a:solidFill>
                  <a:schemeClr val="bg1"/>
                </a:solidFill>
              </a:rPr>
              <a:t>en</a:t>
            </a:r>
            <a:r>
              <a:rPr lang="en-US" sz="3400" b="1" dirty="0">
                <a:solidFill>
                  <a:schemeClr val="bg1"/>
                </a:solidFill>
              </a:rPr>
              <a:t> virus der </a:t>
            </a:r>
            <a:r>
              <a:rPr lang="en-US" sz="3400" b="1" dirty="0" err="1">
                <a:solidFill>
                  <a:schemeClr val="bg1"/>
                </a:solidFill>
              </a:rPr>
              <a:t>angriber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bakterier</a:t>
            </a:r>
            <a:r>
              <a:rPr lang="en-US" sz="3400" b="1" dirty="0">
                <a:solidFill>
                  <a:schemeClr val="bg1"/>
                </a:solidFill>
              </a:rPr>
              <a:t> (</a:t>
            </a:r>
            <a:r>
              <a:rPr lang="en-US" sz="3400" b="1" dirty="0" err="1">
                <a:solidFill>
                  <a:schemeClr val="bg1"/>
                </a:solidFill>
              </a:rPr>
              <a:t>værten</a:t>
            </a:r>
            <a:r>
              <a:rPr lang="en-US" sz="3400" b="1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ve Cell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C. </a:t>
            </a:r>
            <a:r>
              <a:rPr lang="en-US" sz="3000" b="1" u="sng" dirty="0" err="1"/>
              <a:t>Nonviral</a:t>
            </a:r>
            <a:r>
              <a:rPr lang="en-US" sz="3000" b="1" dirty="0"/>
              <a:t> particle</a:t>
            </a:r>
          </a:p>
          <a:p>
            <a:pPr marL="350838"/>
            <a:r>
              <a:rPr lang="en-US" sz="3000" b="1" dirty="0"/>
              <a:t>Has </a:t>
            </a:r>
            <a:r>
              <a:rPr lang="en-US" sz="3000" b="1" u="sng" dirty="0"/>
              <a:t>protein</a:t>
            </a:r>
            <a:r>
              <a:rPr lang="en-US" sz="3000" b="1" dirty="0"/>
              <a:t> only, no DNA or RNA (cause of </a:t>
            </a:r>
            <a:r>
              <a:rPr lang="en-US" sz="3000" b="1" u="sng" dirty="0"/>
              <a:t>mad cow </a:t>
            </a:r>
            <a:r>
              <a:rPr lang="en-US" sz="3000" b="1" dirty="0"/>
              <a:t>disease and </a:t>
            </a:r>
            <a:r>
              <a:rPr lang="en-US" sz="3000" b="1" dirty="0" err="1"/>
              <a:t>Creutfeldt</a:t>
            </a:r>
            <a:r>
              <a:rPr lang="en-US" sz="3000" b="1" dirty="0"/>
              <a:t>-Jacob disease in humans)—</a:t>
            </a:r>
            <a:r>
              <a:rPr lang="en-US" sz="3000" b="1" u="sng" dirty="0" err="1"/>
              <a:t>Prions</a:t>
            </a:r>
            <a:r>
              <a:rPr lang="en-US" sz="3000" b="1" dirty="0"/>
              <a:t> (affects the </a:t>
            </a:r>
            <a:r>
              <a:rPr lang="en-US" sz="3000" b="1" u="sng" dirty="0"/>
              <a:t>brain</a:t>
            </a:r>
            <a:r>
              <a:rPr lang="en-US" sz="3000" b="1" dirty="0"/>
              <a:t> and is always </a:t>
            </a:r>
            <a:r>
              <a:rPr lang="en-US" sz="3000" b="1" u="sng" dirty="0"/>
              <a:t>fatal</a:t>
            </a:r>
            <a:r>
              <a:rPr lang="en-US" sz="3000" b="1" dirty="0"/>
              <a:t>)</a:t>
            </a:r>
          </a:p>
        </p:txBody>
      </p:sp>
      <p:pic>
        <p:nvPicPr>
          <p:cNvPr id="6" name="Picture 5" descr="mad cow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438400"/>
            <a:ext cx="4800600" cy="40357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57200" y="2667000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DNA or RNA!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899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D. </a:t>
            </a:r>
            <a:r>
              <a:rPr lang="en-US" sz="2600" b="1" u="sng" dirty="0"/>
              <a:t>Replication</a:t>
            </a:r>
            <a:r>
              <a:rPr lang="en-US" sz="2600" b="1" dirty="0"/>
              <a:t> </a:t>
            </a:r>
            <a:r>
              <a:rPr lang="en-US" sz="2600" b="1" dirty="0" err="1"/>
              <a:t>er</a:t>
            </a:r>
            <a:r>
              <a:rPr lang="en-US" sz="2600" b="1" dirty="0"/>
              <a:t> den </a:t>
            </a:r>
            <a:r>
              <a:rPr lang="en-US" sz="2600" b="1" dirty="0" err="1"/>
              <a:t>måde</a:t>
            </a:r>
            <a:r>
              <a:rPr lang="en-US" sz="2600" b="1" dirty="0"/>
              <a:t>, </a:t>
            </a:r>
            <a:r>
              <a:rPr lang="en-US" sz="2600" b="1" dirty="0" err="1"/>
              <a:t>hvorpå</a:t>
            </a:r>
            <a:r>
              <a:rPr lang="en-US" sz="2600" b="1" dirty="0"/>
              <a:t> </a:t>
            </a:r>
            <a:r>
              <a:rPr lang="en-US" sz="2600" b="1" dirty="0" err="1"/>
              <a:t>vira</a:t>
            </a:r>
            <a:r>
              <a:rPr lang="en-US" sz="2600" b="1" dirty="0"/>
              <a:t> </a:t>
            </a:r>
            <a:r>
              <a:rPr lang="en-US" sz="2600" b="1" dirty="0" err="1"/>
              <a:t>spreder</a:t>
            </a:r>
            <a:r>
              <a:rPr lang="en-US" sz="2600" b="1" dirty="0"/>
              <a:t> sig.</a:t>
            </a:r>
          </a:p>
          <a:p>
            <a:pPr marL="288925"/>
            <a:r>
              <a:rPr lang="en-US" sz="2600" b="1" dirty="0" err="1"/>
              <a:t>En</a:t>
            </a:r>
            <a:r>
              <a:rPr lang="en-US" sz="2600" b="1" dirty="0"/>
              <a:t> virus </a:t>
            </a:r>
            <a:r>
              <a:rPr lang="en-US" sz="2600" b="1" dirty="0" err="1"/>
              <a:t>kan</a:t>
            </a:r>
            <a:r>
              <a:rPr lang="en-US" sz="2600" b="1" dirty="0"/>
              <a:t> </a:t>
            </a:r>
            <a:r>
              <a:rPr lang="en-US" sz="2600" b="1" dirty="0" err="1"/>
              <a:t>ikke</a:t>
            </a:r>
            <a:r>
              <a:rPr lang="en-US" sz="2600" b="1" dirty="0"/>
              <a:t> </a:t>
            </a:r>
            <a:r>
              <a:rPr lang="en-US" sz="2600" b="1" dirty="0" err="1"/>
              <a:t>reproducere</a:t>
            </a:r>
            <a:r>
              <a:rPr lang="en-US" sz="2600" b="1" dirty="0"/>
              <a:t> sig </a:t>
            </a:r>
            <a:r>
              <a:rPr lang="en-US" sz="2600" b="1" dirty="0" err="1"/>
              <a:t>selv</a:t>
            </a:r>
            <a:r>
              <a:rPr lang="en-US" sz="2600" b="1" dirty="0"/>
              <a:t>—den </a:t>
            </a:r>
            <a:r>
              <a:rPr lang="en-US" sz="2600" b="1" dirty="0" err="1"/>
              <a:t>må</a:t>
            </a:r>
            <a:r>
              <a:rPr lang="en-US" sz="2600" b="1" dirty="0"/>
              <a:t> </a:t>
            </a:r>
            <a:r>
              <a:rPr lang="en-US" sz="2600" b="1" dirty="0" err="1"/>
              <a:t>invadere</a:t>
            </a:r>
            <a:r>
              <a:rPr lang="en-US" sz="2600" b="1" dirty="0"/>
              <a:t> </a:t>
            </a:r>
            <a:r>
              <a:rPr lang="en-US" sz="2600" b="1" dirty="0" err="1"/>
              <a:t>en</a:t>
            </a:r>
            <a:r>
              <a:rPr lang="en-US" sz="2600" b="1" dirty="0"/>
              <a:t> </a:t>
            </a:r>
            <a:r>
              <a:rPr lang="en-US" sz="2600" b="1" dirty="0" err="1"/>
              <a:t>værtscelle</a:t>
            </a:r>
            <a:r>
              <a:rPr lang="en-US" sz="2600" b="1" dirty="0"/>
              <a:t> </a:t>
            </a:r>
            <a:r>
              <a:rPr lang="en-US" sz="2600" b="1" dirty="0" err="1"/>
              <a:t>og</a:t>
            </a:r>
            <a:r>
              <a:rPr lang="en-US" sz="2600" b="1" dirty="0"/>
              <a:t> </a:t>
            </a:r>
            <a:r>
              <a:rPr lang="en-US" sz="2600" b="1" dirty="0" err="1"/>
              <a:t>overtage</a:t>
            </a:r>
            <a:r>
              <a:rPr lang="en-US" sz="2600" b="1" dirty="0"/>
              <a:t> </a:t>
            </a:r>
            <a:r>
              <a:rPr lang="en-US" sz="2600" b="1" dirty="0" err="1"/>
              <a:t>cellens</a:t>
            </a:r>
            <a:r>
              <a:rPr lang="en-US" sz="2600" b="1" dirty="0"/>
              <a:t> </a:t>
            </a:r>
            <a:r>
              <a:rPr lang="en-US" sz="2600" b="1" dirty="0" err="1"/>
              <a:t>aktiviteter</a:t>
            </a:r>
            <a:r>
              <a:rPr lang="en-US" sz="2600" b="1" dirty="0"/>
              <a:t>, </a:t>
            </a:r>
            <a:r>
              <a:rPr lang="en-US" sz="2600" b="1" dirty="0" err="1"/>
              <a:t>hvilket</a:t>
            </a:r>
            <a:r>
              <a:rPr lang="en-US" sz="2600" b="1" dirty="0"/>
              <a:t> </a:t>
            </a:r>
            <a:r>
              <a:rPr lang="en-US" sz="2600" b="1" dirty="0" err="1"/>
              <a:t>til</a:t>
            </a:r>
            <a:r>
              <a:rPr lang="en-US" sz="2600" b="1" dirty="0"/>
              <a:t> </a:t>
            </a:r>
            <a:r>
              <a:rPr lang="en-US" sz="2600" b="1" dirty="0" err="1"/>
              <a:t>sidst</a:t>
            </a:r>
            <a:r>
              <a:rPr lang="en-US" sz="2600" b="1" dirty="0"/>
              <a:t> </a:t>
            </a:r>
            <a:r>
              <a:rPr lang="en-US" sz="2600" b="1" dirty="0" err="1"/>
              <a:t>fører</a:t>
            </a:r>
            <a:r>
              <a:rPr lang="en-US" sz="2600" b="1" dirty="0"/>
              <a:t> </a:t>
            </a:r>
            <a:r>
              <a:rPr lang="en-US" sz="2600" b="1" dirty="0" err="1"/>
              <a:t>til</a:t>
            </a:r>
            <a:r>
              <a:rPr lang="en-US" sz="2600" b="1" dirty="0"/>
              <a:t> </a:t>
            </a:r>
            <a:r>
              <a:rPr lang="en-US" sz="2600" b="1" dirty="0" err="1"/>
              <a:t>cellen</a:t>
            </a:r>
            <a:r>
              <a:rPr lang="en-US" sz="2600" b="1" dirty="0"/>
              <a:t> destruction </a:t>
            </a:r>
            <a:r>
              <a:rPr lang="en-US" sz="2600" b="1" dirty="0" err="1"/>
              <a:t>og</a:t>
            </a:r>
            <a:r>
              <a:rPr lang="en-US" sz="2600" b="1" dirty="0"/>
              <a:t> </a:t>
            </a:r>
            <a:r>
              <a:rPr lang="en-US" sz="2600" b="1" dirty="0" err="1"/>
              <a:t>død</a:t>
            </a:r>
            <a:r>
              <a:rPr lang="en-US" sz="2600" b="1" dirty="0"/>
              <a:t>. (</a:t>
            </a:r>
            <a:r>
              <a:rPr lang="en-US" sz="2600" b="1" dirty="0" err="1"/>
              <a:t>Virusen</a:t>
            </a:r>
            <a:r>
              <a:rPr lang="en-US" sz="2600" b="1" dirty="0"/>
              <a:t> </a:t>
            </a:r>
            <a:r>
              <a:rPr lang="en-US" sz="2600" b="1" dirty="0" err="1"/>
              <a:t>invaderer</a:t>
            </a:r>
            <a:r>
              <a:rPr lang="en-US" sz="2600" b="1" dirty="0"/>
              <a:t> </a:t>
            </a:r>
            <a:r>
              <a:rPr lang="en-US" sz="2600" b="1" dirty="0" err="1"/>
              <a:t>en</a:t>
            </a:r>
            <a:r>
              <a:rPr lang="en-US" sz="2600" b="1" dirty="0"/>
              <a:t> </a:t>
            </a:r>
            <a:r>
              <a:rPr lang="en-US" sz="2600" b="1" dirty="0" err="1"/>
              <a:t>celle</a:t>
            </a:r>
            <a:r>
              <a:rPr lang="en-US" sz="2600" b="1" dirty="0"/>
              <a:t>, </a:t>
            </a:r>
            <a:r>
              <a:rPr lang="en-US" sz="2600" b="1" u="sng" dirty="0"/>
              <a:t>laver </a:t>
            </a:r>
            <a:r>
              <a:rPr lang="en-US" sz="2600" b="1" u="sng" dirty="0" err="1"/>
              <a:t>kopier</a:t>
            </a:r>
            <a:r>
              <a:rPr lang="en-US" sz="2600" b="1" u="sng" dirty="0"/>
              <a:t> </a:t>
            </a:r>
            <a:r>
              <a:rPr lang="en-US" sz="2600" b="1" u="sng" dirty="0" err="1"/>
              <a:t>af</a:t>
            </a:r>
            <a:r>
              <a:rPr lang="en-US" sz="2600" b="1" u="sng" dirty="0"/>
              <a:t> sig </a:t>
            </a:r>
            <a:r>
              <a:rPr lang="en-US" sz="2600" b="1" u="sng" dirty="0" err="1"/>
              <a:t>selv</a:t>
            </a:r>
            <a:r>
              <a:rPr lang="en-US" sz="2600" b="1" dirty="0"/>
              <a:t> </a:t>
            </a:r>
            <a:r>
              <a:rPr lang="en-US" sz="2600" b="1" dirty="0" err="1"/>
              <a:t>og</a:t>
            </a:r>
            <a:r>
              <a:rPr lang="en-US" sz="2600" b="1" dirty="0"/>
              <a:t> </a:t>
            </a:r>
            <a:r>
              <a:rPr lang="en-US" sz="2600" b="1" dirty="0" err="1"/>
              <a:t>forårsager</a:t>
            </a:r>
            <a:r>
              <a:rPr lang="en-US" sz="2600" b="1" dirty="0"/>
              <a:t> at </a:t>
            </a:r>
            <a:r>
              <a:rPr lang="en-US" sz="2600" b="1" dirty="0" err="1"/>
              <a:t>cellen</a:t>
            </a:r>
            <a:r>
              <a:rPr lang="en-US" sz="2600" b="1" dirty="0"/>
              <a:t> </a:t>
            </a:r>
            <a:r>
              <a:rPr lang="en-US" sz="2600" b="1" dirty="0" err="1"/>
              <a:t>sprænger</a:t>
            </a:r>
            <a:r>
              <a:rPr lang="en-US" sz="2600" b="1" dirty="0"/>
              <a:t> </a:t>
            </a:r>
            <a:r>
              <a:rPr lang="en-US" sz="2600" b="1" dirty="0" err="1"/>
              <a:t>og</a:t>
            </a:r>
            <a:r>
              <a:rPr lang="en-US" sz="2600" b="1" dirty="0"/>
              <a:t> </a:t>
            </a:r>
            <a:r>
              <a:rPr lang="en-US" sz="2600" b="1" dirty="0" err="1"/>
              <a:t>frigør</a:t>
            </a:r>
            <a:r>
              <a:rPr lang="en-US" sz="2600" b="1" dirty="0"/>
              <a:t> </a:t>
            </a:r>
            <a:r>
              <a:rPr lang="en-US" sz="2600" b="1" dirty="0" err="1"/>
              <a:t>flere</a:t>
            </a:r>
            <a:r>
              <a:rPr lang="en-US" sz="2600" b="1" dirty="0"/>
              <a:t> </a:t>
            </a:r>
            <a:r>
              <a:rPr lang="en-US" sz="2600" b="1" dirty="0" err="1"/>
              <a:t>vira</a:t>
            </a:r>
            <a:r>
              <a:rPr lang="en-US" sz="2600" b="1" dirty="0"/>
              <a:t>)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91050"/>
            <a:ext cx="213868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95600"/>
            <a:ext cx="1600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181600"/>
            <a:ext cx="1981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946900" y="2133600"/>
            <a:ext cx="2197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DNA/RNA is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copied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81400" y="22860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DNA/RNA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injected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into cell.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2133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Virus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attaches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cell.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189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Virus copies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itself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61100" y="4495800"/>
            <a:ext cx="288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Cell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bursts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(lyses) and releases new viruses.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352800"/>
            <a:ext cx="838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1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0" y="3276600"/>
            <a:ext cx="9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2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9800" y="3200400"/>
            <a:ext cx="836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3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95400" y="5715000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4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80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5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7171" grpId="0" animBg="1"/>
      <p:bldP spid="7172" grpId="0"/>
      <p:bldP spid="7173" grpId="0"/>
      <p:bldP spid="7174" grpId="0" animBg="1"/>
      <p:bldP spid="7175" grpId="0"/>
      <p:bldP spid="7176" grpId="0"/>
      <p:bldP spid="7177" grpId="0"/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A7EA2CA3-B3BA-497F-AA31-18F79B743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040"/>
            <a:ext cx="5181600" cy="683268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12E9A61-E9F9-4984-A430-093CE8A63B3E}"/>
              </a:ext>
            </a:extLst>
          </p:cNvPr>
          <p:cNvSpPr txBox="1"/>
          <p:nvPr/>
        </p:nvSpPr>
        <p:spPr>
          <a:xfrm>
            <a:off x="656549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HIV virus angreb</a:t>
            </a:r>
          </a:p>
        </p:txBody>
      </p:sp>
    </p:spTree>
    <p:extLst>
      <p:ext uri="{BB962C8B-B14F-4D97-AF65-F5344CB8AC3E}">
        <p14:creationId xmlns:p14="http://schemas.microsoft.com/office/powerpoint/2010/main" val="3124484391"/>
      </p:ext>
    </p:extLst>
  </p:cSld>
  <p:clrMapOvr>
    <a:masterClrMapping/>
  </p:clrMapOvr>
</p:sld>
</file>

<file path=ppt/theme/theme1.xml><?xml version="1.0" encoding="utf-8"?>
<a:theme xmlns:a="http://schemas.openxmlformats.org/drawingml/2006/main" name="Red blood cells-closeup-D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25E28A46CCA4A91C68A53A8EF016F" ma:contentTypeVersion="11" ma:contentTypeDescription="Create a new document." ma:contentTypeScope="" ma:versionID="72b681763537727d808153c258cc4513">
  <xsd:schema xmlns:xsd="http://www.w3.org/2001/XMLSchema" xmlns:xs="http://www.w3.org/2001/XMLSchema" xmlns:p="http://schemas.microsoft.com/office/2006/metadata/properties" xmlns:ns3="757f5c55-4cd4-4803-b4b5-dd0acf1255d7" xmlns:ns4="b583dd4e-9ae8-4252-a303-95fb34c59d4a" targetNamespace="http://schemas.microsoft.com/office/2006/metadata/properties" ma:root="true" ma:fieldsID="48d993bb4c926be70b7859533d0b2add" ns3:_="" ns4:_="">
    <xsd:import namespace="757f5c55-4cd4-4803-b4b5-dd0acf1255d7"/>
    <xsd:import namespace="b583dd4e-9ae8-4252-a303-95fb34c59d4a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f5c55-4cd4-4803-b4b5-dd0acf1255d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3dd4e-9ae8-4252-a303-95fb34c59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3D52D04-489F-44F8-90A7-77179241B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1F9792-85A2-41D4-9284-233DF4765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f5c55-4cd4-4803-b4b5-dd0acf1255d7"/>
    <ds:schemaRef ds:uri="b583dd4e-9ae8-4252-a303-95fb34c59d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1A2FBB-372A-455D-805E-1CB8F4013EAD}">
  <ds:schemaRefs>
    <ds:schemaRef ds:uri="b583dd4e-9ae8-4252-a303-95fb34c59d4a"/>
    <ds:schemaRef ds:uri="757f5c55-4cd4-4803-b4b5-dd0acf1255d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blood cells-closeup-DNA</Template>
  <TotalTime>974</TotalTime>
  <Words>596</Words>
  <Application>Microsoft Office PowerPoint</Application>
  <PresentationFormat>Skærmshow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Times New Roman</vt:lpstr>
      <vt:lpstr>Red blood cells-closeup-DNA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PowerPoint</dc:title>
  <dc:creator>D0803679</dc:creator>
  <cp:lastModifiedBy>Jørn M. Clausen</cp:lastModifiedBy>
  <cp:revision>79</cp:revision>
  <dcterms:created xsi:type="dcterms:W3CDTF">2009-01-15T23:49:33Z</dcterms:created>
  <dcterms:modified xsi:type="dcterms:W3CDTF">2024-12-15T19:34:47Z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TC300024511033</vt:lpwstr>
  </property>
  <property fmtid="{D5CDD505-2E9C-101B-9397-08002B2CF9AE}" pid="3" name="ContentTypeId">
    <vt:lpwstr>0x010100FC225E28A46CCA4A91C68A53A8EF016F</vt:lpwstr>
  </property>
</Properties>
</file>