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2061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23596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33695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078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2562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70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4162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5330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7206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748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0168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7B35E-5BB5-4006-801C-02D184C60144}" type="datetimeFigureOut">
              <a:rPr lang="da-DK" smtClean="0"/>
              <a:t>26-11-2025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BB1EB-9BE6-4940-A46E-472742246BD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6770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Den demografiske transitionsmodel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Svagheder – det modellen ikke er så god til…</a:t>
            </a:r>
          </a:p>
        </p:txBody>
      </p:sp>
    </p:spTree>
    <p:extLst>
      <p:ext uri="{BB962C8B-B14F-4D97-AF65-F5344CB8AC3E}">
        <p14:creationId xmlns:p14="http://schemas.microsoft.com/office/powerpoint/2010/main" val="2576374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404664"/>
            <a:ext cx="4038600" cy="5721499"/>
          </a:xfrm>
        </p:spPr>
        <p:txBody>
          <a:bodyPr>
            <a:normAutofit lnSpcReduction="10000"/>
          </a:bodyPr>
          <a:lstStyle/>
          <a:p>
            <a:r>
              <a:rPr lang="da-DK" dirty="0"/>
              <a:t>Det modellen kan:</a:t>
            </a:r>
          </a:p>
          <a:p>
            <a:pPr lvl="1"/>
            <a:r>
              <a:rPr lang="da-DK" dirty="0"/>
              <a:t>Beskrive udviklingen i rige lande</a:t>
            </a:r>
          </a:p>
          <a:p>
            <a:pPr lvl="1"/>
            <a:r>
              <a:rPr lang="da-DK" dirty="0"/>
              <a:t> Overordnet vise, at med velstandsstigning og udvikling følger fald i dødsraten. Konklusionen heraf er, at de i de fattigste lande også vil få færre børn, når velstanden øges; der skal altså fokus på velstand.</a:t>
            </a:r>
          </a:p>
          <a:p>
            <a:pPr lvl="1"/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404664"/>
            <a:ext cx="4038600" cy="6453336"/>
          </a:xfrm>
        </p:spPr>
        <p:txBody>
          <a:bodyPr>
            <a:normAutofit lnSpcReduction="10000"/>
          </a:bodyPr>
          <a:lstStyle/>
          <a:p>
            <a:r>
              <a:rPr lang="da-DK" dirty="0"/>
              <a:t>Det modellen ikke kan:</a:t>
            </a:r>
          </a:p>
          <a:p>
            <a:pPr lvl="1"/>
            <a:r>
              <a:rPr lang="da-DK" dirty="0"/>
              <a:t>Passer dog her ikke helt allerede fra fase 3-4</a:t>
            </a:r>
          </a:p>
          <a:p>
            <a:pPr lvl="1"/>
            <a:r>
              <a:rPr lang="da-DK" dirty="0"/>
              <a:t>Men: den medtager ikke social udvikling. Undersøgelser viser, at nedbringer men ikke analfabetismen og øger uddannelsen, bliver der nogle steder stadig født mange børn – trods bedre økonomi. </a:t>
            </a:r>
          </a:p>
          <a:p>
            <a:pPr lvl="1"/>
            <a:r>
              <a:rPr lang="da-DK" dirty="0"/>
              <a:t>Og; den medregner ikke at nogle sygdomme kan være svære at udrydde – trods bedre økonomi og hygiejne – fx malaria, men også HIV/AIDS</a:t>
            </a:r>
          </a:p>
        </p:txBody>
      </p:sp>
    </p:spTree>
    <p:extLst>
      <p:ext uri="{BB962C8B-B14F-4D97-AF65-F5344CB8AC3E}">
        <p14:creationId xmlns:p14="http://schemas.microsoft.com/office/powerpoint/2010/main" val="192009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Andet modellen ikke får med… 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Nogle steder ses der i fattige lande mindsket dødsrate, men; </a:t>
            </a:r>
          </a:p>
          <a:p>
            <a:pPr lvl="1"/>
            <a:r>
              <a:rPr lang="da-DK" dirty="0"/>
              <a:t>Hvor baggrunden i de europæiske lande i første omgang var øget fødevareproduktion og derefter medicinsk behandling og forbedret hygiejne</a:t>
            </a:r>
          </a:p>
          <a:p>
            <a:pPr lvl="1"/>
            <a:r>
              <a:rPr lang="da-DK" dirty="0"/>
              <a:t>… Er det i disse lande med udgangspunkt i bistand, fødevarer og medicin udefra – der er altså ikke en forbedret fødevareproduktion</a:t>
            </a:r>
          </a:p>
          <a:p>
            <a:pPr lvl="2"/>
            <a:r>
              <a:rPr lang="da-DK" dirty="0"/>
              <a:t>Konsekvensen af dette er, at landet ikke er stabilt i den fase det er i, men kan sættes tilbage i faserne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5174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Malthus’ befolkningsprognoser 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da-DK" dirty="0"/>
              <a:t>- Den demografiske transitionsmodel kan ikke forudsige fremtidens befolkningssammensætning – men det kan Malthus befolkningsprognose (… måske)</a:t>
            </a:r>
          </a:p>
        </p:txBody>
      </p:sp>
    </p:spTree>
    <p:extLst>
      <p:ext uri="{BB962C8B-B14F-4D97-AF65-F5344CB8AC3E}">
        <p14:creationId xmlns:p14="http://schemas.microsoft.com/office/powerpoint/2010/main" val="2024905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G_4210.JPG vises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27" name="Picture 3" descr="C:\Users\Vigga\AppData\Local\Microsoft\Windows\Temporary Internet Files\Content.IE5\IJZCCXNO\IMG_421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778" b="7778"/>
          <a:stretch/>
        </p:blipFill>
        <p:spPr bwMode="auto">
          <a:xfrm>
            <a:off x="0" y="260648"/>
            <a:ext cx="7596336" cy="6527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Ellipse 2"/>
          <p:cNvSpPr/>
          <p:nvPr/>
        </p:nvSpPr>
        <p:spPr>
          <a:xfrm>
            <a:off x="539552" y="263352"/>
            <a:ext cx="2736304" cy="18695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Udviklet i 1798  af præst og økonom Thomas Malthus</a:t>
            </a:r>
          </a:p>
        </p:txBody>
      </p:sp>
      <p:sp>
        <p:nvSpPr>
          <p:cNvPr id="4" name="Ellipse 3"/>
          <p:cNvSpPr/>
          <p:nvPr/>
        </p:nvSpPr>
        <p:spPr>
          <a:xfrm>
            <a:off x="5220072" y="4725144"/>
            <a:ext cx="3744416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b="1" dirty="0"/>
              <a:t>Grundidé;</a:t>
            </a:r>
            <a:r>
              <a:rPr lang="da-DK" dirty="0"/>
              <a:t> en befolknings evne til at reproducere sig, overstiger dens evne til at øge produktionen af fødevarer</a:t>
            </a:r>
          </a:p>
        </p:txBody>
      </p:sp>
      <p:sp>
        <p:nvSpPr>
          <p:cNvPr id="5" name="Ellipse 4"/>
          <p:cNvSpPr/>
          <p:nvPr/>
        </p:nvSpPr>
        <p:spPr>
          <a:xfrm>
            <a:off x="368300" y="2276872"/>
            <a:ext cx="2187476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 err="1"/>
              <a:t>Befolkningsud-viklingen</a:t>
            </a:r>
            <a:r>
              <a:rPr lang="da-DK" dirty="0"/>
              <a:t> sker eksponentielt – fødevareudviklingen sker lineært</a:t>
            </a:r>
          </a:p>
        </p:txBody>
      </p:sp>
      <p:sp>
        <p:nvSpPr>
          <p:cNvPr id="6" name="Ellipse 5"/>
          <p:cNvSpPr/>
          <p:nvPr/>
        </p:nvSpPr>
        <p:spPr>
          <a:xfrm>
            <a:off x="6516553" y="1284351"/>
            <a:ext cx="2592288" cy="34131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Når befolkningstallet overstiger fødevaregrundlaget, vil der opstå kamp om ressourcer (krig) eller høj dødsrate </a:t>
            </a:r>
            <a:r>
              <a:rPr lang="da-DK" dirty="0" err="1"/>
              <a:t>pga</a:t>
            </a:r>
            <a:r>
              <a:rPr lang="da-DK" dirty="0"/>
              <a:t> hungersnød og sygdom</a:t>
            </a:r>
          </a:p>
        </p:txBody>
      </p:sp>
      <p:cxnSp>
        <p:nvCxnSpPr>
          <p:cNvPr id="8" name="Lige pilforbindelse 7"/>
          <p:cNvCxnSpPr/>
          <p:nvPr/>
        </p:nvCxnSpPr>
        <p:spPr>
          <a:xfrm flipH="1" flipV="1">
            <a:off x="5076056" y="1988840"/>
            <a:ext cx="1440497" cy="10020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Lige pilforbindelse 9"/>
          <p:cNvCxnSpPr>
            <a:stCxn id="6" idx="2"/>
          </p:cNvCxnSpPr>
          <p:nvPr/>
        </p:nvCxnSpPr>
        <p:spPr>
          <a:xfrm flipH="1">
            <a:off x="3131840" y="2990914"/>
            <a:ext cx="3384713" cy="4380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lipse 10"/>
          <p:cNvSpPr/>
          <p:nvPr/>
        </p:nvSpPr>
        <p:spPr>
          <a:xfrm>
            <a:off x="1259632" y="4697476"/>
            <a:ext cx="3456384" cy="21605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Bag dette; tanke om at velstand hos fattige ville få dem til at føde flere børn =&gt; hungersnød. Løsning: holde lønninger lave</a:t>
            </a:r>
          </a:p>
        </p:txBody>
      </p:sp>
      <p:sp>
        <p:nvSpPr>
          <p:cNvPr id="12" name="Ellipse 11"/>
          <p:cNvSpPr/>
          <p:nvPr/>
        </p:nvSpPr>
        <p:spPr>
          <a:xfrm>
            <a:off x="2555776" y="764704"/>
            <a:ext cx="4320480" cy="432048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Kritik: Mange steder har velstandsstigning ført til fald i fødselsrate.</a:t>
            </a:r>
          </a:p>
          <a:p>
            <a:pPr algn="ctr"/>
            <a:r>
              <a:rPr lang="da-DK" dirty="0"/>
              <a:t>Fødevareproduktionen har indtil videre kunnet følge med befolkningsudviklingen</a:t>
            </a:r>
          </a:p>
          <a:p>
            <a:pPr algn="ctr"/>
            <a:r>
              <a:rPr lang="da-DK" dirty="0"/>
              <a:t>MEN; malthus tanker ligger alligevel i bevidstheden – råvarer kan slippe op – fx olie – derfor skal vi arbejde mod bæredygtighed</a:t>
            </a:r>
          </a:p>
        </p:txBody>
      </p:sp>
    </p:spTree>
    <p:extLst>
      <p:ext uri="{BB962C8B-B14F-4D97-AF65-F5344CB8AC3E}">
        <p14:creationId xmlns:p14="http://schemas.microsoft.com/office/powerpoint/2010/main" val="1379083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366</Words>
  <Application>Microsoft Office PowerPoint</Application>
  <PresentationFormat>Skærmshow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Kontortema</vt:lpstr>
      <vt:lpstr>Den demografiske transitionsmodel</vt:lpstr>
      <vt:lpstr>PowerPoint-præsentation</vt:lpstr>
      <vt:lpstr>Andet modellen ikke får med… </vt:lpstr>
      <vt:lpstr>Malthus’ befolkningsprognoser </vt:lpstr>
      <vt:lpstr>PowerPoint-præsentation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 demografiske transitionsmodel</dc:title>
  <dc:creator>Vigga</dc:creator>
  <cp:lastModifiedBy>Vigga Nørgaard Madsbøll</cp:lastModifiedBy>
  <cp:revision>3</cp:revision>
  <dcterms:created xsi:type="dcterms:W3CDTF">2016-01-05T19:28:10Z</dcterms:created>
  <dcterms:modified xsi:type="dcterms:W3CDTF">2025-11-26T18:37:58Z</dcterms:modified>
</cp:coreProperties>
</file>