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B97C0-576C-43EE-810F-C77147B83FEE}" v="599" dt="2025-12-02T08:50:57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custSel modSld">
      <pc:chgData name="Vigga Nørgaard Madsbøll" userId="3eea0757-9a96-4303-b32f-c3361534074e" providerId="ADAL" clId="{9AD265C6-3C5F-4B2A-B333-CD41DF8ADCEB}" dt="2025-12-02T08:50:57.977" v="1251"/>
      <pc:docMkLst>
        <pc:docMk/>
      </pc:docMkLst>
      <pc:sldChg chg="addSp modSp mod modAnim">
        <pc:chgData name="Vigga Nørgaard Madsbøll" userId="3eea0757-9a96-4303-b32f-c3361534074e" providerId="ADAL" clId="{9AD265C6-3C5F-4B2A-B333-CD41DF8ADCEB}" dt="2025-12-02T08:42:56.677" v="653"/>
        <pc:sldMkLst>
          <pc:docMk/>
          <pc:sldMk cId="2038821724" sldId="263"/>
        </pc:sldMkLst>
        <pc:spChg chg="add mod">
          <ac:chgData name="Vigga Nørgaard Madsbøll" userId="3eea0757-9a96-4303-b32f-c3361534074e" providerId="ADAL" clId="{9AD265C6-3C5F-4B2A-B333-CD41DF8ADCEB}" dt="2025-12-02T08:33:36.730" v="108" actId="20577"/>
          <ac:spMkLst>
            <pc:docMk/>
            <pc:sldMk cId="2038821724" sldId="263"/>
            <ac:spMk id="4" creationId="{62E89678-B439-0B07-4F73-B0D8BFCAE953}"/>
          </ac:spMkLst>
        </pc:spChg>
        <pc:spChg chg="add mod">
          <ac:chgData name="Vigga Nørgaard Madsbøll" userId="3eea0757-9a96-4303-b32f-c3361534074e" providerId="ADAL" clId="{9AD265C6-3C5F-4B2A-B333-CD41DF8ADCEB}" dt="2025-12-02T08:34:38.912" v="253" actId="14100"/>
          <ac:spMkLst>
            <pc:docMk/>
            <pc:sldMk cId="2038821724" sldId="263"/>
            <ac:spMk id="5" creationId="{DEA13A15-6FE0-5C1E-A741-BAE92DAEC89D}"/>
          </ac:spMkLst>
        </pc:spChg>
        <pc:spChg chg="add mod">
          <ac:chgData name="Vigga Nørgaard Madsbøll" userId="3eea0757-9a96-4303-b32f-c3361534074e" providerId="ADAL" clId="{9AD265C6-3C5F-4B2A-B333-CD41DF8ADCEB}" dt="2025-12-02T08:36:35.839" v="462" actId="14100"/>
          <ac:spMkLst>
            <pc:docMk/>
            <pc:sldMk cId="2038821724" sldId="263"/>
            <ac:spMk id="6" creationId="{4301BF81-30D5-5A34-A666-BE865AC1C065}"/>
          </ac:spMkLst>
        </pc:spChg>
        <pc:spChg chg="add mod">
          <ac:chgData name="Vigga Nørgaard Madsbøll" userId="3eea0757-9a96-4303-b32f-c3361534074e" providerId="ADAL" clId="{9AD265C6-3C5F-4B2A-B333-CD41DF8ADCEB}" dt="2025-12-02T08:38:42.136" v="646" actId="20577"/>
          <ac:spMkLst>
            <pc:docMk/>
            <pc:sldMk cId="2038821724" sldId="263"/>
            <ac:spMk id="7" creationId="{665C159C-CF4D-51C5-CC1A-591752D6D38B}"/>
          </ac:spMkLst>
        </pc:spChg>
        <pc:picChg chg="add mod">
          <ac:chgData name="Vigga Nørgaard Madsbøll" userId="3eea0757-9a96-4303-b32f-c3361534074e" providerId="ADAL" clId="{9AD265C6-3C5F-4B2A-B333-CD41DF8ADCEB}" dt="2025-12-02T08:42:51.821" v="652" actId="1076"/>
          <ac:picMkLst>
            <pc:docMk/>
            <pc:sldMk cId="2038821724" sldId="263"/>
            <ac:picMk id="9" creationId="{C358C86C-F3D1-4A7D-98C3-8FBD74682013}"/>
          </ac:picMkLst>
        </pc:picChg>
      </pc:sldChg>
      <pc:sldChg chg="addSp modSp mod modAnim">
        <pc:chgData name="Vigga Nørgaard Madsbøll" userId="3eea0757-9a96-4303-b32f-c3361534074e" providerId="ADAL" clId="{9AD265C6-3C5F-4B2A-B333-CD41DF8ADCEB}" dt="2025-12-02T08:50:57.977" v="1251"/>
        <pc:sldMkLst>
          <pc:docMk/>
          <pc:sldMk cId="1994469880" sldId="265"/>
        </pc:sldMkLst>
        <pc:spChg chg="add mod">
          <ac:chgData name="Vigga Nørgaard Madsbøll" userId="3eea0757-9a96-4303-b32f-c3361534074e" providerId="ADAL" clId="{9AD265C6-3C5F-4B2A-B333-CD41DF8ADCEB}" dt="2025-12-02T08:44:38.696" v="735" actId="20577"/>
          <ac:spMkLst>
            <pc:docMk/>
            <pc:sldMk cId="1994469880" sldId="265"/>
            <ac:spMk id="4" creationId="{8825A813-BDAF-9CE4-4ACB-EC4E7AACC1A9}"/>
          </ac:spMkLst>
        </pc:spChg>
        <pc:spChg chg="add mod">
          <ac:chgData name="Vigga Nørgaard Madsbøll" userId="3eea0757-9a96-4303-b32f-c3361534074e" providerId="ADAL" clId="{9AD265C6-3C5F-4B2A-B333-CD41DF8ADCEB}" dt="2025-12-02T08:46:23.421" v="826" actId="20577"/>
          <ac:spMkLst>
            <pc:docMk/>
            <pc:sldMk cId="1994469880" sldId="265"/>
            <ac:spMk id="5" creationId="{426B8C28-BD0B-C3D5-CA19-12E3996BB299}"/>
          </ac:spMkLst>
        </pc:spChg>
        <pc:spChg chg="add mod">
          <ac:chgData name="Vigga Nørgaard Madsbøll" userId="3eea0757-9a96-4303-b32f-c3361534074e" providerId="ADAL" clId="{9AD265C6-3C5F-4B2A-B333-CD41DF8ADCEB}" dt="2025-12-02T08:47:14.834" v="927" actId="14100"/>
          <ac:spMkLst>
            <pc:docMk/>
            <pc:sldMk cId="1994469880" sldId="265"/>
            <ac:spMk id="6" creationId="{495B3E50-C4EE-98D7-CA55-448CBCD1FB27}"/>
          </ac:spMkLst>
        </pc:spChg>
        <pc:spChg chg="add mod">
          <ac:chgData name="Vigga Nørgaard Madsbøll" userId="3eea0757-9a96-4303-b32f-c3361534074e" providerId="ADAL" clId="{9AD265C6-3C5F-4B2A-B333-CD41DF8ADCEB}" dt="2025-12-02T08:48:58.973" v="1084" actId="20577"/>
          <ac:spMkLst>
            <pc:docMk/>
            <pc:sldMk cId="1994469880" sldId="265"/>
            <ac:spMk id="7" creationId="{A395A2FE-CF48-5A12-7033-4D8E7578B94B}"/>
          </ac:spMkLst>
        </pc:spChg>
        <pc:spChg chg="add mod">
          <ac:chgData name="Vigga Nørgaard Madsbøll" userId="3eea0757-9a96-4303-b32f-c3361534074e" providerId="ADAL" clId="{9AD265C6-3C5F-4B2A-B333-CD41DF8ADCEB}" dt="2025-12-02T08:50:52.532" v="1249" actId="14100"/>
          <ac:spMkLst>
            <pc:docMk/>
            <pc:sldMk cId="1994469880" sldId="265"/>
            <ac:spMk id="8" creationId="{51EB0262-389C-6021-4C2E-842EA6C2AAE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12/2/2025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undk.dk/media/qytheabl/dansk-diabetes-database-aarsrapport-2024-offentliggjort-version-20250627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undk.dk/media/qytheabl/dansk-diabetes-database-aarsrapport-2024-offentliggjort-version-20250627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C41759-EFBF-99DE-0F43-BF5FC55E2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135" y="3060057"/>
            <a:ext cx="11299719" cy="1645920"/>
          </a:xfrm>
        </p:spPr>
        <p:txBody>
          <a:bodyPr>
            <a:normAutofit/>
          </a:bodyPr>
          <a:lstStyle/>
          <a:p>
            <a:r>
              <a:rPr lang="da-DK" dirty="0"/>
              <a:t>Diabetes type I &amp; diabetes type II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BC19F9B-F223-2DF0-3F26-10B923CA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41" y="4982474"/>
            <a:ext cx="11591509" cy="939059"/>
          </a:xfrm>
          <a:prstGeom prst="rect">
            <a:avLst/>
          </a:prstGeom>
        </p:spPr>
      </p:pic>
      <p:sp>
        <p:nvSpPr>
          <p:cNvPr id="6" name="Tåre 5">
            <a:extLst>
              <a:ext uri="{FF2B5EF4-FFF2-40B4-BE49-F238E27FC236}">
                <a16:creationId xmlns:a16="http://schemas.microsoft.com/office/drawing/2014/main" id="{20AD4FAF-B5B4-3541-73E2-5225D78D396D}"/>
              </a:ext>
            </a:extLst>
          </p:cNvPr>
          <p:cNvSpPr/>
          <p:nvPr/>
        </p:nvSpPr>
        <p:spPr>
          <a:xfrm>
            <a:off x="7565570" y="122927"/>
            <a:ext cx="4522123" cy="285205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Diabetes er en samlet betegnelse for en række sygdomme med samme fysiologiske tilstand, og diabetes inddeles i typer afhængigt af hvilken årsag, som er skyld i sygdommen</a:t>
            </a:r>
          </a:p>
        </p:txBody>
      </p:sp>
    </p:spTree>
    <p:extLst>
      <p:ext uri="{BB962C8B-B14F-4D97-AF65-F5344CB8AC3E}">
        <p14:creationId xmlns:p14="http://schemas.microsoft.com/office/powerpoint/2010/main" val="18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4618AC2-D1F2-E84A-2C2A-B70637A7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16" y="0"/>
            <a:ext cx="7267167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825A813-BDAF-9CE4-4ACB-EC4E7AACC1A9}"/>
              </a:ext>
            </a:extLst>
          </p:cNvPr>
          <p:cNvSpPr/>
          <p:nvPr/>
        </p:nvSpPr>
        <p:spPr>
          <a:xfrm>
            <a:off x="9742714" y="195943"/>
            <a:ext cx="2275115" cy="17634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Cellerne har gennem længere tid fået rigeligt med glukose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26B8C28-BD0B-C3D5-CA19-12E3996BB299}"/>
              </a:ext>
            </a:extLst>
          </p:cNvPr>
          <p:cNvSpPr/>
          <p:nvPr/>
        </p:nvSpPr>
        <p:spPr>
          <a:xfrm>
            <a:off x="9742714" y="2144486"/>
            <a:ext cx="2275115" cy="17634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Færre glukosetransportører (GLUT-4) flyttes til cellemembranen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95B3E50-C4EE-98D7-CA55-448CBCD1FB27}"/>
              </a:ext>
            </a:extLst>
          </p:cNvPr>
          <p:cNvSpPr/>
          <p:nvPr/>
        </p:nvSpPr>
        <p:spPr>
          <a:xfrm>
            <a:off x="9742714" y="4093028"/>
            <a:ext cx="2275115" cy="209005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Blodsukkeret vedbliver at være højt – der produceres mere insulin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Det medfører insulinresistens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395A2FE-CF48-5A12-7033-4D8E7578B94B}"/>
              </a:ext>
            </a:extLst>
          </p:cNvPr>
          <p:cNvSpPr/>
          <p:nvPr/>
        </p:nvSpPr>
        <p:spPr>
          <a:xfrm>
            <a:off x="174170" y="195942"/>
            <a:ext cx="2275115" cy="21771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Blodglukoseniveau falder langsommere; mindre problematisk så længe der produceres nok insulin til at blodsglukosen falder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51EB0262-389C-6021-4C2E-842EA6C2AAE6}"/>
              </a:ext>
            </a:extLst>
          </p:cNvPr>
          <p:cNvSpPr/>
          <p:nvPr/>
        </p:nvSpPr>
        <p:spPr>
          <a:xfrm>
            <a:off x="187301" y="2547257"/>
            <a:ext cx="2275115" cy="2895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Diabetes II udvikles når beta-cellerne ikke længere kan producere nok insulin til at kompensere for insulinresistensen; fx hvis aktiviteten i betacellerne falder</a:t>
            </a:r>
          </a:p>
        </p:txBody>
      </p:sp>
    </p:spTree>
    <p:extLst>
      <p:ext uri="{BB962C8B-B14F-4D97-AF65-F5344CB8AC3E}">
        <p14:creationId xmlns:p14="http://schemas.microsoft.com/office/powerpoint/2010/main" val="199446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57FEE8-41FA-B451-DF99-01532B4F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Symptomer på diabetes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B521682-BB74-7128-5E7E-F51E34227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Træthed</a:t>
            </a:r>
          </a:p>
          <a:p>
            <a:r>
              <a:rPr lang="da-DK" dirty="0" err="1"/>
              <a:t>Polyuri</a:t>
            </a:r>
            <a:endParaRPr lang="da-DK" dirty="0"/>
          </a:p>
          <a:p>
            <a:r>
              <a:rPr lang="da-DK" dirty="0"/>
              <a:t>Tørst</a:t>
            </a:r>
          </a:p>
          <a:p>
            <a:r>
              <a:rPr lang="da-DK" dirty="0"/>
              <a:t>Vægttab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Skriv en biologisk forklaring til hvert symptom </a:t>
            </a:r>
          </a:p>
          <a:p>
            <a:pPr>
              <a:buFontTx/>
              <a:buChar char="-"/>
            </a:pPr>
            <a:r>
              <a:rPr lang="da-DK" dirty="0"/>
              <a:t>Til træthed og vægttab skal respirationsligningen indgå</a:t>
            </a:r>
          </a:p>
          <a:p>
            <a:pPr>
              <a:buFontTx/>
              <a:buChar char="-"/>
            </a:pPr>
            <a:r>
              <a:rPr lang="da-DK" dirty="0"/>
              <a:t>Til tørst og </a:t>
            </a:r>
            <a:r>
              <a:rPr lang="da-DK" dirty="0" err="1"/>
              <a:t>polyuri</a:t>
            </a:r>
            <a:r>
              <a:rPr lang="da-DK" dirty="0"/>
              <a:t> skal begrebet osmose indgå</a:t>
            </a:r>
          </a:p>
          <a:p>
            <a:endParaRPr lang="da-DK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C636050-0C96-6BCB-BEB4-E717DB234CA9}"/>
              </a:ext>
            </a:extLst>
          </p:cNvPr>
          <p:cNvSpPr/>
          <p:nvPr/>
        </p:nvSpPr>
        <p:spPr>
          <a:xfrm>
            <a:off x="8447314" y="2427514"/>
            <a:ext cx="2710543" cy="287382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Opgave: 20 min </a:t>
            </a:r>
          </a:p>
        </p:txBody>
      </p:sp>
    </p:spTree>
    <p:extLst>
      <p:ext uri="{BB962C8B-B14F-4D97-AF65-F5344CB8AC3E}">
        <p14:creationId xmlns:p14="http://schemas.microsoft.com/office/powerpoint/2010/main" val="533299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A1F15F2-15C0-D346-AC00-4DCD27D14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Træthed og vægttab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CD9916-B738-2E55-16BA-94BAB77075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5" t="19400" r="36244" b="19428"/>
          <a:stretch/>
        </p:blipFill>
        <p:spPr bwMode="auto">
          <a:xfrm>
            <a:off x="5297396" y="640080"/>
            <a:ext cx="6251503" cy="526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4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4A466-6F57-F4F9-600F-D21F61B89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Tørst og polyuri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4F42B645-7EBB-30C4-D61B-510451A99E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12"/>
          <a:stretch>
            <a:fillRect/>
          </a:stretch>
        </p:blipFill>
        <p:spPr>
          <a:xfrm>
            <a:off x="5294376" y="1546983"/>
            <a:ext cx="6257544" cy="344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4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DCA398B-8CB4-4C0C-89C6-A8AB6F78D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EFE1E3-39B3-AEDD-0250-36FEB65ED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6357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Test der viser om der er diabetes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34C1B13-51EF-5B93-6BBA-547DA81C728B}"/>
              </a:ext>
            </a:extLst>
          </p:cNvPr>
          <p:cNvSpPr/>
          <p:nvPr/>
        </p:nvSpPr>
        <p:spPr>
          <a:xfrm>
            <a:off x="804672" y="2667001"/>
            <a:ext cx="4475892" cy="34072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700" b="1" dirty="0" err="1">
                <a:solidFill>
                  <a:srgbClr val="FFFFFF"/>
                </a:solidFill>
              </a:rPr>
              <a:t>Blodets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indhold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af</a:t>
            </a:r>
            <a:r>
              <a:rPr lang="en-US" sz="1700" b="1" dirty="0">
                <a:solidFill>
                  <a:srgbClr val="FFFFFF"/>
                </a:solidFill>
              </a:rPr>
              <a:t> HbA1c testes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700" b="1" dirty="0">
                <a:solidFill>
                  <a:srgbClr val="FFFFFF"/>
                </a:solidFill>
              </a:rPr>
              <a:t>HbA1c er </a:t>
            </a:r>
            <a:r>
              <a:rPr lang="en-US" sz="1700" b="1" dirty="0" err="1">
                <a:solidFill>
                  <a:srgbClr val="FFFFFF"/>
                </a:solidFill>
              </a:rPr>
              <a:t>en</a:t>
            </a:r>
            <a:r>
              <a:rPr lang="en-US" sz="1700" b="1" dirty="0">
                <a:solidFill>
                  <a:srgbClr val="FFFFFF"/>
                </a:solidFill>
              </a:rPr>
              <a:t> type </a:t>
            </a:r>
            <a:r>
              <a:rPr lang="en-US" sz="1700" b="1" dirty="0" err="1">
                <a:solidFill>
                  <a:srgbClr val="FFFFFF"/>
                </a:solidFill>
              </a:rPr>
              <a:t>af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hæmoglobin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i</a:t>
            </a:r>
            <a:r>
              <a:rPr lang="en-US" sz="1700" b="1" dirty="0">
                <a:solidFill>
                  <a:srgbClr val="FFFFFF"/>
                </a:solidFill>
              </a:rPr>
              <a:t> de </a:t>
            </a:r>
            <a:r>
              <a:rPr lang="en-US" sz="1700" b="1" dirty="0" err="1">
                <a:solidFill>
                  <a:srgbClr val="FFFFFF"/>
                </a:solidFill>
              </a:rPr>
              <a:t>røde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blodceller</a:t>
            </a:r>
            <a:r>
              <a:rPr lang="en-US" sz="1700" b="1" dirty="0">
                <a:solidFill>
                  <a:srgbClr val="FFFFFF"/>
                </a:solidFill>
              </a:rPr>
              <a:t>, </a:t>
            </a:r>
            <a:r>
              <a:rPr lang="en-US" sz="1700" b="1" dirty="0" err="1">
                <a:solidFill>
                  <a:srgbClr val="FFFFFF"/>
                </a:solidFill>
              </a:rPr>
              <a:t>som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glukose</a:t>
            </a:r>
            <a:r>
              <a:rPr lang="en-US" sz="1700" b="1" dirty="0">
                <a:solidFill>
                  <a:srgbClr val="FFFFFF"/>
                </a:solidFill>
              </a:rPr>
              <a:t> binder </a:t>
            </a:r>
            <a:r>
              <a:rPr lang="en-US" sz="1700" b="1" dirty="0" err="1">
                <a:solidFill>
                  <a:srgbClr val="FFFFFF"/>
                </a:solidFill>
              </a:rPr>
              <a:t>til</a:t>
            </a:r>
            <a:endParaRPr lang="en-US" sz="1700" b="1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</a:pPr>
            <a:r>
              <a:rPr lang="en-US" sz="1700" b="1" dirty="0" err="1">
                <a:solidFill>
                  <a:srgbClr val="FFFFFF"/>
                </a:solidFill>
              </a:rPr>
              <a:t>Koncentrationen</a:t>
            </a:r>
            <a:r>
              <a:rPr lang="en-US" sz="1700" b="1" dirty="0">
                <a:solidFill>
                  <a:srgbClr val="FFFFFF"/>
                </a:solidFill>
              </a:rPr>
              <a:t> er et </a:t>
            </a:r>
            <a:r>
              <a:rPr lang="en-US" sz="1700" b="1" dirty="0" err="1">
                <a:solidFill>
                  <a:srgbClr val="FFFFFF"/>
                </a:solidFill>
              </a:rPr>
              <a:t>mål</a:t>
            </a:r>
            <a:r>
              <a:rPr lang="en-US" sz="1700" b="1" dirty="0">
                <a:solidFill>
                  <a:srgbClr val="FFFFFF"/>
                </a:solidFill>
              </a:rPr>
              <a:t> for </a:t>
            </a:r>
            <a:r>
              <a:rPr lang="en-US" sz="1700" b="1" dirty="0" err="1">
                <a:solidFill>
                  <a:srgbClr val="FFFFFF"/>
                </a:solidFill>
              </a:rPr>
              <a:t>blodsukkeret</a:t>
            </a:r>
            <a:r>
              <a:rPr lang="en-US" sz="1700" b="1" dirty="0">
                <a:solidFill>
                  <a:srgbClr val="FFFFFF"/>
                </a:solidFill>
              </a:rPr>
              <a:t> de </a:t>
            </a:r>
            <a:r>
              <a:rPr lang="en-US" sz="1700" b="1" dirty="0" err="1">
                <a:solidFill>
                  <a:srgbClr val="FFFFFF"/>
                </a:solidFill>
              </a:rPr>
              <a:t>sidste</a:t>
            </a:r>
            <a:r>
              <a:rPr lang="en-US" sz="1700" b="1" dirty="0">
                <a:solidFill>
                  <a:srgbClr val="FFFFFF"/>
                </a:solidFill>
              </a:rPr>
              <a:t> 120 </a:t>
            </a:r>
            <a:r>
              <a:rPr lang="en-US" sz="1700" b="1" dirty="0" err="1">
                <a:solidFill>
                  <a:srgbClr val="FFFFFF"/>
                </a:solidFill>
              </a:rPr>
              <a:t>dahe</a:t>
            </a:r>
            <a:r>
              <a:rPr lang="en-US" sz="1700" b="1" dirty="0">
                <a:solidFill>
                  <a:srgbClr val="FFFFFF"/>
                </a:solidFill>
              </a:rPr>
              <a:t> – de </a:t>
            </a:r>
            <a:r>
              <a:rPr lang="en-US" sz="1700" b="1" dirty="0" err="1">
                <a:solidFill>
                  <a:srgbClr val="FFFFFF"/>
                </a:solidFill>
              </a:rPr>
              <a:t>røde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blodcellers</a:t>
            </a:r>
            <a:r>
              <a:rPr lang="en-US" sz="1700" b="1" dirty="0">
                <a:solidFill>
                  <a:srgbClr val="FFFFFF"/>
                </a:solidFill>
              </a:rPr>
              <a:t> </a:t>
            </a:r>
            <a:r>
              <a:rPr lang="en-US" sz="1700" b="1" dirty="0" err="1">
                <a:solidFill>
                  <a:srgbClr val="FFFFFF"/>
                </a:solidFill>
              </a:rPr>
              <a:t>levetid</a:t>
            </a:r>
            <a:endParaRPr lang="en-US" sz="1700" b="1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Koncentrationer</a:t>
            </a:r>
            <a:r>
              <a:rPr lang="en-US" sz="1700" dirty="0">
                <a:solidFill>
                  <a:srgbClr val="FFFFFF"/>
                </a:solidFill>
              </a:rPr>
              <a:t>: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Raske: 			31-41 mmol/L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Prædiabetiker</a:t>
            </a:r>
            <a:r>
              <a:rPr lang="en-US" sz="1700" dirty="0">
                <a:solidFill>
                  <a:srgbClr val="FFFFFF"/>
                </a:solidFill>
              </a:rPr>
              <a:t>: 		41-48 mmol/L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700" dirty="0" err="1">
                <a:solidFill>
                  <a:srgbClr val="FFFFFF"/>
                </a:solidFill>
              </a:rPr>
              <a:t>Diabetiker</a:t>
            </a:r>
            <a:r>
              <a:rPr lang="en-US" sz="1700" dirty="0">
                <a:solidFill>
                  <a:srgbClr val="FFFFFF"/>
                </a:solidFill>
              </a:rPr>
              <a:t>:		&gt;48 mmol/L	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E8345C6-0280-4226-BD83-7333BA6C3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9823778-D290-4538-B146-1F73C3755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843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bA1c - NHI.no">
            <a:extLst>
              <a:ext uri="{FF2B5EF4-FFF2-40B4-BE49-F238E27FC236}">
                <a16:creationId xmlns:a16="http://schemas.microsoft.com/office/drawing/2014/main" id="{00428FF1-A83D-4D2E-D7A5-53DF0C4FA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9" r="10468" b="-1"/>
          <a:stretch>
            <a:fillRect/>
          </a:stretch>
        </p:blipFill>
        <p:spPr bwMode="auto">
          <a:xfrm>
            <a:off x="7208520" y="1126397"/>
            <a:ext cx="3867912" cy="4288536"/>
          </a:xfrm>
          <a:prstGeom prst="rect">
            <a:avLst/>
          </a:prstGeom>
          <a:noFill/>
          <a:ln w="317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7645A99B-A49F-FE53-2810-65B309F488DD}"/>
              </a:ext>
            </a:extLst>
          </p:cNvPr>
          <p:cNvSpPr/>
          <p:nvPr/>
        </p:nvSpPr>
        <p:spPr>
          <a:xfrm>
            <a:off x="8469086" y="4887686"/>
            <a:ext cx="2819400" cy="197031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Der kan være blodsygdomme, hvor andre test er nødvendige</a:t>
            </a:r>
          </a:p>
        </p:txBody>
      </p:sp>
    </p:spTree>
    <p:extLst>
      <p:ext uri="{BB962C8B-B14F-4D97-AF65-F5344CB8AC3E}">
        <p14:creationId xmlns:p14="http://schemas.microsoft.com/office/powerpoint/2010/main" val="3237605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C7FF834-B204-4967-8D47-8BB36EAF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80A22D-61EA-43E3-BD94-3E39CF902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5C9681-773A-332B-E23A-BBC73568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Tests der viser om der er diabetes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24E693F-6F33-EEF9-CB74-B2449AAB1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67" y="1266844"/>
            <a:ext cx="10921466" cy="20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7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1A387-A24A-8FDC-DAE0-5794317B7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Diabetes type 1</a:t>
            </a:r>
          </a:p>
        </p:txBody>
      </p:sp>
      <p:sp>
        <p:nvSpPr>
          <p:cNvPr id="3" name="Tåre 2">
            <a:extLst>
              <a:ext uri="{FF2B5EF4-FFF2-40B4-BE49-F238E27FC236}">
                <a16:creationId xmlns:a16="http://schemas.microsoft.com/office/drawing/2014/main" id="{E9F30B20-5567-8AE1-8149-1EB4063DD77F}"/>
              </a:ext>
            </a:extLst>
          </p:cNvPr>
          <p:cNvSpPr/>
          <p:nvPr/>
        </p:nvSpPr>
        <p:spPr>
          <a:xfrm>
            <a:off x="9024257" y="2153412"/>
            <a:ext cx="2960915" cy="285205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31.109 personer </a:t>
            </a:r>
          </a:p>
          <a:p>
            <a:pPr algn="ctr"/>
            <a:r>
              <a:rPr lang="da-DK" dirty="0"/>
              <a:t>i Danmark pr 31/12 2024</a:t>
            </a:r>
          </a:p>
          <a:p>
            <a:pPr algn="ctr"/>
            <a:r>
              <a:rPr lang="da-DK" dirty="0">
                <a:hlinkClick r:id="rId2"/>
              </a:rPr>
              <a:t>Dansk Diabetes Database (</a:t>
            </a:r>
            <a:r>
              <a:rPr lang="da-DK" dirty="0" err="1">
                <a:hlinkClick r:id="rId2"/>
              </a:rPr>
              <a:t>DDiD</a:t>
            </a:r>
            <a:r>
              <a:rPr lang="da-DK" dirty="0">
                <a:hlinkClick r:id="rId2"/>
              </a:rPr>
              <a:t>)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898CB93-8FF7-41F0-33AF-A58AFCDDC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" y="2207840"/>
            <a:ext cx="2381582" cy="320084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04D78B6-D004-9DDD-8C53-3191A80C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134" y="2236419"/>
            <a:ext cx="2391109" cy="317226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8D1D4D4A-0E03-05BD-900E-5EC7FDC087E5}"/>
              </a:ext>
            </a:extLst>
          </p:cNvPr>
          <p:cNvSpPr/>
          <p:nvPr/>
        </p:nvSpPr>
        <p:spPr>
          <a:xfrm>
            <a:off x="206828" y="5486400"/>
            <a:ext cx="4931415" cy="7293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A: Langerhanske øer fra mus uden diabetes</a:t>
            </a:r>
          </a:p>
          <a:p>
            <a:pPr algn="ctr"/>
            <a:r>
              <a:rPr lang="da-DK" dirty="0"/>
              <a:t>C: Langerhanske øer ved mus med diabetes type 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C89F2D6-7DE4-8BDB-CCBF-8474DBCA6987}"/>
              </a:ext>
            </a:extLst>
          </p:cNvPr>
          <p:cNvSpPr/>
          <p:nvPr/>
        </p:nvSpPr>
        <p:spPr>
          <a:xfrm>
            <a:off x="5279571" y="2236419"/>
            <a:ext cx="3614058" cy="397932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Ca. 10 % af de med diabetes har denne type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Ses ofte hos unge, ikke overvægtige der diagnosticeres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Årsag: en autoimmun sygdom hvor kroppens immunceller går til angreb på kroppens egne betaceller i de langerhanske øer i bugspytkirtlen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Resultat: tiltagende ødelæggelse af de insulinproducerende celler og dermed dårlig blodsukkerregulering</a:t>
            </a:r>
          </a:p>
        </p:txBody>
      </p:sp>
    </p:spTree>
    <p:extLst>
      <p:ext uri="{BB962C8B-B14F-4D97-AF65-F5344CB8AC3E}">
        <p14:creationId xmlns:p14="http://schemas.microsoft.com/office/powerpoint/2010/main" val="219922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84B213-09A4-93B2-8719-AAB2E29B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541" y="0"/>
            <a:ext cx="6920918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62E89678-B439-0B07-4F73-B0D8BFCAE953}"/>
              </a:ext>
            </a:extLst>
          </p:cNvPr>
          <p:cNvSpPr/>
          <p:nvPr/>
        </p:nvSpPr>
        <p:spPr>
          <a:xfrm>
            <a:off x="9742714" y="195943"/>
            <a:ext cx="2275115" cy="17634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Personer med diabetes </a:t>
            </a:r>
            <a:r>
              <a:rPr lang="da-DK" dirty="0" err="1"/>
              <a:t>typeI</a:t>
            </a:r>
            <a:r>
              <a:rPr lang="da-DK" dirty="0"/>
              <a:t> har en genetisk disponering for den </a:t>
            </a:r>
            <a:r>
              <a:rPr lang="da-DK" dirty="0" err="1"/>
              <a:t>automimmune</a:t>
            </a:r>
            <a:r>
              <a:rPr lang="da-DK" dirty="0"/>
              <a:t> respons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EA13A15-6FE0-5C1E-A741-BAE92DAEC89D}"/>
              </a:ext>
            </a:extLst>
          </p:cNvPr>
          <p:cNvSpPr/>
          <p:nvPr/>
        </p:nvSpPr>
        <p:spPr>
          <a:xfrm>
            <a:off x="9742713" y="2166257"/>
            <a:ext cx="2275115" cy="20791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Men: det er ikke altid tydeligt hvad der starter reaktionen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Nogle gange kroppen selv – andre gange miljøfaktorer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301BF81-30D5-5A34-A666-BE865AC1C065}"/>
              </a:ext>
            </a:extLst>
          </p:cNvPr>
          <p:cNvSpPr/>
          <p:nvPr/>
        </p:nvSpPr>
        <p:spPr>
          <a:xfrm>
            <a:off x="9742713" y="4452256"/>
            <a:ext cx="2275115" cy="220980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Det kan fx være kemi i fødevare eller virus som kroppen reagerer på – og det så ligner struktur på kroppens beta-celler; og dermed reaktion på egne celler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65C159C-CF4D-51C5-CC1A-591752D6D38B}"/>
              </a:ext>
            </a:extLst>
          </p:cNvPr>
          <p:cNvSpPr/>
          <p:nvPr/>
        </p:nvSpPr>
        <p:spPr>
          <a:xfrm>
            <a:off x="174171" y="195942"/>
            <a:ext cx="2275115" cy="341811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Normal reaktion: 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antistoffer binder sig til antigener på ”ikke-selv” = fx bakterier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Immunceller destruerer det antistofferne har bundet sig til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C358C86C-F3D1-4A7D-98C3-8FBD74682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5385"/>
            <a:ext cx="12192000" cy="196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C9480-28E9-D885-4142-EF36C2A40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A69AA-B00B-FD33-5574-905784011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8004"/>
            <a:ext cx="7729728" cy="1188720"/>
          </a:xfrm>
        </p:spPr>
        <p:txBody>
          <a:bodyPr/>
          <a:lstStyle/>
          <a:p>
            <a:r>
              <a:rPr lang="da-DK" dirty="0"/>
              <a:t>Diabetes type II</a:t>
            </a:r>
          </a:p>
        </p:txBody>
      </p:sp>
      <p:sp>
        <p:nvSpPr>
          <p:cNvPr id="3" name="Tåre 2">
            <a:extLst>
              <a:ext uri="{FF2B5EF4-FFF2-40B4-BE49-F238E27FC236}">
                <a16:creationId xmlns:a16="http://schemas.microsoft.com/office/drawing/2014/main" id="{27DFC63B-956D-B68F-D4D0-50A0DC4E31C9}"/>
              </a:ext>
            </a:extLst>
          </p:cNvPr>
          <p:cNvSpPr/>
          <p:nvPr/>
        </p:nvSpPr>
        <p:spPr>
          <a:xfrm>
            <a:off x="9024257" y="2153412"/>
            <a:ext cx="2960915" cy="2852057"/>
          </a:xfrm>
          <a:prstGeom prst="teardro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333.163 personer </a:t>
            </a:r>
          </a:p>
          <a:p>
            <a:pPr algn="ctr"/>
            <a:r>
              <a:rPr lang="da-DK" dirty="0"/>
              <a:t>i Danmark pr 31/12 2024</a:t>
            </a:r>
          </a:p>
          <a:p>
            <a:pPr algn="ctr"/>
            <a:r>
              <a:rPr lang="da-DK" dirty="0">
                <a:hlinkClick r:id="rId2"/>
              </a:rPr>
              <a:t>Dansk Diabetes Database (</a:t>
            </a:r>
            <a:r>
              <a:rPr lang="da-DK" dirty="0" err="1">
                <a:hlinkClick r:id="rId2"/>
              </a:rPr>
              <a:t>DDiD</a:t>
            </a:r>
            <a:r>
              <a:rPr lang="da-DK" dirty="0">
                <a:hlinkClick r:id="rId2"/>
              </a:rPr>
              <a:t>)</a:t>
            </a: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CFC23D0-8B01-C890-2704-74BCDA7B6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828" y="2207840"/>
            <a:ext cx="2381582" cy="3200847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E3646C2-11FE-DCC4-56F6-E7A892400C71}"/>
              </a:ext>
            </a:extLst>
          </p:cNvPr>
          <p:cNvSpPr/>
          <p:nvPr/>
        </p:nvSpPr>
        <p:spPr>
          <a:xfrm>
            <a:off x="206828" y="5486400"/>
            <a:ext cx="4931415" cy="7293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A: Langerhanske øer fra mus uden diabetes</a:t>
            </a:r>
          </a:p>
          <a:p>
            <a:pPr algn="ctr"/>
            <a:r>
              <a:rPr lang="da-DK" dirty="0"/>
              <a:t>B: Langerhanske øer fra fed mus, type II diabetes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3877274-35D4-A4AF-18FE-91BB03368924}"/>
              </a:ext>
            </a:extLst>
          </p:cNvPr>
          <p:cNvSpPr/>
          <p:nvPr/>
        </p:nvSpPr>
        <p:spPr>
          <a:xfrm>
            <a:off x="5279571" y="1632858"/>
            <a:ext cx="3614058" cy="52251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Ca. 80 % af de med diabetes har denne type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Ses hos personer med overvægt, energitæt mad og/eller mangel på motion og fysisk aktivitet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Årsag: livsstil betaceller i de langerhanske øer i bugspytkirtlen har længe skullet producere meget insulin og muskel og fedtceller har været på overarbejde for at optage glukosen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Resultat: Insulinresistens; kroppens celler har fx færre glukosetransportører i cellemembranen 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59CFAB9-FD48-4E08-DC78-0DB351FE4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834" y="2238535"/>
            <a:ext cx="2391109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2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TM10001115[[fn=Pakke]]</Template>
  <TotalTime>80</TotalTime>
  <Words>505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Pakke</vt:lpstr>
      <vt:lpstr>Diabetes type I &amp; diabetes type II</vt:lpstr>
      <vt:lpstr>Symptomer på diabetes</vt:lpstr>
      <vt:lpstr>Træthed og vægttab</vt:lpstr>
      <vt:lpstr>Tørst og polyuri</vt:lpstr>
      <vt:lpstr>Test der viser om der er diabetes</vt:lpstr>
      <vt:lpstr>Tests der viser om der er diabetes</vt:lpstr>
      <vt:lpstr>Diabetes type 1</vt:lpstr>
      <vt:lpstr>PowerPoint-præsentation</vt:lpstr>
      <vt:lpstr>Diabetes type II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Vigga Nørgaard Madsbøll</dc:creator>
  <cp:lastModifiedBy>Vigga Nørgaard Madsbøll</cp:lastModifiedBy>
  <cp:revision>1</cp:revision>
  <dcterms:created xsi:type="dcterms:W3CDTF">2025-12-02T07:30:51Z</dcterms:created>
  <dcterms:modified xsi:type="dcterms:W3CDTF">2025-12-02T08:51:02Z</dcterms:modified>
</cp:coreProperties>
</file>