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1" r:id="rId6"/>
    <p:sldId id="260"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0"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da-DK"/>
              <a:t>Klik for at redigere titeltypografien i masteren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da-DK"/>
              <a:t>Klik for at redigere titeltypografien i masteren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7" name="Date Placeholder 6"/>
          <p:cNvSpPr>
            <a:spLocks noGrp="1"/>
          </p:cNvSpPr>
          <p:nvPr>
            <p:ph type="dt" sz="half" idx="10"/>
          </p:nvPr>
        </p:nvSpPr>
        <p:spPr/>
        <p:txBody>
          <a:bodyPr/>
          <a:lstStyle/>
          <a:p>
            <a:fld id="{1160EA64-D806-43AC-9DF2-F8C432F32B4C}" type="datetimeFigureOut">
              <a:rPr lang="en-US" dirty="0"/>
              <a:t>12/2/2025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12/2/2025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583436" y="3143250"/>
            <a:ext cx="4270248" cy="259677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7" name="Date Placeholder 6"/>
          <p:cNvSpPr>
            <a:spLocks noGrp="1"/>
          </p:cNvSpPr>
          <p:nvPr>
            <p:ph type="dt" sz="half" idx="10"/>
          </p:nvPr>
        </p:nvSpPr>
        <p:spPr/>
        <p:txBody>
          <a:bodyPr/>
          <a:lstStyle/>
          <a:p>
            <a:fld id="{4F7D4976-E339-4826-83B7-FBD03F55ECF8}" type="datetimeFigureOut">
              <a:rPr lang="en-US" dirty="0"/>
              <a:t>12/2/2025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‹nr.›</a:t>
            </a:fld>
            <a:endParaRPr lang="en-US" dirty="0"/>
          </a:p>
        </p:txBody>
      </p:sp>
      <p:sp>
        <p:nvSpPr>
          <p:cNvPr id="10" name="Title 9"/>
          <p:cNvSpPr>
            <a:spLocks noGrp="1"/>
          </p:cNvSpPr>
          <p:nvPr>
            <p:ph type="title"/>
          </p:nvPr>
        </p:nvSpPr>
        <p:spPr/>
        <p:txBody>
          <a:bodyPr/>
          <a:lstStyle/>
          <a:p>
            <a:r>
              <a:rPr lang="da-DK"/>
              <a:t>Klik for at redigere titeltypografien i masteren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da-DK"/>
              <a:t>Klik for at redigere titeltypografien i masteren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9" name="Date Placeholder 8"/>
          <p:cNvSpPr>
            <a:spLocks noGrp="1"/>
          </p:cNvSpPr>
          <p:nvPr>
            <p:ph type="dt" sz="half" idx="10"/>
          </p:nvPr>
        </p:nvSpPr>
        <p:spPr/>
        <p:txBody>
          <a:bodyPr/>
          <a:lstStyle/>
          <a:p>
            <a:fld id="{D1BE4249-C0D0-4B06-8692-E8BB871AF643}" type="datetimeFigureOut">
              <a:rPr lang="en-US" dirty="0"/>
              <a:t>12/2/2025</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12/2/2025</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12/2/2025</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74BDC5-7851-4FB8-847E-3D4EBFD8EB51}"/>
              </a:ext>
            </a:extLst>
          </p:cNvPr>
          <p:cNvSpPr>
            <a:spLocks noGrp="1"/>
          </p:cNvSpPr>
          <p:nvPr>
            <p:ph type="ctrTitle"/>
          </p:nvPr>
        </p:nvSpPr>
        <p:spPr/>
        <p:txBody>
          <a:bodyPr>
            <a:normAutofit fontScale="90000"/>
          </a:bodyPr>
          <a:lstStyle/>
          <a:p>
            <a:r>
              <a:rPr lang="da-DK" b="1" dirty="0"/>
              <a:t>Klima: Det er blevet vådere og markant varmere i Danmark</a:t>
            </a:r>
            <a:endParaRPr lang="da-DK" dirty="0"/>
          </a:p>
        </p:txBody>
      </p:sp>
    </p:spTree>
    <p:extLst>
      <p:ext uri="{BB962C8B-B14F-4D97-AF65-F5344CB8AC3E}">
        <p14:creationId xmlns:p14="http://schemas.microsoft.com/office/powerpoint/2010/main" val="128477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89C1A8-4D9D-46D5-8249-2DBD3D9AE83E}"/>
              </a:ext>
            </a:extLst>
          </p:cNvPr>
          <p:cNvSpPr>
            <a:spLocks noGrp="1"/>
          </p:cNvSpPr>
          <p:nvPr>
            <p:ph type="title"/>
          </p:nvPr>
        </p:nvSpPr>
        <p:spPr/>
        <p:txBody>
          <a:bodyPr/>
          <a:lstStyle/>
          <a:p>
            <a:r>
              <a:rPr lang="da-DK" dirty="0" err="1"/>
              <a:t>KLima</a:t>
            </a:r>
            <a:endParaRPr lang="da-DK" dirty="0"/>
          </a:p>
        </p:txBody>
      </p:sp>
      <p:sp>
        <p:nvSpPr>
          <p:cNvPr id="3" name="Pladsholder til indhold 2">
            <a:extLst>
              <a:ext uri="{FF2B5EF4-FFF2-40B4-BE49-F238E27FC236}">
                <a16:creationId xmlns:a16="http://schemas.microsoft.com/office/drawing/2014/main" id="{7FDEB4AE-F65F-4361-877B-C2AEDEE87E34}"/>
              </a:ext>
            </a:extLst>
          </p:cNvPr>
          <p:cNvSpPr>
            <a:spLocks noGrp="1"/>
          </p:cNvSpPr>
          <p:nvPr>
            <p:ph idx="1"/>
          </p:nvPr>
        </p:nvSpPr>
        <p:spPr>
          <a:xfrm>
            <a:off x="2231136" y="2638045"/>
            <a:ext cx="7729728" cy="1354836"/>
          </a:xfrm>
        </p:spPr>
        <p:txBody>
          <a:bodyPr/>
          <a:lstStyle/>
          <a:p>
            <a:r>
              <a:rPr lang="da-DK" dirty="0"/>
              <a:t>Den gennemsnitlige temperatur og nedbør over en 30-årig periode</a:t>
            </a:r>
          </a:p>
          <a:p>
            <a:r>
              <a:rPr lang="da-DK" dirty="0"/>
              <a:t>Nuværende klimanormal (det man sammenligner med): 1961-1990</a:t>
            </a:r>
          </a:p>
          <a:p>
            <a:r>
              <a:rPr lang="da-DK" dirty="0"/>
              <a:t>Næste klimanormal: 1991-2020</a:t>
            </a:r>
          </a:p>
          <a:p>
            <a:endParaRPr lang="da-DK" dirty="0"/>
          </a:p>
        </p:txBody>
      </p:sp>
      <p:sp>
        <p:nvSpPr>
          <p:cNvPr id="4" name="Rektangel 3">
            <a:extLst>
              <a:ext uri="{FF2B5EF4-FFF2-40B4-BE49-F238E27FC236}">
                <a16:creationId xmlns:a16="http://schemas.microsoft.com/office/drawing/2014/main" id="{9D8D4F68-BE85-4095-8B0F-A1D8BF72B3DD}"/>
              </a:ext>
            </a:extLst>
          </p:cNvPr>
          <p:cNvSpPr/>
          <p:nvPr/>
        </p:nvSpPr>
        <p:spPr>
          <a:xfrm>
            <a:off x="5029200" y="3860800"/>
            <a:ext cx="71628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a:t>”Det er blevet 1 grad varmere og 40 mm vådere på 30 år. Klimaforandringerne er med andre ord noget, som foregår lige nu. ” (DMI,  Anja </a:t>
            </a:r>
            <a:r>
              <a:rPr lang="da-DK" b="1" dirty="0" err="1"/>
              <a:t>Fornesca</a:t>
            </a:r>
            <a:r>
              <a:rPr lang="da-DK" b="1" dirty="0"/>
              <a:t>, april 2019) </a:t>
            </a:r>
            <a:endParaRPr lang="da-DK" dirty="0"/>
          </a:p>
        </p:txBody>
      </p:sp>
      <p:sp>
        <p:nvSpPr>
          <p:cNvPr id="5" name="Rektangel 4">
            <a:extLst>
              <a:ext uri="{FF2B5EF4-FFF2-40B4-BE49-F238E27FC236}">
                <a16:creationId xmlns:a16="http://schemas.microsoft.com/office/drawing/2014/main" id="{6FEBD71E-E1AA-448D-A055-DE315EF86446}"/>
              </a:ext>
            </a:extLst>
          </p:cNvPr>
          <p:cNvSpPr/>
          <p:nvPr/>
        </p:nvSpPr>
        <p:spPr>
          <a:xfrm>
            <a:off x="0" y="5533644"/>
            <a:ext cx="7904480" cy="1354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”En så voldsom temperaturstigning har vi ikke set før, når vi sammenligner med tidligere normalperioder. Stigningen i nedbøren er ikke helt så markant, men til gengæld ses der en stor sæsonmæssig forandring. Det må siges at være en markant klimaforandring, vi er vidne til” (Mikael </a:t>
            </a:r>
            <a:r>
              <a:rPr lang="da-DK" dirty="0" err="1"/>
              <a:t>Scarling</a:t>
            </a:r>
            <a:r>
              <a:rPr lang="da-DK" dirty="0"/>
              <a:t>, klimatolog)</a:t>
            </a:r>
          </a:p>
        </p:txBody>
      </p:sp>
    </p:spTree>
    <p:extLst>
      <p:ext uri="{BB962C8B-B14F-4D97-AF65-F5344CB8AC3E}">
        <p14:creationId xmlns:p14="http://schemas.microsoft.com/office/powerpoint/2010/main" val="318517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839D11D0-76D3-4952-B6DE-038DC042BF20}"/>
              </a:ext>
            </a:extLst>
          </p:cNvPr>
          <p:cNvPicPr>
            <a:picLocks noChangeAspect="1"/>
          </p:cNvPicPr>
          <p:nvPr/>
        </p:nvPicPr>
        <p:blipFill rotWithShape="1">
          <a:blip r:embed="rId2"/>
          <a:srcRect l="1724" t="13181" r="38534" b="11724"/>
          <a:stretch/>
        </p:blipFill>
        <p:spPr>
          <a:xfrm>
            <a:off x="0" y="34824"/>
            <a:ext cx="9458960" cy="6688154"/>
          </a:xfrm>
          <a:prstGeom prst="rect">
            <a:avLst/>
          </a:prstGeom>
        </p:spPr>
      </p:pic>
      <p:sp>
        <p:nvSpPr>
          <p:cNvPr id="4" name="Rektangel 3">
            <a:extLst>
              <a:ext uri="{FF2B5EF4-FFF2-40B4-BE49-F238E27FC236}">
                <a16:creationId xmlns:a16="http://schemas.microsoft.com/office/drawing/2014/main" id="{38AE4ECB-4B6A-4E51-813A-D7C1A31C933F}"/>
              </a:ext>
            </a:extLst>
          </p:cNvPr>
          <p:cNvSpPr/>
          <p:nvPr/>
        </p:nvSpPr>
        <p:spPr>
          <a:xfrm>
            <a:off x="7386320" y="314960"/>
            <a:ext cx="4572000" cy="255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Hvilken betydning har det at referenceperioden ikke er komplet?</a:t>
            </a:r>
          </a:p>
          <a:p>
            <a:pPr algn="ctr"/>
            <a:endParaRPr lang="da-DK" dirty="0"/>
          </a:p>
          <a:p>
            <a:pPr algn="ctr"/>
            <a:r>
              <a:rPr lang="da-DK" dirty="0"/>
              <a:t>Hvad skal der til, for at dataene bliver mere ”som de plejer”? </a:t>
            </a:r>
          </a:p>
          <a:p>
            <a:pPr algn="ctr"/>
            <a:endParaRPr lang="da-DK" dirty="0"/>
          </a:p>
          <a:p>
            <a:pPr algn="ctr"/>
            <a:r>
              <a:rPr lang="da-DK" dirty="0"/>
              <a:t>Er der andre perioder som afviger?</a:t>
            </a:r>
          </a:p>
        </p:txBody>
      </p:sp>
      <p:sp>
        <p:nvSpPr>
          <p:cNvPr id="5" name="Tekstfelt 4">
            <a:extLst>
              <a:ext uri="{FF2B5EF4-FFF2-40B4-BE49-F238E27FC236}">
                <a16:creationId xmlns:a16="http://schemas.microsoft.com/office/drawing/2014/main" id="{C0882D89-5F62-4896-A37E-601B220BE08A}"/>
              </a:ext>
            </a:extLst>
          </p:cNvPr>
          <p:cNvSpPr txBox="1"/>
          <p:nvPr/>
        </p:nvSpPr>
        <p:spPr>
          <a:xfrm>
            <a:off x="2082800" y="3911600"/>
            <a:ext cx="650240" cy="369332"/>
          </a:xfrm>
          <a:prstGeom prst="rect">
            <a:avLst/>
          </a:prstGeom>
          <a:noFill/>
        </p:spPr>
        <p:txBody>
          <a:bodyPr wrap="square" rtlCol="0">
            <a:spAutoFit/>
          </a:bodyPr>
          <a:lstStyle/>
          <a:p>
            <a:r>
              <a:rPr lang="da-DK" dirty="0"/>
              <a:t>0,4</a:t>
            </a:r>
          </a:p>
        </p:txBody>
      </p:sp>
      <p:sp>
        <p:nvSpPr>
          <p:cNvPr id="7" name="Tekstfelt 6">
            <a:extLst>
              <a:ext uri="{FF2B5EF4-FFF2-40B4-BE49-F238E27FC236}">
                <a16:creationId xmlns:a16="http://schemas.microsoft.com/office/drawing/2014/main" id="{F2D5DF53-D772-4273-9899-C23D6AEB4E84}"/>
              </a:ext>
            </a:extLst>
          </p:cNvPr>
          <p:cNvSpPr txBox="1"/>
          <p:nvPr/>
        </p:nvSpPr>
        <p:spPr>
          <a:xfrm>
            <a:off x="3159760" y="3194235"/>
            <a:ext cx="650240" cy="369332"/>
          </a:xfrm>
          <a:prstGeom prst="rect">
            <a:avLst/>
          </a:prstGeom>
          <a:noFill/>
        </p:spPr>
        <p:txBody>
          <a:bodyPr wrap="square" rtlCol="0">
            <a:spAutoFit/>
          </a:bodyPr>
          <a:lstStyle/>
          <a:p>
            <a:r>
              <a:rPr lang="da-DK" dirty="0"/>
              <a:t>0,3</a:t>
            </a:r>
          </a:p>
        </p:txBody>
      </p:sp>
      <p:sp>
        <p:nvSpPr>
          <p:cNvPr id="8" name="Tekstfelt 7">
            <a:extLst>
              <a:ext uri="{FF2B5EF4-FFF2-40B4-BE49-F238E27FC236}">
                <a16:creationId xmlns:a16="http://schemas.microsoft.com/office/drawing/2014/main" id="{F185B3A2-0F6E-4174-B582-5B70D4DEA13E}"/>
              </a:ext>
            </a:extLst>
          </p:cNvPr>
          <p:cNvSpPr txBox="1"/>
          <p:nvPr/>
        </p:nvSpPr>
        <p:spPr>
          <a:xfrm>
            <a:off x="4404360" y="3009569"/>
            <a:ext cx="650240" cy="369332"/>
          </a:xfrm>
          <a:prstGeom prst="rect">
            <a:avLst/>
          </a:prstGeom>
          <a:noFill/>
        </p:spPr>
        <p:txBody>
          <a:bodyPr wrap="square" rtlCol="0">
            <a:spAutoFit/>
          </a:bodyPr>
          <a:lstStyle/>
          <a:p>
            <a:r>
              <a:rPr lang="da-DK" dirty="0"/>
              <a:t>-0,1</a:t>
            </a:r>
          </a:p>
        </p:txBody>
      </p:sp>
      <p:sp>
        <p:nvSpPr>
          <p:cNvPr id="9" name="Tekstfelt 8">
            <a:extLst>
              <a:ext uri="{FF2B5EF4-FFF2-40B4-BE49-F238E27FC236}">
                <a16:creationId xmlns:a16="http://schemas.microsoft.com/office/drawing/2014/main" id="{A378584B-377D-477B-A870-87F236284BDD}"/>
              </a:ext>
            </a:extLst>
          </p:cNvPr>
          <p:cNvSpPr txBox="1"/>
          <p:nvPr/>
        </p:nvSpPr>
        <p:spPr>
          <a:xfrm>
            <a:off x="5902960" y="2438400"/>
            <a:ext cx="650240" cy="369332"/>
          </a:xfrm>
          <a:prstGeom prst="rect">
            <a:avLst/>
          </a:prstGeom>
          <a:noFill/>
        </p:spPr>
        <p:txBody>
          <a:bodyPr wrap="square" rtlCol="0">
            <a:spAutoFit/>
          </a:bodyPr>
          <a:lstStyle/>
          <a:p>
            <a:r>
              <a:rPr lang="da-DK" dirty="0"/>
              <a:t>1,0</a:t>
            </a:r>
          </a:p>
        </p:txBody>
      </p:sp>
    </p:spTree>
    <p:extLst>
      <p:ext uri="{BB962C8B-B14F-4D97-AF65-F5344CB8AC3E}">
        <p14:creationId xmlns:p14="http://schemas.microsoft.com/office/powerpoint/2010/main" val="378758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F0908C75-A9AD-4CB2-A726-6DD46DC91BAF}"/>
              </a:ext>
            </a:extLst>
          </p:cNvPr>
          <p:cNvPicPr>
            <a:picLocks noChangeAspect="1"/>
          </p:cNvPicPr>
          <p:nvPr/>
        </p:nvPicPr>
        <p:blipFill rotWithShape="1">
          <a:blip r:embed="rId2"/>
          <a:srcRect l="1917" t="17926" r="39916" b="7851"/>
          <a:stretch/>
        </p:blipFill>
        <p:spPr>
          <a:xfrm>
            <a:off x="0" y="3057"/>
            <a:ext cx="9550400" cy="6854943"/>
          </a:xfrm>
          <a:prstGeom prst="rect">
            <a:avLst/>
          </a:prstGeom>
        </p:spPr>
      </p:pic>
      <p:sp>
        <p:nvSpPr>
          <p:cNvPr id="3" name="Tekstfelt 2">
            <a:extLst>
              <a:ext uri="{FF2B5EF4-FFF2-40B4-BE49-F238E27FC236}">
                <a16:creationId xmlns:a16="http://schemas.microsoft.com/office/drawing/2014/main" id="{E89C5021-B5C3-44C7-911B-59CE18AA3B5E}"/>
              </a:ext>
            </a:extLst>
          </p:cNvPr>
          <p:cNvSpPr txBox="1"/>
          <p:nvPr/>
        </p:nvSpPr>
        <p:spPr>
          <a:xfrm>
            <a:off x="2082800" y="3911600"/>
            <a:ext cx="650240" cy="369332"/>
          </a:xfrm>
          <a:prstGeom prst="rect">
            <a:avLst/>
          </a:prstGeom>
          <a:noFill/>
        </p:spPr>
        <p:txBody>
          <a:bodyPr wrap="square" rtlCol="0">
            <a:spAutoFit/>
          </a:bodyPr>
          <a:lstStyle/>
          <a:p>
            <a:r>
              <a:rPr lang="da-DK" dirty="0"/>
              <a:t>20</a:t>
            </a:r>
          </a:p>
        </p:txBody>
      </p:sp>
      <p:sp>
        <p:nvSpPr>
          <p:cNvPr id="4" name="Tekstfelt 3">
            <a:extLst>
              <a:ext uri="{FF2B5EF4-FFF2-40B4-BE49-F238E27FC236}">
                <a16:creationId xmlns:a16="http://schemas.microsoft.com/office/drawing/2014/main" id="{D1199BEA-8C0A-460E-889E-32BB81CB5FCD}"/>
              </a:ext>
            </a:extLst>
          </p:cNvPr>
          <p:cNvSpPr txBox="1"/>
          <p:nvPr/>
        </p:nvSpPr>
        <p:spPr>
          <a:xfrm>
            <a:off x="3281680" y="3542268"/>
            <a:ext cx="650240" cy="369332"/>
          </a:xfrm>
          <a:prstGeom prst="rect">
            <a:avLst/>
          </a:prstGeom>
          <a:noFill/>
        </p:spPr>
        <p:txBody>
          <a:bodyPr wrap="square" rtlCol="0">
            <a:spAutoFit/>
          </a:bodyPr>
          <a:lstStyle/>
          <a:p>
            <a:r>
              <a:rPr lang="da-DK" dirty="0"/>
              <a:t>7</a:t>
            </a:r>
          </a:p>
        </p:txBody>
      </p:sp>
      <p:sp>
        <p:nvSpPr>
          <p:cNvPr id="5" name="Tekstfelt 4">
            <a:extLst>
              <a:ext uri="{FF2B5EF4-FFF2-40B4-BE49-F238E27FC236}">
                <a16:creationId xmlns:a16="http://schemas.microsoft.com/office/drawing/2014/main" id="{0FA0CD2D-37F0-4AC4-BD7F-5FF9D80A3FEC}"/>
              </a:ext>
            </a:extLst>
          </p:cNvPr>
          <p:cNvSpPr txBox="1"/>
          <p:nvPr/>
        </p:nvSpPr>
        <p:spPr>
          <a:xfrm>
            <a:off x="4632960" y="2773680"/>
            <a:ext cx="650240" cy="369332"/>
          </a:xfrm>
          <a:prstGeom prst="rect">
            <a:avLst/>
          </a:prstGeom>
          <a:noFill/>
        </p:spPr>
        <p:txBody>
          <a:bodyPr wrap="square" rtlCol="0">
            <a:spAutoFit/>
          </a:bodyPr>
          <a:lstStyle/>
          <a:p>
            <a:r>
              <a:rPr lang="da-DK" dirty="0"/>
              <a:t>49</a:t>
            </a:r>
          </a:p>
        </p:txBody>
      </p:sp>
      <p:sp>
        <p:nvSpPr>
          <p:cNvPr id="6" name="Tekstfelt 5">
            <a:extLst>
              <a:ext uri="{FF2B5EF4-FFF2-40B4-BE49-F238E27FC236}">
                <a16:creationId xmlns:a16="http://schemas.microsoft.com/office/drawing/2014/main" id="{AD6AA59C-B8FB-4EE0-A641-48C07D7960B5}"/>
              </a:ext>
            </a:extLst>
          </p:cNvPr>
          <p:cNvSpPr txBox="1"/>
          <p:nvPr/>
        </p:nvSpPr>
        <p:spPr>
          <a:xfrm>
            <a:off x="5699760" y="1798320"/>
            <a:ext cx="650240" cy="369332"/>
          </a:xfrm>
          <a:prstGeom prst="rect">
            <a:avLst/>
          </a:prstGeom>
          <a:noFill/>
        </p:spPr>
        <p:txBody>
          <a:bodyPr wrap="square" rtlCol="0">
            <a:spAutoFit/>
          </a:bodyPr>
          <a:lstStyle/>
          <a:p>
            <a:r>
              <a:rPr lang="da-DK" dirty="0"/>
              <a:t>41</a:t>
            </a:r>
          </a:p>
        </p:txBody>
      </p:sp>
      <p:sp>
        <p:nvSpPr>
          <p:cNvPr id="7" name="Rektangel 6">
            <a:extLst>
              <a:ext uri="{FF2B5EF4-FFF2-40B4-BE49-F238E27FC236}">
                <a16:creationId xmlns:a16="http://schemas.microsoft.com/office/drawing/2014/main" id="{746AB2A0-C5C9-4026-BD38-D7E32988B717}"/>
              </a:ext>
            </a:extLst>
          </p:cNvPr>
          <p:cNvSpPr/>
          <p:nvPr/>
        </p:nvSpPr>
        <p:spPr>
          <a:xfrm>
            <a:off x="7386320" y="314960"/>
            <a:ext cx="4572000"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Hvilken betydning har det at referenceperioden ikke er komplet?</a:t>
            </a:r>
          </a:p>
        </p:txBody>
      </p:sp>
    </p:spTree>
    <p:extLst>
      <p:ext uri="{BB962C8B-B14F-4D97-AF65-F5344CB8AC3E}">
        <p14:creationId xmlns:p14="http://schemas.microsoft.com/office/powerpoint/2010/main" val="81440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B0710F-E236-46F0-B1F7-40FEFEA1735E}"/>
              </a:ext>
            </a:extLst>
          </p:cNvPr>
          <p:cNvSpPr>
            <a:spLocks noGrp="1"/>
          </p:cNvSpPr>
          <p:nvPr>
            <p:ph type="title"/>
          </p:nvPr>
        </p:nvSpPr>
        <p:spPr/>
        <p:txBody>
          <a:bodyPr/>
          <a:lstStyle/>
          <a:p>
            <a:r>
              <a:rPr lang="da-DK" dirty="0"/>
              <a:t>Den varme og tørre sommer i 2018</a:t>
            </a:r>
          </a:p>
        </p:txBody>
      </p:sp>
      <p:sp>
        <p:nvSpPr>
          <p:cNvPr id="3" name="Pladsholder til indhold 2">
            <a:extLst>
              <a:ext uri="{FF2B5EF4-FFF2-40B4-BE49-F238E27FC236}">
                <a16:creationId xmlns:a16="http://schemas.microsoft.com/office/drawing/2014/main" id="{32A91F30-63B4-46BF-AE1F-79605D02D06D}"/>
              </a:ext>
            </a:extLst>
          </p:cNvPr>
          <p:cNvSpPr>
            <a:spLocks noGrp="1"/>
          </p:cNvSpPr>
          <p:nvPr>
            <p:ph idx="1"/>
          </p:nvPr>
        </p:nvSpPr>
        <p:spPr/>
        <p:txBody>
          <a:bodyPr/>
          <a:lstStyle/>
          <a:p>
            <a:r>
              <a:rPr lang="da-DK" dirty="0"/>
              <a:t>”En vejrrekord kræver mere end ’bare’ klimaforandringer. Når vi får en vejrrekord, betyder det, at højtryk og lavtryk har stået på den helt ’rigtige’ måde, så vi fx får tørke eller regnvejr i en relativt lang periode.” forklarer Peter Langen og fortsætter:</a:t>
            </a:r>
          </a:p>
          <a:p>
            <a:r>
              <a:rPr lang="da-DK" dirty="0"/>
              <a:t>”Hvis vi </a:t>
            </a:r>
            <a:r>
              <a:rPr lang="da-DK" i="1" dirty="0"/>
              <a:t>oven</a:t>
            </a:r>
            <a:r>
              <a:rPr lang="da-DK" dirty="0"/>
              <a:t> i den gunstige vejrudvikling har et gennemsnitsklima, som gradvist bliver varmere, så er betingelserne for alvor til stede for at slå en varmerekord eller en nedbørrekord, da der vil være mere fugt bundet i den varme atmosfæren. Så kort sagt: Klimaforandringer er ikke i sig selv skyld i, at vi får en rekord, der skal den rigtige vejrsituation til, men det er medvirkende til det.”</a:t>
            </a:r>
          </a:p>
          <a:p>
            <a:endParaRPr lang="da-DK" dirty="0"/>
          </a:p>
        </p:txBody>
      </p:sp>
    </p:spTree>
    <p:extLst>
      <p:ext uri="{BB962C8B-B14F-4D97-AF65-F5344CB8AC3E}">
        <p14:creationId xmlns:p14="http://schemas.microsoft.com/office/powerpoint/2010/main" val="1302184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AE527ED4-6AF7-4068-B006-CA559022CCAC}"/>
              </a:ext>
            </a:extLst>
          </p:cNvPr>
          <p:cNvPicPr>
            <a:picLocks noChangeAspect="1"/>
          </p:cNvPicPr>
          <p:nvPr/>
        </p:nvPicPr>
        <p:blipFill>
          <a:blip r:embed="rId2"/>
          <a:stretch>
            <a:fillRect/>
          </a:stretch>
        </p:blipFill>
        <p:spPr>
          <a:xfrm>
            <a:off x="0" y="0"/>
            <a:ext cx="12192000" cy="6858000"/>
          </a:xfrm>
          <a:prstGeom prst="rect">
            <a:avLst/>
          </a:prstGeom>
        </p:spPr>
      </p:pic>
      <p:sp>
        <p:nvSpPr>
          <p:cNvPr id="3" name="Tekstfelt 2">
            <a:extLst>
              <a:ext uri="{FF2B5EF4-FFF2-40B4-BE49-F238E27FC236}">
                <a16:creationId xmlns:a16="http://schemas.microsoft.com/office/drawing/2014/main" id="{C7F127A8-F7AA-4E2A-9F86-1C9014E9306C}"/>
              </a:ext>
            </a:extLst>
          </p:cNvPr>
          <p:cNvSpPr txBox="1"/>
          <p:nvPr/>
        </p:nvSpPr>
        <p:spPr>
          <a:xfrm>
            <a:off x="7010400" y="1156138"/>
            <a:ext cx="840828" cy="584775"/>
          </a:xfrm>
          <a:prstGeom prst="rect">
            <a:avLst/>
          </a:prstGeom>
          <a:noFill/>
        </p:spPr>
        <p:txBody>
          <a:bodyPr wrap="square" rtlCol="0">
            <a:spAutoFit/>
          </a:bodyPr>
          <a:lstStyle/>
          <a:p>
            <a:r>
              <a:rPr lang="da-DK" sz="3200" b="1" dirty="0">
                <a:solidFill>
                  <a:srgbClr val="FFFF00"/>
                </a:solidFill>
              </a:rPr>
              <a:t>L</a:t>
            </a:r>
          </a:p>
        </p:txBody>
      </p:sp>
      <p:sp>
        <p:nvSpPr>
          <p:cNvPr id="5" name="Tekstfelt 4">
            <a:extLst>
              <a:ext uri="{FF2B5EF4-FFF2-40B4-BE49-F238E27FC236}">
                <a16:creationId xmlns:a16="http://schemas.microsoft.com/office/drawing/2014/main" id="{ED00A193-DA97-4AC9-9634-758D6C52A1EA}"/>
              </a:ext>
            </a:extLst>
          </p:cNvPr>
          <p:cNvSpPr txBox="1"/>
          <p:nvPr/>
        </p:nvSpPr>
        <p:spPr>
          <a:xfrm flipH="1">
            <a:off x="6905291" y="5864772"/>
            <a:ext cx="336330" cy="584775"/>
          </a:xfrm>
          <a:prstGeom prst="rect">
            <a:avLst/>
          </a:prstGeom>
          <a:noFill/>
        </p:spPr>
        <p:txBody>
          <a:bodyPr wrap="square" rtlCol="0">
            <a:spAutoFit/>
          </a:bodyPr>
          <a:lstStyle/>
          <a:p>
            <a:r>
              <a:rPr lang="da-DK" sz="3200" b="1" dirty="0">
                <a:solidFill>
                  <a:srgbClr val="FFFF00"/>
                </a:solidFill>
              </a:rPr>
              <a:t>H</a:t>
            </a:r>
          </a:p>
        </p:txBody>
      </p:sp>
      <p:cxnSp>
        <p:nvCxnSpPr>
          <p:cNvPr id="7" name="Lige pilforbindelse 6">
            <a:extLst>
              <a:ext uri="{FF2B5EF4-FFF2-40B4-BE49-F238E27FC236}">
                <a16:creationId xmlns:a16="http://schemas.microsoft.com/office/drawing/2014/main" id="{F64FE7F4-92FE-451F-A1B0-38FF557112F0}"/>
              </a:ext>
            </a:extLst>
          </p:cNvPr>
          <p:cNvCxnSpPr>
            <a:cxnSpLocks/>
          </p:cNvCxnSpPr>
          <p:nvPr/>
        </p:nvCxnSpPr>
        <p:spPr>
          <a:xfrm flipV="1">
            <a:off x="7168055" y="1740914"/>
            <a:ext cx="105104" cy="4050286"/>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31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77832D40-9A0D-4EDD-A611-C5A6D1D3BCD0}"/>
              </a:ext>
            </a:extLst>
          </p:cNvPr>
          <p:cNvPicPr>
            <a:picLocks noChangeAspect="1"/>
          </p:cNvPicPr>
          <p:nvPr/>
        </p:nvPicPr>
        <p:blipFill rotWithShape="1">
          <a:blip r:embed="rId2"/>
          <a:srcRect l="8975" t="10492" r="38033" b="15191"/>
          <a:stretch/>
        </p:blipFill>
        <p:spPr>
          <a:xfrm>
            <a:off x="1094282" y="-1809"/>
            <a:ext cx="8689798" cy="6855061"/>
          </a:xfrm>
          <a:prstGeom prst="rect">
            <a:avLst/>
          </a:prstGeom>
        </p:spPr>
      </p:pic>
    </p:spTree>
    <p:extLst>
      <p:ext uri="{BB962C8B-B14F-4D97-AF65-F5344CB8AC3E}">
        <p14:creationId xmlns:p14="http://schemas.microsoft.com/office/powerpoint/2010/main" val="2406855507"/>
      </p:ext>
    </p:extLst>
  </p:cSld>
  <p:clrMapOvr>
    <a:masterClrMapping/>
  </p:clrMapOvr>
</p:sld>
</file>

<file path=ppt/theme/theme1.xml><?xml version="1.0" encoding="utf-8"?>
<a:theme xmlns:a="http://schemas.openxmlformats.org/drawingml/2006/main" name="Pakke">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TM10001115[[fn=Pakke]]</Template>
  <TotalTime>83</TotalTime>
  <Words>317</Words>
  <Application>Microsoft Office PowerPoint</Application>
  <PresentationFormat>Widescreen</PresentationFormat>
  <Paragraphs>26</Paragraphs>
  <Slides>7</Slides>
  <Notes>0</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7</vt:i4>
      </vt:variant>
    </vt:vector>
  </HeadingPairs>
  <TitlesOfParts>
    <vt:vector size="10" baseType="lpstr">
      <vt:lpstr>Arial</vt:lpstr>
      <vt:lpstr>Gill Sans MT</vt:lpstr>
      <vt:lpstr>Pakke</vt:lpstr>
      <vt:lpstr>Klima: Det er blevet vådere og markant varmere i Danmark</vt:lpstr>
      <vt:lpstr>KLima</vt:lpstr>
      <vt:lpstr>PowerPoint-præsentation</vt:lpstr>
      <vt:lpstr>PowerPoint-præsentation</vt:lpstr>
      <vt:lpstr>Den varme og tørre sommer i 2018</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Klima: Det er blevet vådere og markant varmere i Danmark</dc:title>
  <dc:creator>Vigga N�rgaard Madsb�ll</dc:creator>
  <cp:lastModifiedBy>Vigga Nørgaard Madsbøll</cp:lastModifiedBy>
  <cp:revision>5</cp:revision>
  <dcterms:created xsi:type="dcterms:W3CDTF">2019-09-25T05:54:33Z</dcterms:created>
  <dcterms:modified xsi:type="dcterms:W3CDTF">2025-12-02T21:39:24Z</dcterms:modified>
</cp:coreProperties>
</file>