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67" autoAdjust="0"/>
    <p:restoredTop sz="94660"/>
  </p:normalViewPr>
  <p:slideViewPr>
    <p:cSldViewPr snapToGrid="0">
      <p:cViewPr varScale="1">
        <p:scale>
          <a:sx n="57" d="100"/>
          <a:sy n="57" d="100"/>
        </p:scale>
        <p:origin x="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CD9F0D-8844-BE09-0247-EA572C65AA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Diabetes senfølger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1EE9E54-C338-54A3-A4D2-F993107DAE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63571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E7292C27-8F64-7D54-BCFD-3FDD3D333B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397190" cy="6831888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A9DE1C5A-E1A6-5183-E3F2-94126BBBA1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521" y="3247521"/>
            <a:ext cx="3791479" cy="3610479"/>
          </a:xfrm>
          <a:prstGeom prst="rect">
            <a:avLst/>
          </a:prstGeom>
        </p:spPr>
      </p:pic>
      <p:sp>
        <p:nvSpPr>
          <p:cNvPr id="10" name="Rektangel 9">
            <a:extLst>
              <a:ext uri="{FF2B5EF4-FFF2-40B4-BE49-F238E27FC236}">
                <a16:creationId xmlns:a16="http://schemas.microsoft.com/office/drawing/2014/main" id="{952DDE66-800A-A417-44DB-F8C749DADFAC}"/>
              </a:ext>
            </a:extLst>
          </p:cNvPr>
          <p:cNvSpPr/>
          <p:nvPr/>
        </p:nvSpPr>
        <p:spPr>
          <a:xfrm>
            <a:off x="5542156" y="0"/>
            <a:ext cx="6556917" cy="113742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Mikroangiopatiske</a:t>
            </a:r>
            <a:r>
              <a:rPr lang="da-DK" dirty="0"/>
              <a:t> = skader på de mindre blodkar</a:t>
            </a:r>
          </a:p>
          <a:p>
            <a:pPr algn="ctr"/>
            <a:r>
              <a:rPr lang="da-DK" dirty="0" err="1"/>
              <a:t>Makroangiopatiske</a:t>
            </a:r>
            <a:r>
              <a:rPr lang="da-DK" dirty="0"/>
              <a:t> = skader på de større blodkar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BEA196C-8C57-3481-B43D-CD9C5BB0485D}"/>
              </a:ext>
            </a:extLst>
          </p:cNvPr>
          <p:cNvSpPr/>
          <p:nvPr/>
        </p:nvSpPr>
        <p:spPr>
          <a:xfrm>
            <a:off x="5542156" y="1212758"/>
            <a:ext cx="6556917" cy="19594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 err="1"/>
              <a:t>Retininopati</a:t>
            </a:r>
            <a:endParaRPr lang="da-DK" b="1" dirty="0"/>
          </a:p>
          <a:p>
            <a:pPr marL="285750" indent="-285750" algn="ctr">
              <a:buFontTx/>
              <a:buChar char="-"/>
            </a:pPr>
            <a:r>
              <a:rPr lang="da-DK" dirty="0"/>
              <a:t>Højt blodtryk skaber mindsket afløb af væske bag øjets linse</a:t>
            </a:r>
          </a:p>
          <a:p>
            <a:pPr marL="285750" indent="-285750" algn="ctr">
              <a:buFontTx/>
              <a:buChar char="-"/>
            </a:pPr>
            <a:r>
              <a:rPr lang="da-DK" dirty="0"/>
              <a:t>Blodkar </a:t>
            </a:r>
            <a:r>
              <a:rPr lang="da-DK" dirty="0" err="1"/>
              <a:t>afklemmes</a:t>
            </a:r>
            <a:r>
              <a:rPr lang="da-DK" dirty="0"/>
              <a:t> og synsnerver mister blodtilførsel = mister funktion</a:t>
            </a:r>
          </a:p>
          <a:p>
            <a:pPr marL="285750" indent="-285750" algn="ctr">
              <a:buFontTx/>
              <a:buChar char="-"/>
            </a:pPr>
            <a:r>
              <a:rPr lang="da-DK" dirty="0"/>
              <a:t>Skader på blodkar (huller deri) kan give sløret syn</a:t>
            </a:r>
          </a:p>
          <a:p>
            <a:pPr marL="285750" indent="-285750" algn="ctr">
              <a:buFontTx/>
              <a:buChar char="-"/>
            </a:pPr>
            <a:endParaRPr lang="da-DK" dirty="0"/>
          </a:p>
          <a:p>
            <a:pPr marL="285750" indent="-285750" algn="ctr">
              <a:buFontTx/>
              <a:buChar char="-"/>
            </a:pPr>
            <a:r>
              <a:rPr lang="da-DK" b="1" dirty="0"/>
              <a:t>Behandling: </a:t>
            </a:r>
            <a:r>
              <a:rPr lang="da-DK" dirty="0"/>
              <a:t>brænde blodkar i øjet eller indsprøjte hormoner  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A7D693C2-B465-479F-0B9C-750CB7C562DF}"/>
              </a:ext>
            </a:extLst>
          </p:cNvPr>
          <p:cNvSpPr/>
          <p:nvPr/>
        </p:nvSpPr>
        <p:spPr>
          <a:xfrm>
            <a:off x="5542156" y="1556660"/>
            <a:ext cx="6556917" cy="19594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 err="1"/>
              <a:t>Nefropati</a:t>
            </a:r>
            <a:endParaRPr lang="da-DK" b="1" dirty="0"/>
          </a:p>
          <a:p>
            <a:pPr marL="285750" indent="-285750" algn="ctr">
              <a:buFontTx/>
              <a:buChar char="-"/>
            </a:pPr>
            <a:r>
              <a:rPr lang="da-DK" dirty="0"/>
              <a:t>Skader på blodkar i nyrerne; protein i urinen</a:t>
            </a:r>
          </a:p>
          <a:p>
            <a:pPr marL="285750" indent="-285750" algn="ctr">
              <a:buFontTx/>
              <a:buChar char="-"/>
            </a:pPr>
            <a:r>
              <a:rPr lang="da-DK" dirty="0"/>
              <a:t>Manglende blodforsyning til nyren gør den utæt (går i stykker)</a:t>
            </a:r>
          </a:p>
          <a:p>
            <a:pPr marL="285750" indent="-285750" algn="ctr">
              <a:buFontTx/>
              <a:buChar char="-"/>
            </a:pPr>
            <a:endParaRPr lang="da-DK" dirty="0"/>
          </a:p>
          <a:p>
            <a:pPr marL="285750" indent="-285750" algn="ctr">
              <a:buFontTx/>
              <a:buChar char="-"/>
            </a:pPr>
            <a:r>
              <a:rPr lang="da-DK" dirty="0"/>
              <a:t>Behandling: kontrol med diabetes, blodtrykssænkende medicin, og nyretransplantation som sidste løsning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9CAA6C66-5A62-CE5A-9303-E3930E7AD895}"/>
              </a:ext>
            </a:extLst>
          </p:cNvPr>
          <p:cNvSpPr/>
          <p:nvPr/>
        </p:nvSpPr>
        <p:spPr>
          <a:xfrm>
            <a:off x="5534188" y="2050957"/>
            <a:ext cx="6556917" cy="19594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 err="1"/>
              <a:t>Neuropati</a:t>
            </a:r>
            <a:endParaRPr lang="da-DK" b="1" dirty="0"/>
          </a:p>
          <a:p>
            <a:pPr algn="ctr"/>
            <a:endParaRPr lang="da-DK" b="1" dirty="0"/>
          </a:p>
          <a:p>
            <a:pPr marL="285750" indent="-285750" algn="ctr">
              <a:buFontTx/>
              <a:buChar char="-"/>
            </a:pPr>
            <a:r>
              <a:rPr lang="da-DK" dirty="0"/>
              <a:t>Åreforkalkning og forhøjet blodtryk skaber dårlig blodforsyning til nerveceller; de går til grunde og skaber føleforstyrrelser i yderste lemmer</a:t>
            </a:r>
          </a:p>
          <a:p>
            <a:pPr marL="285750" indent="-285750" algn="ctr">
              <a:buFontTx/>
              <a:buChar char="-"/>
            </a:pPr>
            <a:endParaRPr lang="da-DK" dirty="0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4D8A9745-2F66-9759-2E5F-56DB237FB77D}"/>
              </a:ext>
            </a:extLst>
          </p:cNvPr>
          <p:cNvSpPr/>
          <p:nvPr/>
        </p:nvSpPr>
        <p:spPr>
          <a:xfrm>
            <a:off x="5534187" y="2535507"/>
            <a:ext cx="6556917" cy="19594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/>
              <a:t>Hjerneskader</a:t>
            </a:r>
          </a:p>
          <a:p>
            <a:pPr algn="ctr"/>
            <a:endParaRPr lang="da-DK" b="1" dirty="0"/>
          </a:p>
          <a:p>
            <a:pPr marL="285750" indent="-285750" algn="ctr">
              <a:buFontTx/>
              <a:buChar char="-"/>
            </a:pPr>
            <a:r>
              <a:rPr lang="da-DK" dirty="0"/>
              <a:t>Skyldes blodpropper med årsag i det forhøjede blodtryk og aflejringer af kolesterol i blodårerne </a:t>
            </a:r>
          </a:p>
          <a:p>
            <a:pPr marL="285750" indent="-285750" algn="ctr">
              <a:buFontTx/>
              <a:buChar char="-"/>
            </a:pPr>
            <a:endParaRPr lang="da-DK" dirty="0"/>
          </a:p>
          <a:p>
            <a:pPr marL="285750" indent="-285750" algn="ctr">
              <a:buFontTx/>
              <a:buChar char="-"/>
            </a:pPr>
            <a:r>
              <a:rPr lang="da-DK" dirty="0"/>
              <a:t>Symptomer efter placering af blodprop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49D5E29C-CC29-1209-A028-45C66063911A}"/>
              </a:ext>
            </a:extLst>
          </p:cNvPr>
          <p:cNvSpPr/>
          <p:nvPr/>
        </p:nvSpPr>
        <p:spPr>
          <a:xfrm>
            <a:off x="5542156" y="3030671"/>
            <a:ext cx="6556917" cy="19594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/>
              <a:t>Hjerte-kar-sygdomme</a:t>
            </a:r>
          </a:p>
          <a:p>
            <a:pPr algn="ctr"/>
            <a:endParaRPr lang="da-DK" b="1" dirty="0"/>
          </a:p>
          <a:p>
            <a:pPr marL="285750" indent="-285750" algn="ctr">
              <a:buFontTx/>
              <a:buChar char="-"/>
            </a:pPr>
            <a:r>
              <a:rPr lang="da-DK" dirty="0"/>
              <a:t>Forhøjet blodtryk skaber risiko for løsrivning af fedtaflejringer fra blodkar; kan medføre blodpropper</a:t>
            </a:r>
          </a:p>
          <a:p>
            <a:pPr marL="285750" indent="-285750" algn="ctr">
              <a:buFontTx/>
              <a:buChar char="-"/>
            </a:pPr>
            <a:r>
              <a:rPr lang="da-DK" dirty="0"/>
              <a:t>Dårlig blodforsyning kan give nerveskader, muskelsvækkelser og smerter</a:t>
            </a:r>
            <a:endParaRPr lang="da-DK" b="1" dirty="0"/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ABAFC7FD-2656-4D55-5BBA-32DC81724194}"/>
              </a:ext>
            </a:extLst>
          </p:cNvPr>
          <p:cNvSpPr/>
          <p:nvPr/>
        </p:nvSpPr>
        <p:spPr>
          <a:xfrm>
            <a:off x="5542156" y="3577882"/>
            <a:ext cx="6548948" cy="19594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/>
              <a:t>Fodproblemer</a:t>
            </a:r>
          </a:p>
          <a:p>
            <a:pPr algn="ctr"/>
            <a:endParaRPr lang="da-DK" b="1" dirty="0"/>
          </a:p>
          <a:p>
            <a:pPr algn="ctr"/>
            <a:endParaRPr lang="da-DK" b="1" dirty="0"/>
          </a:p>
          <a:p>
            <a:pPr algn="ctr"/>
            <a:r>
              <a:rPr lang="da-DK" dirty="0"/>
              <a:t>- Dårlig blodforsyning og </a:t>
            </a:r>
            <a:r>
              <a:rPr lang="da-DK" dirty="0" err="1"/>
              <a:t>føleforstyrresler</a:t>
            </a:r>
            <a:r>
              <a:rPr lang="da-DK" dirty="0"/>
              <a:t> kan give dårlig sårheling og risiko for amputation</a:t>
            </a:r>
          </a:p>
        </p:txBody>
      </p:sp>
    </p:spTree>
    <p:extLst>
      <p:ext uri="{BB962C8B-B14F-4D97-AF65-F5344CB8AC3E}">
        <p14:creationId xmlns:p14="http://schemas.microsoft.com/office/powerpoint/2010/main" val="714262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6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A3FD030-C4A8-BB0A-2F8B-A16115ECC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729" y="1289303"/>
            <a:ext cx="9638443" cy="3339303"/>
          </a:xfrm>
          <a:ln>
            <a:noFill/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1: </a:t>
            </a:r>
            <a:r>
              <a:rPr lang="en-US" sz="2400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Præventiv</a:t>
            </a:r>
            <a: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behandling</a:t>
            </a:r>
            <a:b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</a:br>
            <a: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information om </a:t>
            </a:r>
            <a:r>
              <a:rPr lang="en-US" sz="2400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livsstil</a:t>
            </a:r>
            <a:b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</a:br>
            <a:b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</a:br>
            <a: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2: </a:t>
            </a:r>
            <a:r>
              <a:rPr lang="en-US" sz="2400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Når</a:t>
            </a:r>
            <a: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der er diabetes: </a:t>
            </a:r>
            <a:b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</a:br>
            <a: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- </a:t>
            </a:r>
            <a:r>
              <a:rPr lang="en-US" sz="2400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tre</a:t>
            </a:r>
            <a: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behandlingsmetoder</a:t>
            </a:r>
            <a: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:</a:t>
            </a:r>
            <a:b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</a:br>
            <a: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Medicinsk</a:t>
            </a:r>
            <a:b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</a:br>
            <a:r>
              <a:rPr lang="en-US" sz="2400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kirurgisk</a:t>
            </a:r>
            <a: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</a:br>
            <a:r>
              <a:rPr lang="en-US" sz="2400" kern="1200" cap="all" spc="200" baseline="0" dirty="0" err="1">
                <a:solidFill>
                  <a:srgbClr val="262626"/>
                </a:solidFill>
                <a:latin typeface="+mj-lt"/>
                <a:ea typeface="+mj-ea"/>
                <a:cs typeface="+mj-cs"/>
              </a:rPr>
              <a:t>livsstilsændrende</a:t>
            </a:r>
            <a:r>
              <a:rPr lang="en-US" sz="24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928035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F7841-8DBC-B734-9B6A-985BEA6D7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B67C7BE5-B4F1-FDD6-64BB-990E02CE7C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308" y="737812"/>
            <a:ext cx="9907383" cy="538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124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>
            <a:extLst>
              <a:ext uri="{FF2B5EF4-FFF2-40B4-BE49-F238E27FC236}">
                <a16:creationId xmlns:a16="http://schemas.microsoft.com/office/drawing/2014/main" id="{3DCBDA1A-5E28-52C0-86BB-E6C4A9F6A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7572" y="561575"/>
            <a:ext cx="9716856" cy="573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041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F3193F1A-A788-9DCF-2436-4E1743DA44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273" y="18189"/>
            <a:ext cx="6277693" cy="6705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693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25DEF8-B6D8-342E-DF7E-C9E0C89662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Diabetes type 1 behandling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7B7D8B0-96D3-8664-AAA8-5540ABD311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4A2A3CDD-982B-906A-530D-808519CD303D}"/>
              </a:ext>
            </a:extLst>
          </p:cNvPr>
          <p:cNvSpPr txBox="1">
            <a:spLocks/>
          </p:cNvSpPr>
          <p:nvPr/>
        </p:nvSpPr>
        <p:spPr bwMode="blackWhite">
          <a:xfrm>
            <a:off x="1600200" y="4149531"/>
            <a:ext cx="8991600" cy="1645920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/>
              <a:t>Diabetes type ii behandling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4382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>
            <a:extLst>
              <a:ext uri="{FF2B5EF4-FFF2-40B4-BE49-F238E27FC236}">
                <a16:creationId xmlns:a16="http://schemas.microsoft.com/office/drawing/2014/main" id="{DF1437CF-4574-F35E-259D-8406A6EF01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F113C6C0-734B-8DE1-6466-89CEB309A5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48381488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67</TotalTime>
  <Words>209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Pakke</vt:lpstr>
      <vt:lpstr>Diabetes senfølger</vt:lpstr>
      <vt:lpstr>PowerPoint-præsentation</vt:lpstr>
      <vt:lpstr>1: Præventiv behandling information om livsstil  2: Når der er diabetes:  - tre behandlingsmetoder:  Medicinsk kirurgisk  livsstilsændrende. </vt:lpstr>
      <vt:lpstr>PowerPoint-præsentation</vt:lpstr>
      <vt:lpstr>PowerPoint-præsentation</vt:lpstr>
      <vt:lpstr>PowerPoint-præsentation</vt:lpstr>
      <vt:lpstr>Diabetes type 1 behandling 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Vigga Nørgaard Madsbøll</dc:creator>
  <cp:lastModifiedBy>Vigga Nørgaard Madsbøll</cp:lastModifiedBy>
  <cp:revision>1</cp:revision>
  <dcterms:created xsi:type="dcterms:W3CDTF">2025-12-04T06:57:24Z</dcterms:created>
  <dcterms:modified xsi:type="dcterms:W3CDTF">2025-12-04T08:04:58Z</dcterms:modified>
</cp:coreProperties>
</file>