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7" r:id="rId3"/>
    <p:sldId id="268" r:id="rId4"/>
    <p:sldId id="257" r:id="rId5"/>
    <p:sldId id="258" r:id="rId6"/>
    <p:sldId id="272" r:id="rId7"/>
    <p:sldId id="260" r:id="rId8"/>
    <p:sldId id="261" r:id="rId9"/>
    <p:sldId id="262" r:id="rId10"/>
    <p:sldId id="263" r:id="rId11"/>
    <p:sldId id="264" r:id="rId12"/>
    <p:sldId id="265" r:id="rId13"/>
    <p:sldId id="266" r:id="rId14"/>
    <p:sldId id="270" r:id="rId15"/>
    <p:sldId id="269" r:id="rId16"/>
    <p:sldId id="271"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3646C-381E-4F4D-B66B-210B89A9ACF7}" v="1241" dt="2025-12-04T08:20:27.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9"/>
    <p:restoredTop sz="77350" autoAdjust="0"/>
  </p:normalViewPr>
  <p:slideViewPr>
    <p:cSldViewPr snapToGrid="0" snapToObjects="1">
      <p:cViewPr varScale="1">
        <p:scale>
          <a:sx n="56" d="100"/>
          <a:sy n="56" d="100"/>
        </p:scale>
        <p:origin x="77"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ja Droob" userId="f2b9f7fe8b9fa05b" providerId="LiveId" clId="{7DD10F90-B396-43C7-8893-8E85AECF5F20}"/>
    <pc:docChg chg="modSld">
      <pc:chgData name="Natasja Droob" userId="f2b9f7fe8b9fa05b" providerId="LiveId" clId="{7DD10F90-B396-43C7-8893-8E85AECF5F20}" dt="2025-12-04T08:20:27.077" v="48"/>
      <pc:docMkLst>
        <pc:docMk/>
      </pc:docMkLst>
      <pc:sldChg chg="modSp mod">
        <pc:chgData name="Natasja Droob" userId="f2b9f7fe8b9fa05b" providerId="LiveId" clId="{7DD10F90-B396-43C7-8893-8E85AECF5F20}" dt="2025-12-03T14:12:02.624" v="47" actId="20577"/>
        <pc:sldMkLst>
          <pc:docMk/>
          <pc:sldMk cId="1223807442" sldId="267"/>
        </pc:sldMkLst>
        <pc:spChg chg="mod">
          <ac:chgData name="Natasja Droob" userId="f2b9f7fe8b9fa05b" providerId="LiveId" clId="{7DD10F90-B396-43C7-8893-8E85AECF5F20}" dt="2025-12-03T14:12:02.624" v="47" actId="20577"/>
          <ac:spMkLst>
            <pc:docMk/>
            <pc:sldMk cId="1223807442" sldId="267"/>
            <ac:spMk id="3" creationId="{70353E33-2B0D-A01F-1D77-C0AF08A62AF6}"/>
          </ac:spMkLst>
        </pc:spChg>
      </pc:sldChg>
      <pc:sldChg chg="modAnim">
        <pc:chgData name="Natasja Droob" userId="f2b9f7fe8b9fa05b" providerId="LiveId" clId="{7DD10F90-B396-43C7-8893-8E85AECF5F20}" dt="2025-12-04T08:20:27.077" v="48"/>
        <pc:sldMkLst>
          <pc:docMk/>
          <pc:sldMk cId="2422379645"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B1A29-07A2-4815-835B-AF58820CE808}" type="datetimeFigureOut">
              <a:rPr lang="da-DK" smtClean="0"/>
              <a:t>04-12-2025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8DB27-EC80-4C77-A21E-F553FC9E277F}" type="slidenum">
              <a:rPr lang="da-DK" smtClean="0"/>
              <a:t>‹nr.›</a:t>
            </a:fld>
            <a:endParaRPr lang="da-DK"/>
          </a:p>
        </p:txBody>
      </p:sp>
    </p:spTree>
    <p:extLst>
      <p:ext uri="{BB962C8B-B14F-4D97-AF65-F5344CB8AC3E}">
        <p14:creationId xmlns:p14="http://schemas.microsoft.com/office/powerpoint/2010/main" val="75483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Beauvoir ændrede rammerne for at diskutere køn. </a:t>
            </a:r>
          </a:p>
          <a:p>
            <a:r>
              <a:rPr lang="da-DK" dirty="0"/>
              <a:t>Hun sagde, at køn ikke var biologisk betinget (mandlige og kvindelige egenskaber er biologisk forudbestemte), men derimod en rolle, vi socialiseres ind i. Altså at kønnet er en social konstruktion og ikke noget naturligt.</a:t>
            </a:r>
          </a:p>
          <a:p>
            <a:endParaRPr lang="da-DK" dirty="0"/>
          </a:p>
          <a:p>
            <a:r>
              <a:rPr lang="da-DK" dirty="0"/>
              <a:t>Beauvoir skelner mellem sex og </a:t>
            </a:r>
            <a:r>
              <a:rPr lang="da-DK" dirty="0" err="1"/>
              <a:t>gender</a:t>
            </a:r>
            <a:r>
              <a:rPr lang="da-DK" dirty="0"/>
              <a:t>, altså mellem kroppens biologiske køn og personens sociale køn. Det sidste er noget tillært.</a:t>
            </a:r>
          </a:p>
          <a:p>
            <a:endParaRPr lang="da-DK" dirty="0"/>
          </a:p>
          <a:p>
            <a:r>
              <a:rPr lang="da-DK" dirty="0"/>
              <a:t>Hendes idé var altså, at hverken kvindelige eller mandlige egenskaber er biologisk forudbestemte, men derimod sociale roller vi socialiseres ind i.</a:t>
            </a:r>
          </a:p>
        </p:txBody>
      </p:sp>
      <p:sp>
        <p:nvSpPr>
          <p:cNvPr id="4" name="Pladsholder til slidenummer 3"/>
          <p:cNvSpPr>
            <a:spLocks noGrp="1"/>
          </p:cNvSpPr>
          <p:nvPr>
            <p:ph type="sldNum" sz="quarter" idx="5"/>
          </p:nvPr>
        </p:nvSpPr>
        <p:spPr/>
        <p:txBody>
          <a:bodyPr/>
          <a:lstStyle/>
          <a:p>
            <a:fld id="{0998DB27-EC80-4C77-A21E-F553FC9E277F}" type="slidenum">
              <a:rPr lang="da-DK" smtClean="0"/>
              <a:t>5</a:t>
            </a:fld>
            <a:endParaRPr lang="da-DK"/>
          </a:p>
        </p:txBody>
      </p:sp>
    </p:spTree>
    <p:extLst>
      <p:ext uri="{BB962C8B-B14F-4D97-AF65-F5344CB8AC3E}">
        <p14:creationId xmlns:p14="http://schemas.microsoft.com/office/powerpoint/2010/main" val="131713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998DB27-EC80-4C77-A21E-F553FC9E277F}" type="slidenum">
              <a:rPr lang="da-DK" smtClean="0"/>
              <a:t>6</a:t>
            </a:fld>
            <a:endParaRPr lang="da-DK"/>
          </a:p>
        </p:txBody>
      </p:sp>
    </p:spTree>
    <p:extLst>
      <p:ext uri="{BB962C8B-B14F-4D97-AF65-F5344CB8AC3E}">
        <p14:creationId xmlns:p14="http://schemas.microsoft.com/office/powerpoint/2010/main" val="59296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998DB27-EC80-4C77-A21E-F553FC9E277F}" type="slidenum">
              <a:rPr lang="da-DK" smtClean="0"/>
              <a:t>9</a:t>
            </a:fld>
            <a:endParaRPr lang="da-DK"/>
          </a:p>
        </p:txBody>
      </p:sp>
    </p:spTree>
    <p:extLst>
      <p:ext uri="{BB962C8B-B14F-4D97-AF65-F5344CB8AC3E}">
        <p14:creationId xmlns:p14="http://schemas.microsoft.com/office/powerpoint/2010/main" val="232803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forhold til køn og ligestilling spiller også social baggrund og etnicitet en rolle.</a:t>
            </a:r>
          </a:p>
          <a:p>
            <a:endParaRPr lang="da-DK" dirty="0"/>
          </a:p>
          <a:p>
            <a:r>
              <a:rPr lang="da-DK" dirty="0"/>
              <a:t>Ifølge det </a:t>
            </a:r>
            <a:r>
              <a:rPr lang="da-DK" dirty="0" err="1"/>
              <a:t>intersektionelle</a:t>
            </a:r>
            <a:r>
              <a:rPr lang="da-DK" dirty="0"/>
              <a:t> perspektiv (krydsende) er køn kun én ud af en række faktorer, der afgør et individs selvopfattelse, andres opfattelse af én, eller hvilke muligheder man har i samfundet.</a:t>
            </a:r>
          </a:p>
          <a:p>
            <a:endParaRPr lang="da-DK" dirty="0"/>
          </a:p>
          <a:p>
            <a:r>
              <a:rPr lang="da-DK" dirty="0"/>
              <a:t>Den grundlæggende antagelse er, at sociale kategorier som køn, klasse, etnicitet og race udgør en slags </a:t>
            </a:r>
            <a:r>
              <a:rPr lang="da-DK" i="1" dirty="0"/>
              <a:t>sammenlåste undertrykkelsessystemer</a:t>
            </a:r>
            <a:r>
              <a:rPr lang="da-DK" i="0" dirty="0"/>
              <a:t>. Kategorierne indvirker på hinanden og skaber tilsammen komplekse former for social ulighed. Ulighed i samfundet må derfor ses som resultat af forskellige faktorer. </a:t>
            </a:r>
          </a:p>
          <a:p>
            <a:endParaRPr lang="da-DK" i="0" dirty="0"/>
          </a:p>
          <a:p>
            <a:r>
              <a:rPr lang="da-DK" i="0" dirty="0"/>
              <a:t>Eksempler: </a:t>
            </a:r>
            <a:r>
              <a:rPr lang="da-DK" b="1" dirty="0"/>
              <a:t>1. Arbejde og køn</a:t>
            </a:r>
          </a:p>
          <a:p>
            <a:r>
              <a:rPr lang="da-DK" dirty="0"/>
              <a:t>En kvinde med etnisk minoritetsbaggrund søger et job, men bliver fravalgt, selvom hun har samme kvalifikationer som en etnisk dansk mand. Hun oplever både køns- og etnisk diskrimination.</a:t>
            </a:r>
          </a:p>
          <a:p>
            <a:r>
              <a:rPr lang="da-DK" b="1" dirty="0"/>
              <a:t>2. Boligmarkedet</a:t>
            </a:r>
          </a:p>
          <a:p>
            <a:r>
              <a:rPr lang="da-DK" dirty="0"/>
              <a:t>En enlig mor på kontanthjælp har svært ved at finde en lejebolig, fordi hun både er enlig forsørger, har lav indkomst og har udenlandsk navn. Hun oplever diskrimination baseret på både klasse, familietype og etnicitet.</a:t>
            </a:r>
          </a:p>
          <a:p>
            <a:r>
              <a:rPr lang="da-DK" b="1" dirty="0"/>
              <a:t>3. Sundhedssystemet</a:t>
            </a:r>
          </a:p>
          <a:p>
            <a:r>
              <a:rPr lang="da-DK" dirty="0"/>
              <a:t>En ældre mand, der er hjemløs og har psykiske lidelser, får ikke den samme behandling som en velhavende pensionist. Hans mangel på ressourcer og sociale netværk forværrer hans situation.</a:t>
            </a:r>
          </a:p>
          <a:p>
            <a:r>
              <a:rPr lang="da-DK" b="1" dirty="0"/>
              <a:t>4. Uddannelse</a:t>
            </a:r>
          </a:p>
          <a:p>
            <a:r>
              <a:rPr lang="da-DK" dirty="0"/>
              <a:t>En ung pige fra en socialt belastet familie vil gerne tage en videregående uddannelse, men har svært ved det, fordi hendes forældre ikke kan støtte hende økonomisk eller fagligt. Hendes klassebaggrund påvirker hendes muligheder.</a:t>
            </a:r>
          </a:p>
          <a:p>
            <a:r>
              <a:rPr lang="da-DK" b="1" dirty="0"/>
              <a:t>5. LGBTQ+ og kultur</a:t>
            </a:r>
          </a:p>
          <a:p>
            <a:r>
              <a:rPr lang="da-DK" dirty="0"/>
              <a:t>En ung mand med muslimsk baggrund springer ud som homoseksuel. Han oplever diskrimination både i LGBTQ+-miljøet (pga. sin etnicitet) og fra sin egen familie (pga. sin seksualitet).</a:t>
            </a:r>
          </a:p>
          <a:p>
            <a:r>
              <a:rPr lang="da-DK" dirty="0"/>
              <a:t>Disse eksempler viser, hvordan flere faktorer kan spille sammen og skabe sociale udfordringer i Danmark.</a:t>
            </a:r>
          </a:p>
          <a:p>
            <a:endParaRPr lang="da-DK" i="0" dirty="0"/>
          </a:p>
          <a:p>
            <a:endParaRPr lang="da-DK" i="0" dirty="0"/>
          </a:p>
          <a:p>
            <a:r>
              <a:rPr lang="da-DK" i="0" dirty="0"/>
              <a:t>Figuren viser, hvordan sociale faktorer spiller sammen i det, som kaldes en matrix of </a:t>
            </a:r>
            <a:r>
              <a:rPr lang="da-DK" i="0" dirty="0" err="1"/>
              <a:t>domination</a:t>
            </a:r>
            <a:r>
              <a:rPr lang="da-DK" i="0" dirty="0"/>
              <a:t>. </a:t>
            </a:r>
          </a:p>
          <a:p>
            <a:endParaRPr lang="da-DK" i="0" dirty="0"/>
          </a:p>
          <a:p>
            <a:r>
              <a:rPr lang="da-DK" dirty="0"/>
              <a:t>Intersektionalitet har meget at gøre med køn, fordi køn aldrig står alene i at forme en persons oplevelser, muligheder og udfordringer i samfundet. Det </a:t>
            </a:r>
            <a:r>
              <a:rPr lang="da-DK" dirty="0" err="1"/>
              <a:t>intersektionelle</a:t>
            </a:r>
            <a:r>
              <a:rPr lang="da-DK" dirty="0"/>
              <a:t> perspektiv viser, at køn krydser med andre sociale faktorer som etnicitet, klasse, seksualitet, handicap og alder, hvilket skaber forskellige former for diskrimination og privilegier.</a:t>
            </a:r>
            <a:endParaRPr lang="da-DK" i="0" dirty="0"/>
          </a:p>
          <a:p>
            <a:endParaRPr lang="da-DK" i="0" dirty="0"/>
          </a:p>
          <a:p>
            <a:r>
              <a:rPr lang="da-DK" dirty="0"/>
              <a:t>Intersektionalitet viser, at køn ikke kan forstås isoleret, men at det altid spiller sammen med andre faktorer. Det gør, at nogle grupper oplever flere former for diskrimination på én gang, hvilket skaber komplekse udfordringer, der ikke kan løses ved kun at fokusere på køn alene.</a:t>
            </a:r>
          </a:p>
        </p:txBody>
      </p:sp>
      <p:sp>
        <p:nvSpPr>
          <p:cNvPr id="4" name="Pladsholder til slidenummer 3"/>
          <p:cNvSpPr>
            <a:spLocks noGrp="1"/>
          </p:cNvSpPr>
          <p:nvPr>
            <p:ph type="sldNum" sz="quarter" idx="5"/>
          </p:nvPr>
        </p:nvSpPr>
        <p:spPr/>
        <p:txBody>
          <a:bodyPr/>
          <a:lstStyle/>
          <a:p>
            <a:fld id="{0998DB27-EC80-4C77-A21E-F553FC9E277F}" type="slidenum">
              <a:rPr lang="da-DK" smtClean="0"/>
              <a:t>11</a:t>
            </a:fld>
            <a:endParaRPr lang="da-DK"/>
          </a:p>
        </p:txBody>
      </p:sp>
    </p:spTree>
    <p:extLst>
      <p:ext uri="{BB962C8B-B14F-4D97-AF65-F5344CB8AC3E}">
        <p14:creationId xmlns:p14="http://schemas.microsoft.com/office/powerpoint/2010/main" val="68926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998DB27-EC80-4C77-A21E-F553FC9E277F}" type="slidenum">
              <a:rPr lang="da-DK" smtClean="0"/>
              <a:t>12</a:t>
            </a:fld>
            <a:endParaRPr lang="da-DK"/>
          </a:p>
        </p:txBody>
      </p:sp>
    </p:spTree>
    <p:extLst>
      <p:ext uri="{BB962C8B-B14F-4D97-AF65-F5344CB8AC3E}">
        <p14:creationId xmlns:p14="http://schemas.microsoft.com/office/powerpoint/2010/main" val="328961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998DB27-EC80-4C77-A21E-F553FC9E277F}" type="slidenum">
              <a:rPr lang="da-DK" smtClean="0"/>
              <a:t>13</a:t>
            </a:fld>
            <a:endParaRPr lang="da-DK"/>
          </a:p>
        </p:txBody>
      </p:sp>
    </p:spTree>
    <p:extLst>
      <p:ext uri="{BB962C8B-B14F-4D97-AF65-F5344CB8AC3E}">
        <p14:creationId xmlns:p14="http://schemas.microsoft.com/office/powerpoint/2010/main" val="282829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998DB27-EC80-4C77-A21E-F553FC9E277F}" type="slidenum">
              <a:rPr lang="da-DK" smtClean="0"/>
              <a:t>14</a:t>
            </a:fld>
            <a:endParaRPr lang="da-DK"/>
          </a:p>
        </p:txBody>
      </p:sp>
    </p:spTree>
    <p:extLst>
      <p:ext uri="{BB962C8B-B14F-4D97-AF65-F5344CB8AC3E}">
        <p14:creationId xmlns:p14="http://schemas.microsoft.com/office/powerpoint/2010/main" val="99441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998DB27-EC80-4C77-A21E-F553FC9E277F}" type="slidenum">
              <a:rPr lang="da-DK" smtClean="0"/>
              <a:t>16</a:t>
            </a:fld>
            <a:endParaRPr lang="da-DK"/>
          </a:p>
        </p:txBody>
      </p:sp>
    </p:spTree>
    <p:extLst>
      <p:ext uri="{BB962C8B-B14F-4D97-AF65-F5344CB8AC3E}">
        <p14:creationId xmlns:p14="http://schemas.microsoft.com/office/powerpoint/2010/main" val="168590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798E9-1647-A748-902C-43748DB5FBE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a:p>
        </p:txBody>
      </p:sp>
      <p:sp>
        <p:nvSpPr>
          <p:cNvPr id="3" name="Undertitel 2">
            <a:extLst>
              <a:ext uri="{FF2B5EF4-FFF2-40B4-BE49-F238E27FC236}">
                <a16:creationId xmlns:a16="http://schemas.microsoft.com/office/drawing/2014/main" id="{C8DD4D02-A7A0-E74C-8BDA-9FBFFB551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a:p>
        </p:txBody>
      </p:sp>
      <p:sp>
        <p:nvSpPr>
          <p:cNvPr id="4" name="Pladsholder til dato 3">
            <a:extLst>
              <a:ext uri="{FF2B5EF4-FFF2-40B4-BE49-F238E27FC236}">
                <a16:creationId xmlns:a16="http://schemas.microsoft.com/office/drawing/2014/main" id="{CB86F040-57DB-CC48-9B1E-D921DDC8E195}"/>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5" name="Pladsholder til sidefod 4">
            <a:extLst>
              <a:ext uri="{FF2B5EF4-FFF2-40B4-BE49-F238E27FC236}">
                <a16:creationId xmlns:a16="http://schemas.microsoft.com/office/drawing/2014/main" id="{901065BF-4BD3-A145-A86A-856BAEA349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EAE38E-BFE4-AA43-BDB7-3AF4C6A7AACA}"/>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390484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D2E86-A897-4C4F-BE90-8A171CCD0AE5}"/>
              </a:ext>
            </a:extLst>
          </p:cNvPr>
          <p:cNvSpPr>
            <a:spLocks noGrp="1"/>
          </p:cNvSpPr>
          <p:nvPr>
            <p:ph type="title"/>
          </p:nvPr>
        </p:nvSpPr>
        <p:spPr/>
        <p:txBody>
          <a:bodyPr/>
          <a:lstStyle/>
          <a:p>
            <a:r>
              <a:rPr lang="da-DK"/>
              <a:t>Klik for at redigere titeltypografien i masteren</a:t>
            </a:r>
            <a:endParaRPr/>
          </a:p>
        </p:txBody>
      </p:sp>
      <p:sp>
        <p:nvSpPr>
          <p:cNvPr id="3" name="Pladsholder til lodret titel 2">
            <a:extLst>
              <a:ext uri="{FF2B5EF4-FFF2-40B4-BE49-F238E27FC236}">
                <a16:creationId xmlns:a16="http://schemas.microsoft.com/office/drawing/2014/main" id="{1E5C26DE-6957-E449-8B6C-29FE6F65BE3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4" name="Pladsholder til dato 3">
            <a:extLst>
              <a:ext uri="{FF2B5EF4-FFF2-40B4-BE49-F238E27FC236}">
                <a16:creationId xmlns:a16="http://schemas.microsoft.com/office/drawing/2014/main" id="{4DB29C04-7308-DE49-8DD0-00750E55B3B7}"/>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5" name="Pladsholder til sidefod 4">
            <a:extLst>
              <a:ext uri="{FF2B5EF4-FFF2-40B4-BE49-F238E27FC236}">
                <a16:creationId xmlns:a16="http://schemas.microsoft.com/office/drawing/2014/main" id="{FD9EEA69-81E0-274F-8B95-1B4329E8B77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FE566D5-31F4-2349-8804-4C38FC9EFAAE}"/>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400061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88D18FB-4633-D645-809E-BA354475CDB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a:p>
        </p:txBody>
      </p:sp>
      <p:sp>
        <p:nvSpPr>
          <p:cNvPr id="3" name="Pladsholder til lodret titel 2">
            <a:extLst>
              <a:ext uri="{FF2B5EF4-FFF2-40B4-BE49-F238E27FC236}">
                <a16:creationId xmlns:a16="http://schemas.microsoft.com/office/drawing/2014/main" id="{857E6FD9-8AB7-C047-BEB8-58C0A142AB1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4" name="Pladsholder til dato 3">
            <a:extLst>
              <a:ext uri="{FF2B5EF4-FFF2-40B4-BE49-F238E27FC236}">
                <a16:creationId xmlns:a16="http://schemas.microsoft.com/office/drawing/2014/main" id="{35DA0235-2447-C144-A7EA-D9EAEEF6D026}"/>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5" name="Pladsholder til sidefod 4">
            <a:extLst>
              <a:ext uri="{FF2B5EF4-FFF2-40B4-BE49-F238E27FC236}">
                <a16:creationId xmlns:a16="http://schemas.microsoft.com/office/drawing/2014/main" id="{C2E78407-D2E4-284B-89A1-2F76243B25B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8B0EFF-C18B-DC42-B973-1FA7F63EAD5D}"/>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369441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A146F-46C3-3D45-BF29-8D5DD0E26AFB}"/>
              </a:ext>
            </a:extLst>
          </p:cNvPr>
          <p:cNvSpPr>
            <a:spLocks noGrp="1"/>
          </p:cNvSpPr>
          <p:nvPr>
            <p:ph type="title"/>
          </p:nvPr>
        </p:nvSpPr>
        <p:spPr/>
        <p:txBody>
          <a:bodyPr/>
          <a:lstStyle/>
          <a:p>
            <a:r>
              <a:rPr lang="da-DK"/>
              <a:t>Klik for at redigere titeltypografien i masteren</a:t>
            </a:r>
            <a:endParaRPr/>
          </a:p>
        </p:txBody>
      </p:sp>
      <p:sp>
        <p:nvSpPr>
          <p:cNvPr id="3" name="Pladsholder til indhold 2">
            <a:extLst>
              <a:ext uri="{FF2B5EF4-FFF2-40B4-BE49-F238E27FC236}">
                <a16:creationId xmlns:a16="http://schemas.microsoft.com/office/drawing/2014/main" id="{5E5724CD-41BA-B241-9061-F313FF1FA0B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4" name="Pladsholder til dato 3">
            <a:extLst>
              <a:ext uri="{FF2B5EF4-FFF2-40B4-BE49-F238E27FC236}">
                <a16:creationId xmlns:a16="http://schemas.microsoft.com/office/drawing/2014/main" id="{E0106676-FF94-0145-8880-ED605E81A622}"/>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5" name="Pladsholder til sidefod 4">
            <a:extLst>
              <a:ext uri="{FF2B5EF4-FFF2-40B4-BE49-F238E27FC236}">
                <a16:creationId xmlns:a16="http://schemas.microsoft.com/office/drawing/2014/main" id="{29885F3C-A7BA-9249-8637-3B8F1B9264B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0267CAE-3A01-E547-9D26-66E2CA247D32}"/>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286912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CD1D9-9295-1849-AF36-4DA30B21F46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a:p>
        </p:txBody>
      </p:sp>
      <p:sp>
        <p:nvSpPr>
          <p:cNvPr id="3" name="Pladsholder til tekst 2">
            <a:extLst>
              <a:ext uri="{FF2B5EF4-FFF2-40B4-BE49-F238E27FC236}">
                <a16:creationId xmlns:a16="http://schemas.microsoft.com/office/drawing/2014/main" id="{DCFF9B70-C6E1-DF4B-9878-55980413F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F9A3C55-CA9C-3245-851B-11F6070F8B10}"/>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5" name="Pladsholder til sidefod 4">
            <a:extLst>
              <a:ext uri="{FF2B5EF4-FFF2-40B4-BE49-F238E27FC236}">
                <a16:creationId xmlns:a16="http://schemas.microsoft.com/office/drawing/2014/main" id="{5D5CE1DC-F110-2A45-B91F-5AE921031CC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5ECEF7-578D-1D4C-9599-5B8937345D1F}"/>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16810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7A1E2-E3C3-3D4A-AEE4-D21940F1ED86}"/>
              </a:ext>
            </a:extLst>
          </p:cNvPr>
          <p:cNvSpPr>
            <a:spLocks noGrp="1"/>
          </p:cNvSpPr>
          <p:nvPr>
            <p:ph type="title"/>
          </p:nvPr>
        </p:nvSpPr>
        <p:spPr/>
        <p:txBody>
          <a:bodyPr/>
          <a:lstStyle/>
          <a:p>
            <a:r>
              <a:rPr lang="da-DK"/>
              <a:t>Klik for at redigere titeltypografien i masteren</a:t>
            </a:r>
            <a:endParaRPr/>
          </a:p>
        </p:txBody>
      </p:sp>
      <p:sp>
        <p:nvSpPr>
          <p:cNvPr id="3" name="Pladsholder til indhold 2">
            <a:extLst>
              <a:ext uri="{FF2B5EF4-FFF2-40B4-BE49-F238E27FC236}">
                <a16:creationId xmlns:a16="http://schemas.microsoft.com/office/drawing/2014/main" id="{B72BC4F4-23AD-2342-A5F5-7E244E0C26D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4" name="Pladsholder til indhold 3">
            <a:extLst>
              <a:ext uri="{FF2B5EF4-FFF2-40B4-BE49-F238E27FC236}">
                <a16:creationId xmlns:a16="http://schemas.microsoft.com/office/drawing/2014/main" id="{A74A21A2-36D3-1045-A4F2-8A34DD631AF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5" name="Pladsholder til dato 4">
            <a:extLst>
              <a:ext uri="{FF2B5EF4-FFF2-40B4-BE49-F238E27FC236}">
                <a16:creationId xmlns:a16="http://schemas.microsoft.com/office/drawing/2014/main" id="{DB8A65C9-F4C1-FC41-A0BB-D6F8FC3DDEF9}"/>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6" name="Pladsholder til sidefod 5">
            <a:extLst>
              <a:ext uri="{FF2B5EF4-FFF2-40B4-BE49-F238E27FC236}">
                <a16:creationId xmlns:a16="http://schemas.microsoft.com/office/drawing/2014/main" id="{33B7B7EF-51B0-BD43-8F35-0C52DB6BB98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FB26F93-F285-7A4B-A427-A8C08801B606}"/>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151849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4A208-5356-8349-930A-B07DF33EC090}"/>
              </a:ext>
            </a:extLst>
          </p:cNvPr>
          <p:cNvSpPr>
            <a:spLocks noGrp="1"/>
          </p:cNvSpPr>
          <p:nvPr>
            <p:ph type="title"/>
          </p:nvPr>
        </p:nvSpPr>
        <p:spPr>
          <a:xfrm>
            <a:off x="839788" y="365125"/>
            <a:ext cx="10515600" cy="1325563"/>
          </a:xfrm>
        </p:spPr>
        <p:txBody>
          <a:bodyPr/>
          <a:lstStyle/>
          <a:p>
            <a:r>
              <a:rPr lang="da-DK"/>
              <a:t>Klik for at redigere titeltypografien i masteren</a:t>
            </a:r>
            <a:endParaRPr/>
          </a:p>
        </p:txBody>
      </p:sp>
      <p:sp>
        <p:nvSpPr>
          <p:cNvPr id="3" name="Pladsholder til tekst 2">
            <a:extLst>
              <a:ext uri="{FF2B5EF4-FFF2-40B4-BE49-F238E27FC236}">
                <a16:creationId xmlns:a16="http://schemas.microsoft.com/office/drawing/2014/main" id="{1FC54481-0EFF-6641-A6F3-D0A7EA1B99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7C7FF55-93DD-454A-969B-38C39C83970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5" name="Pladsholder til tekst 4">
            <a:extLst>
              <a:ext uri="{FF2B5EF4-FFF2-40B4-BE49-F238E27FC236}">
                <a16:creationId xmlns:a16="http://schemas.microsoft.com/office/drawing/2014/main" id="{4234B1E4-EDE0-9447-AAF6-ED9DA7C9B4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B61BD87-F246-874A-B558-FFF28C96B46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7" name="Pladsholder til dato 6">
            <a:extLst>
              <a:ext uri="{FF2B5EF4-FFF2-40B4-BE49-F238E27FC236}">
                <a16:creationId xmlns:a16="http://schemas.microsoft.com/office/drawing/2014/main" id="{F459CA56-1FFF-BB4A-A2A4-016E1AC9BB20}"/>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8" name="Pladsholder til sidefod 7">
            <a:extLst>
              <a:ext uri="{FF2B5EF4-FFF2-40B4-BE49-F238E27FC236}">
                <a16:creationId xmlns:a16="http://schemas.microsoft.com/office/drawing/2014/main" id="{CEE49950-69FC-3446-84C9-A7F8ABF917F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209CD96-C7C8-6346-AA29-E5828EA44453}"/>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40762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439E-46D1-0742-B32F-A4E513670BA7}"/>
              </a:ext>
            </a:extLst>
          </p:cNvPr>
          <p:cNvSpPr>
            <a:spLocks noGrp="1"/>
          </p:cNvSpPr>
          <p:nvPr>
            <p:ph type="title"/>
          </p:nvPr>
        </p:nvSpPr>
        <p:spPr/>
        <p:txBody>
          <a:bodyPr/>
          <a:lstStyle/>
          <a:p>
            <a:r>
              <a:rPr lang="da-DK"/>
              <a:t>Klik for at redigere titeltypografien i masteren</a:t>
            </a:r>
            <a:endParaRPr/>
          </a:p>
        </p:txBody>
      </p:sp>
      <p:sp>
        <p:nvSpPr>
          <p:cNvPr id="3" name="Pladsholder til dato 2">
            <a:extLst>
              <a:ext uri="{FF2B5EF4-FFF2-40B4-BE49-F238E27FC236}">
                <a16:creationId xmlns:a16="http://schemas.microsoft.com/office/drawing/2014/main" id="{0228A913-A689-FD4C-840E-8E9F8E5D7FF4}"/>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4" name="Pladsholder til sidefod 3">
            <a:extLst>
              <a:ext uri="{FF2B5EF4-FFF2-40B4-BE49-F238E27FC236}">
                <a16:creationId xmlns:a16="http://schemas.microsoft.com/office/drawing/2014/main" id="{B599809C-8742-A241-9F31-75308358186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8B15AEE-A5C3-8C4B-BEBC-4E58CC9D761E}"/>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415544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F61F942-BA65-B14E-A936-E7530579AF64}"/>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3" name="Pladsholder til sidefod 2">
            <a:extLst>
              <a:ext uri="{FF2B5EF4-FFF2-40B4-BE49-F238E27FC236}">
                <a16:creationId xmlns:a16="http://schemas.microsoft.com/office/drawing/2014/main" id="{A401DDD0-8716-BE46-AE6E-A1F1740C6E2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CD8BB91-7EF8-0448-A8C5-D886549A2110}"/>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296748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43CEA-A59F-F44F-B8DE-F2089B4E86B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a:p>
        </p:txBody>
      </p:sp>
      <p:sp>
        <p:nvSpPr>
          <p:cNvPr id="3" name="Pladsholder til indhold 2">
            <a:extLst>
              <a:ext uri="{FF2B5EF4-FFF2-40B4-BE49-F238E27FC236}">
                <a16:creationId xmlns:a16="http://schemas.microsoft.com/office/drawing/2014/main" id="{4930C880-C455-FE4D-B758-EBD5135B6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4" name="Pladsholder til tekst 3">
            <a:extLst>
              <a:ext uri="{FF2B5EF4-FFF2-40B4-BE49-F238E27FC236}">
                <a16:creationId xmlns:a16="http://schemas.microsoft.com/office/drawing/2014/main" id="{7EE8B3E8-AA1F-2749-BFE7-AB663DFF6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BAD647E-409D-1943-9AA1-395A796BFEC6}"/>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6" name="Pladsholder til sidefod 5">
            <a:extLst>
              <a:ext uri="{FF2B5EF4-FFF2-40B4-BE49-F238E27FC236}">
                <a16:creationId xmlns:a16="http://schemas.microsoft.com/office/drawing/2014/main" id="{A5D7A73A-B33B-CB42-891C-FD2342380C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67E5F0-2FC5-7B47-821E-F64B88213AE1}"/>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34888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66E04-CD6F-8A4D-B65A-3CE11039A58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a:p>
        </p:txBody>
      </p:sp>
      <p:sp>
        <p:nvSpPr>
          <p:cNvPr id="3" name="Pladsholder til billede 2">
            <a:extLst>
              <a:ext uri="{FF2B5EF4-FFF2-40B4-BE49-F238E27FC236}">
                <a16:creationId xmlns:a16="http://schemas.microsoft.com/office/drawing/2014/main" id="{D39F480D-AF19-1841-8E31-B1D106E19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Pladsholder til tekst 3">
            <a:extLst>
              <a:ext uri="{FF2B5EF4-FFF2-40B4-BE49-F238E27FC236}">
                <a16:creationId xmlns:a16="http://schemas.microsoft.com/office/drawing/2014/main" id="{0F14DA9D-3F01-5C4E-BF76-56AA5D46B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0F0067C-C6E5-0347-9DD2-23B0095D84E2}"/>
              </a:ext>
            </a:extLst>
          </p:cNvPr>
          <p:cNvSpPr>
            <a:spLocks noGrp="1"/>
          </p:cNvSpPr>
          <p:nvPr>
            <p:ph type="dt" sz="half" idx="10"/>
          </p:nvPr>
        </p:nvSpPr>
        <p:spPr/>
        <p:txBody>
          <a:bodyPr/>
          <a:lstStyle/>
          <a:p>
            <a:fld id="{07CF9586-A73E-7E4E-AC0A-1B925149ECF6}" type="datetimeFigureOut">
              <a:rPr lang="da-DK" smtClean="0"/>
              <a:t>04-12-2025</a:t>
            </a:fld>
            <a:endParaRPr lang="da-DK"/>
          </a:p>
        </p:txBody>
      </p:sp>
      <p:sp>
        <p:nvSpPr>
          <p:cNvPr id="6" name="Pladsholder til sidefod 5">
            <a:extLst>
              <a:ext uri="{FF2B5EF4-FFF2-40B4-BE49-F238E27FC236}">
                <a16:creationId xmlns:a16="http://schemas.microsoft.com/office/drawing/2014/main" id="{FEF0050E-CE96-4B48-BB3F-1DD6D1B50C0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9F1FEA0-A3D5-6947-9B70-8011D51DD95E}"/>
              </a:ext>
            </a:extLst>
          </p:cNvPr>
          <p:cNvSpPr>
            <a:spLocks noGrp="1"/>
          </p:cNvSpPr>
          <p:nvPr>
            <p:ph type="sldNum" sz="quarter" idx="12"/>
          </p:nvPr>
        </p:nvSpPr>
        <p:spPr/>
        <p:txBody>
          <a:bodyPr/>
          <a:lstStyle/>
          <a:p>
            <a:fld id="{1D289FE9-D62E-7148-9E3E-907B949F0609}" type="slidenum">
              <a:rPr lang="da-DK" smtClean="0"/>
              <a:t>‹nr.›</a:t>
            </a:fld>
            <a:endParaRPr lang="da-DK"/>
          </a:p>
        </p:txBody>
      </p:sp>
    </p:spTree>
    <p:extLst>
      <p:ext uri="{BB962C8B-B14F-4D97-AF65-F5344CB8AC3E}">
        <p14:creationId xmlns:p14="http://schemas.microsoft.com/office/powerpoint/2010/main" val="17701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ADB63D5-4779-324D-B66F-95AB8040A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a:p>
        </p:txBody>
      </p:sp>
      <p:sp>
        <p:nvSpPr>
          <p:cNvPr id="3" name="Pladsholder til tekst 2">
            <a:extLst>
              <a:ext uri="{FF2B5EF4-FFF2-40B4-BE49-F238E27FC236}">
                <a16:creationId xmlns:a16="http://schemas.microsoft.com/office/drawing/2014/main" id="{12DDE5B2-7AFE-C44F-BE63-86594BF33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a:p>
        </p:txBody>
      </p:sp>
      <p:sp>
        <p:nvSpPr>
          <p:cNvPr id="4" name="Pladsholder til dato 3">
            <a:extLst>
              <a:ext uri="{FF2B5EF4-FFF2-40B4-BE49-F238E27FC236}">
                <a16:creationId xmlns:a16="http://schemas.microsoft.com/office/drawing/2014/main" id="{333EB868-B25A-CC4F-8144-B6CF5BA72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F9586-A73E-7E4E-AC0A-1B925149ECF6}" type="datetimeFigureOut">
              <a:rPr lang="da-DK" smtClean="0"/>
              <a:t>04-12-2025</a:t>
            </a:fld>
            <a:endParaRPr/>
          </a:p>
        </p:txBody>
      </p:sp>
      <p:sp>
        <p:nvSpPr>
          <p:cNvPr id="5" name="Pladsholder til sidefod 4">
            <a:extLst>
              <a:ext uri="{FF2B5EF4-FFF2-40B4-BE49-F238E27FC236}">
                <a16:creationId xmlns:a16="http://schemas.microsoft.com/office/drawing/2014/main" id="{1757B8B1-EF0A-5E45-BF7A-4A7AC85CC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Pladsholder til slidenummer 5">
            <a:extLst>
              <a:ext uri="{FF2B5EF4-FFF2-40B4-BE49-F238E27FC236}">
                <a16:creationId xmlns:a16="http://schemas.microsoft.com/office/drawing/2014/main" id="{F6942335-B4EE-0C41-BED4-FD217ED80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89FE9-D62E-7148-9E3E-907B949F0609}" type="slidenum">
              <a:rPr lang="da-DK" smtClean="0"/>
              <a:t>‹nr.›</a:t>
            </a:fld>
            <a:endParaRPr/>
          </a:p>
        </p:txBody>
      </p:sp>
    </p:spTree>
    <p:extLst>
      <p:ext uri="{BB962C8B-B14F-4D97-AF65-F5344CB8AC3E}">
        <p14:creationId xmlns:p14="http://schemas.microsoft.com/office/powerpoint/2010/main" val="195866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person, udendørs, personer, gruppe&#10;&#10;Automatisk genereret beskrivelse">
            <a:extLst>
              <a:ext uri="{FF2B5EF4-FFF2-40B4-BE49-F238E27FC236}">
                <a16:creationId xmlns:a16="http://schemas.microsoft.com/office/drawing/2014/main" id="{D150F90E-9E7E-A043-93CC-0BD2D935C8FC}"/>
              </a:ext>
            </a:extLst>
          </p:cNvPr>
          <p:cNvPicPr>
            <a:picLocks noChangeAspect="1"/>
          </p:cNvPicPr>
          <p:nvPr/>
        </p:nvPicPr>
        <p:blipFill rotWithShape="1">
          <a:blip r:embed="rId2"/>
          <a:srcRect l="9986" t="9091" r="5570" b="1"/>
          <a:stretch/>
        </p:blipFill>
        <p:spPr>
          <a:xfrm>
            <a:off x="20" y="10"/>
            <a:ext cx="12191980" cy="6857990"/>
          </a:xfrm>
          <a:prstGeom prst="rect">
            <a:avLst/>
          </a:prstGeom>
        </p:spPr>
      </p:pic>
      <p:sp>
        <p:nvSpPr>
          <p:cNvPr id="48" name="Rectangle 47">
            <a:extLst>
              <a:ext uri="{FF2B5EF4-FFF2-40B4-BE49-F238E27FC236}">
                <a16:creationId xmlns:a16="http://schemas.microsoft.com/office/drawing/2014/main" id="{0496ACED-9F6B-4CC5-A927-FB932E0F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193A5C8-8806-4848-AABA-E893316875BC}"/>
              </a:ext>
            </a:extLst>
          </p:cNvPr>
          <p:cNvSpPr>
            <a:spLocks noGrp="1"/>
          </p:cNvSpPr>
          <p:nvPr>
            <p:ph type="ctrTitle"/>
          </p:nvPr>
        </p:nvSpPr>
        <p:spPr>
          <a:xfrm>
            <a:off x="640079" y="4025589"/>
            <a:ext cx="4610932" cy="1415839"/>
          </a:xfrm>
        </p:spPr>
        <p:txBody>
          <a:bodyPr>
            <a:normAutofit/>
          </a:bodyPr>
          <a:lstStyle/>
          <a:p>
            <a:pPr algn="l"/>
            <a:r>
              <a:rPr lang="da-DK" sz="3500" dirty="0"/>
              <a:t>Teorier om køn</a:t>
            </a:r>
          </a:p>
        </p:txBody>
      </p:sp>
      <p:sp>
        <p:nvSpPr>
          <p:cNvPr id="3" name="Undertitel 2">
            <a:extLst>
              <a:ext uri="{FF2B5EF4-FFF2-40B4-BE49-F238E27FC236}">
                <a16:creationId xmlns:a16="http://schemas.microsoft.com/office/drawing/2014/main" id="{C7926A12-3FC5-C54F-B04C-A9E88D7988BA}"/>
              </a:ext>
            </a:extLst>
          </p:cNvPr>
          <p:cNvSpPr>
            <a:spLocks noGrp="1"/>
          </p:cNvSpPr>
          <p:nvPr>
            <p:ph type="subTitle" idx="1"/>
          </p:nvPr>
        </p:nvSpPr>
        <p:spPr>
          <a:xfrm>
            <a:off x="640078" y="5441429"/>
            <a:ext cx="4610933" cy="379507"/>
          </a:xfrm>
        </p:spPr>
        <p:txBody>
          <a:bodyPr>
            <a:normAutofit/>
          </a:bodyPr>
          <a:lstStyle/>
          <a:p>
            <a:pPr algn="l"/>
            <a:r>
              <a:rPr lang="da-DK" sz="2000" dirty="0"/>
              <a:t>Hvordan skal vi forstået </a:t>
            </a:r>
            <a:r>
              <a:rPr lang="da-DK" sz="2000" i="1" dirty="0"/>
              <a:t>kønnet</a:t>
            </a:r>
            <a:r>
              <a:rPr lang="da-DK" sz="2000" dirty="0"/>
              <a:t>?</a:t>
            </a:r>
          </a:p>
        </p:txBody>
      </p:sp>
    </p:spTree>
    <p:extLst>
      <p:ext uri="{BB962C8B-B14F-4D97-AF65-F5344CB8AC3E}">
        <p14:creationId xmlns:p14="http://schemas.microsoft.com/office/powerpoint/2010/main" val="645915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2C7017-7374-0244-B4B6-82D855B157C2}"/>
              </a:ext>
            </a:extLst>
          </p:cNvPr>
          <p:cNvSpPr>
            <a:spLocks noGrp="1"/>
          </p:cNvSpPr>
          <p:nvPr>
            <p:ph type="title"/>
          </p:nvPr>
        </p:nvSpPr>
        <p:spPr>
          <a:xfrm>
            <a:off x="411480" y="987552"/>
            <a:ext cx="4485861" cy="1088136"/>
          </a:xfrm>
        </p:spPr>
        <p:txBody>
          <a:bodyPr anchor="b">
            <a:normAutofit/>
          </a:bodyPr>
          <a:lstStyle/>
          <a:p>
            <a:r>
              <a:rPr lang="da-DK" sz="3400"/>
              <a:t>Kritik af Butlers teori om det performative køn</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EF25340D-12DC-0641-99AC-49BB013ACBB3}"/>
              </a:ext>
            </a:extLst>
          </p:cNvPr>
          <p:cNvSpPr>
            <a:spLocks noGrp="1"/>
          </p:cNvSpPr>
          <p:nvPr>
            <p:ph idx="1"/>
          </p:nvPr>
        </p:nvSpPr>
        <p:spPr>
          <a:xfrm>
            <a:off x="411479" y="2688336"/>
            <a:ext cx="4498848" cy="3584448"/>
          </a:xfrm>
        </p:spPr>
        <p:txBody>
          <a:bodyPr anchor="t">
            <a:normAutofit/>
          </a:bodyPr>
          <a:lstStyle/>
          <a:p>
            <a:r>
              <a:rPr lang="da-DK" sz="1800"/>
              <a:t>At teorien underbetoner det rent kropslige (at der faktisk er kropslig forskel på mænd og kvinder) </a:t>
            </a:r>
          </a:p>
          <a:p>
            <a:r>
              <a:rPr lang="da-DK" sz="1800"/>
              <a:t>At teorien tilskriver </a:t>
            </a:r>
            <a:r>
              <a:rPr lang="da-DK" sz="1800" i="1"/>
              <a:t>sproget </a:t>
            </a:r>
            <a:r>
              <a:rPr lang="da-DK" sz="1800"/>
              <a:t>(diskurser) for stor magt</a:t>
            </a:r>
          </a:p>
          <a:p>
            <a:r>
              <a:rPr lang="da-DK" sz="1800"/>
              <a:t>At teorien bedst beskriver den individuelle identitetsdannelse og ikke kan forklare de samfundsstrukturer, der bevirker manglende ligestilling</a:t>
            </a:r>
          </a:p>
        </p:txBody>
      </p:sp>
      <p:pic>
        <p:nvPicPr>
          <p:cNvPr id="5" name="Billede 4" descr="Et billede, der indeholder bygning, gruppe, stående, personer&#10;&#10;Automatisk genereret beskrivelse">
            <a:extLst>
              <a:ext uri="{FF2B5EF4-FFF2-40B4-BE49-F238E27FC236}">
                <a16:creationId xmlns:a16="http://schemas.microsoft.com/office/drawing/2014/main" id="{35C8A7E1-64C1-C94F-B85F-C62A2BCEBF63}"/>
              </a:ext>
            </a:extLst>
          </p:cNvPr>
          <p:cNvPicPr>
            <a:picLocks noChangeAspect="1"/>
          </p:cNvPicPr>
          <p:nvPr/>
        </p:nvPicPr>
        <p:blipFill rotWithShape="1">
          <a:blip r:embed="rId2"/>
          <a:srcRect l="3741" r="25744"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445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C29493-5E20-1A43-A7E2-CCCD513C0CAA}"/>
              </a:ext>
            </a:extLst>
          </p:cNvPr>
          <p:cNvSpPr>
            <a:spLocks noGrp="1"/>
          </p:cNvSpPr>
          <p:nvPr>
            <p:ph type="title"/>
          </p:nvPr>
        </p:nvSpPr>
        <p:spPr>
          <a:xfrm>
            <a:off x="572493" y="238539"/>
            <a:ext cx="11018520" cy="1434415"/>
          </a:xfrm>
        </p:spPr>
        <p:txBody>
          <a:bodyPr anchor="b">
            <a:normAutofit/>
          </a:bodyPr>
          <a:lstStyle/>
          <a:p>
            <a:r>
              <a:rPr lang="da-DK" sz="5400"/>
              <a:t>Teorier om intersektionalitet</a:t>
            </a:r>
          </a:p>
        </p:txBody>
      </p:sp>
      <p:sp>
        <p:nvSpPr>
          <p:cNvPr id="5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1C340E61-94A6-274A-9F29-4B2F429EDD25}"/>
              </a:ext>
            </a:extLst>
          </p:cNvPr>
          <p:cNvSpPr>
            <a:spLocks noGrp="1"/>
          </p:cNvSpPr>
          <p:nvPr>
            <p:ph idx="1"/>
          </p:nvPr>
        </p:nvSpPr>
        <p:spPr>
          <a:xfrm>
            <a:off x="572492" y="2071316"/>
            <a:ext cx="6863477" cy="4768396"/>
          </a:xfrm>
        </p:spPr>
        <p:txBody>
          <a:bodyPr anchor="t">
            <a:normAutofit fontScale="92500" lnSpcReduction="20000"/>
          </a:bodyPr>
          <a:lstStyle/>
          <a:p>
            <a:pPr marL="0" indent="0">
              <a:buNone/>
            </a:pPr>
            <a:r>
              <a:rPr lang="da-DK" sz="1900" dirty="0"/>
              <a:t>Hovedspørgsmål: er køn den eneste faktor ift. ligestilling eller mangel på samme?</a:t>
            </a:r>
          </a:p>
          <a:p>
            <a:r>
              <a:rPr lang="da-DK" sz="1900" dirty="0"/>
              <a:t>En gruppe amerikanske sorte feminister fastslog i 1970’erne, at mennesker ikke blot er enten kvinde eller mand, men også alt muligt andet.</a:t>
            </a:r>
          </a:p>
          <a:p>
            <a:r>
              <a:rPr lang="da-DK" sz="1900" dirty="0"/>
              <a:t>De fandt, at de havde nogle andre problemer end hvide feminister fra middelklassen.</a:t>
            </a:r>
          </a:p>
          <a:p>
            <a:pPr lvl="1"/>
            <a:r>
              <a:rPr lang="da-DK" sz="1500" dirty="0"/>
              <a:t>Hvad nytter det at snakke ligestilling ift. køn, hvis man fx ikke kan få et arbejde på grund af et racediskriminerende arbejdsmarked.</a:t>
            </a:r>
          </a:p>
          <a:p>
            <a:r>
              <a:rPr lang="da-DK" sz="1900" dirty="0"/>
              <a:t>Disse pointer lever videre i dag: det </a:t>
            </a:r>
            <a:r>
              <a:rPr lang="da-DK" sz="1900" dirty="0" err="1"/>
              <a:t>intersektionelle</a:t>
            </a:r>
            <a:r>
              <a:rPr lang="da-DK" sz="1900" dirty="0"/>
              <a:t> perspektiv.</a:t>
            </a:r>
          </a:p>
          <a:p>
            <a:r>
              <a:rPr lang="da-DK" sz="1900" dirty="0"/>
              <a:t>Køn er altså kun én ud af en række faktorer, der afgør et individs selvopfattelse, andres opfattelse af én, eller hvilke muligheder man har i samfundet.</a:t>
            </a:r>
          </a:p>
          <a:p>
            <a:r>
              <a:rPr lang="da-DK" sz="1900" dirty="0"/>
              <a:t>Der foregår undertrykkelse i mange forskellige sfærer, og man bliver undertrykt på forskellige måder alt afhængigt af hvilke identiteter man har. </a:t>
            </a:r>
          </a:p>
          <a:p>
            <a:r>
              <a:rPr lang="da-DK" sz="1900" dirty="0"/>
              <a:t>Man indgår således i </a:t>
            </a:r>
            <a:r>
              <a:rPr lang="da-DK" sz="1900" i="1" dirty="0"/>
              <a:t>sammenlåste (</a:t>
            </a:r>
            <a:r>
              <a:rPr lang="da-DK" sz="1900" i="1" dirty="0" err="1"/>
              <a:t>interlocking</a:t>
            </a:r>
            <a:r>
              <a:rPr lang="da-DK" sz="1900" i="1" dirty="0"/>
              <a:t>) undertrykkelsessystemer </a:t>
            </a:r>
            <a:r>
              <a:rPr lang="da-DK" sz="1900" dirty="0"/>
              <a:t>(udtrykt i ‘The Matrix of </a:t>
            </a:r>
            <a:r>
              <a:rPr lang="da-DK" sz="1900" dirty="0" err="1"/>
              <a:t>Domination</a:t>
            </a:r>
            <a:r>
              <a:rPr lang="da-DK" sz="1900" dirty="0"/>
              <a:t>’)</a:t>
            </a:r>
          </a:p>
        </p:txBody>
      </p:sp>
      <p:pic>
        <p:nvPicPr>
          <p:cNvPr id="8" name="Billede 7" descr="Et billede, der indeholder tekst, Font/skrifttype, skærmbillede, cirkel&#10;&#10;Indhold genereret af kunstig intelligens kan være forkert.">
            <a:extLst>
              <a:ext uri="{FF2B5EF4-FFF2-40B4-BE49-F238E27FC236}">
                <a16:creationId xmlns:a16="http://schemas.microsoft.com/office/drawing/2014/main" id="{6226B0AC-0CBB-AFB6-DD5D-943BFA75F49F}"/>
              </a:ext>
            </a:extLst>
          </p:cNvPr>
          <p:cNvPicPr>
            <a:picLocks noChangeAspect="1"/>
          </p:cNvPicPr>
          <p:nvPr/>
        </p:nvPicPr>
        <p:blipFill>
          <a:blip r:embed="rId3"/>
          <a:srcRect t="8604" r="1" b="2218"/>
          <a:stretch/>
        </p:blipFill>
        <p:spPr>
          <a:xfrm>
            <a:off x="7675658" y="2112264"/>
            <a:ext cx="3941064" cy="4078224"/>
          </a:xfrm>
          <a:prstGeom prst="rect">
            <a:avLst/>
          </a:prstGeom>
        </p:spPr>
      </p:pic>
    </p:spTree>
    <p:extLst>
      <p:ext uri="{BB962C8B-B14F-4D97-AF65-F5344CB8AC3E}">
        <p14:creationId xmlns:p14="http://schemas.microsoft.com/office/powerpoint/2010/main" val="9649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mand, person, slips, foto&#10;&#10;Automatisk genereret beskrivelse">
            <a:extLst>
              <a:ext uri="{FF2B5EF4-FFF2-40B4-BE49-F238E27FC236}">
                <a16:creationId xmlns:a16="http://schemas.microsoft.com/office/drawing/2014/main" id="{512A10B3-8560-D943-ACE3-367CE0E4AD28}"/>
              </a:ext>
            </a:extLst>
          </p:cNvPr>
          <p:cNvPicPr>
            <a:picLocks noChangeAspect="1"/>
          </p:cNvPicPr>
          <p:nvPr/>
        </p:nvPicPr>
        <p:blipFill rotWithShape="1">
          <a:blip r:embed="rId3"/>
          <a:srcRect t="6025" r="20652" b="1329"/>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5ADCD52-983A-3A4A-BF24-A56D7DB009F8}"/>
              </a:ext>
            </a:extLst>
          </p:cNvPr>
          <p:cNvSpPr>
            <a:spLocks noGrp="1"/>
          </p:cNvSpPr>
          <p:nvPr>
            <p:ph type="title"/>
          </p:nvPr>
        </p:nvSpPr>
        <p:spPr>
          <a:xfrm>
            <a:off x="371093" y="1161288"/>
            <a:ext cx="4331535" cy="1124712"/>
          </a:xfrm>
        </p:spPr>
        <p:txBody>
          <a:bodyPr anchor="b">
            <a:normAutofit/>
          </a:bodyPr>
          <a:lstStyle/>
          <a:p>
            <a:r>
              <a:rPr lang="da-DK" sz="3000" dirty="0"/>
              <a:t>Henning Bechs valgfrie køn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B6C2A38D-1EDD-804A-84EC-30D49344F903}"/>
              </a:ext>
            </a:extLst>
          </p:cNvPr>
          <p:cNvSpPr>
            <a:spLocks noGrp="1"/>
          </p:cNvSpPr>
          <p:nvPr>
            <p:ph idx="1"/>
          </p:nvPr>
        </p:nvSpPr>
        <p:spPr>
          <a:xfrm>
            <a:off x="371094" y="2718054"/>
            <a:ext cx="4639056" cy="4066794"/>
          </a:xfrm>
        </p:spPr>
        <p:txBody>
          <a:bodyPr anchor="t">
            <a:normAutofit fontScale="85000" lnSpcReduction="10000"/>
          </a:bodyPr>
          <a:lstStyle/>
          <a:p>
            <a:r>
              <a:rPr lang="da-DK" sz="1600" dirty="0"/>
              <a:t>Professor i sociologi på Københavns universitet</a:t>
            </a:r>
          </a:p>
          <a:p>
            <a:r>
              <a:rPr lang="da-DK" sz="1600" dirty="0"/>
              <a:t>Opgør med de teorier, der mener at vi ‘kønnes’ – kønsnormerne er ikke længere styrende.</a:t>
            </a:r>
          </a:p>
          <a:p>
            <a:pPr lvl="1"/>
            <a:r>
              <a:rPr lang="da-DK" sz="1200" dirty="0"/>
              <a:t>Det biologiske køn har fået en genkomst.</a:t>
            </a:r>
          </a:p>
          <a:p>
            <a:r>
              <a:rPr lang="da-DK" sz="1600" dirty="0"/>
              <a:t>I senmoderniteten er kvinder frie til at indtage samme positioner som mænd og omvendt – derfor:</a:t>
            </a:r>
          </a:p>
          <a:p>
            <a:pPr lvl="1"/>
            <a:r>
              <a:rPr lang="da-DK" sz="1600" dirty="0"/>
              <a:t>er der ikke længere et magtforhold mellem kønnene</a:t>
            </a:r>
          </a:p>
          <a:p>
            <a:pPr lvl="1"/>
            <a:r>
              <a:rPr lang="da-DK" sz="1600" dirty="0"/>
              <a:t>tvangssocialiseres man ikke til at antage et bestemt køn.</a:t>
            </a:r>
          </a:p>
          <a:p>
            <a:pPr lvl="1"/>
            <a:r>
              <a:rPr lang="da-DK" sz="1600" dirty="0"/>
              <a:t>Fordi kønsnormerne er ophævet, ser vi i dag en tendens til, at man i højere grad i dag understreger sit biologiske køn i sin fremtoning:</a:t>
            </a:r>
          </a:p>
          <a:p>
            <a:pPr lvl="2"/>
            <a:r>
              <a:rPr lang="da-DK" sz="1100" dirty="0"/>
              <a:t>Kvinder med rød læbestift – det feminine udtryk</a:t>
            </a:r>
          </a:p>
          <a:p>
            <a:pPr lvl="2"/>
            <a:r>
              <a:rPr lang="da-DK" sz="1200" dirty="0"/>
              <a:t>Mænd med fuldskæg og maratonløb – det maskuline</a:t>
            </a:r>
          </a:p>
          <a:p>
            <a:r>
              <a:rPr lang="da-DK" sz="1600" dirty="0"/>
              <a:t>Derfor understreges det biologiske køn i højere grad frivilligt i dag - i et </a:t>
            </a:r>
            <a:r>
              <a:rPr lang="da-DK" sz="1600" i="1" dirty="0"/>
              <a:t>‘ligeværdigt, æstetisk og seksuelt kønsspil’ </a:t>
            </a:r>
            <a:r>
              <a:rPr lang="da-DK" sz="1600" i="1" dirty="0">
                <a:sym typeface="Wingdings" panose="05000000000000000000" pitchFamily="2" charset="2"/>
              </a:rPr>
              <a:t> man vælger altså selv at fremhæve sit køn.</a:t>
            </a:r>
            <a:endParaRPr lang="da-DK" sz="1600" i="1" dirty="0"/>
          </a:p>
          <a:p>
            <a:r>
              <a:rPr lang="da-DK" sz="1600" dirty="0"/>
              <a:t>Kønnet er altså noget, man selv vælger hvordan man vil udtrykke det.</a:t>
            </a:r>
          </a:p>
          <a:p>
            <a:endParaRPr lang="da-DK" sz="1300" i="1" dirty="0"/>
          </a:p>
        </p:txBody>
      </p:sp>
    </p:spTree>
    <p:extLst>
      <p:ext uri="{BB962C8B-B14F-4D97-AF65-F5344CB8AC3E}">
        <p14:creationId xmlns:p14="http://schemas.microsoft.com/office/powerpoint/2010/main" val="109843645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bygning, person, banner, tekst&#10;&#10;Automatisk genereret beskrivelse">
            <a:extLst>
              <a:ext uri="{FF2B5EF4-FFF2-40B4-BE49-F238E27FC236}">
                <a16:creationId xmlns:a16="http://schemas.microsoft.com/office/drawing/2014/main" id="{CBF009C7-8007-C949-8401-4F256FE57EFD}"/>
              </a:ext>
            </a:extLst>
          </p:cNvPr>
          <p:cNvPicPr>
            <a:picLocks noChangeAspect="1"/>
          </p:cNvPicPr>
          <p:nvPr/>
        </p:nvPicPr>
        <p:blipFill rotWithShape="1">
          <a:blip r:embed="rId3"/>
          <a:srcRect t="11895" b="383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D50A0C8-1A84-BC4E-AA22-338B0D693256}"/>
              </a:ext>
            </a:extLst>
          </p:cNvPr>
          <p:cNvSpPr>
            <a:spLocks noGrp="1"/>
          </p:cNvSpPr>
          <p:nvPr>
            <p:ph type="title"/>
          </p:nvPr>
        </p:nvSpPr>
        <p:spPr>
          <a:xfrm>
            <a:off x="709448" y="1913950"/>
            <a:ext cx="4204137" cy="1342754"/>
          </a:xfrm>
        </p:spPr>
        <p:txBody>
          <a:bodyPr>
            <a:normAutofit/>
          </a:bodyPr>
          <a:lstStyle/>
          <a:p>
            <a:pPr algn="ctr"/>
            <a:r>
              <a:rPr lang="da-DK" sz="3300"/>
              <a:t>Kritik af Henning Bechs opfattelse af køn</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97091B6-BFCE-E04D-83C9-D363DC0CCE3B}"/>
              </a:ext>
            </a:extLst>
          </p:cNvPr>
          <p:cNvSpPr>
            <a:spLocks noGrp="1"/>
          </p:cNvSpPr>
          <p:nvPr>
            <p:ph idx="1"/>
          </p:nvPr>
        </p:nvSpPr>
        <p:spPr>
          <a:xfrm>
            <a:off x="525516" y="3417573"/>
            <a:ext cx="4884684" cy="3097526"/>
          </a:xfrm>
        </p:spPr>
        <p:txBody>
          <a:bodyPr anchor="ctr">
            <a:normAutofit/>
          </a:bodyPr>
          <a:lstStyle/>
          <a:p>
            <a:r>
              <a:rPr lang="da-DK" sz="1800" dirty="0"/>
              <a:t>Kan ikke forklare samfundsmæssige uligheder mellem kønnene</a:t>
            </a:r>
          </a:p>
          <a:p>
            <a:pPr lvl="1"/>
            <a:r>
              <a:rPr lang="da-DK" sz="1800" dirty="0"/>
              <a:t>Hvis ikke ulighederne skyldes samfundsstrukturer, men ‘frie valg’, så ryger vi hurtigt tilbage i den biologiske determinisme (fx ‘at kvinder er biologisk disponeret til ikke at søge erhvervslivets topposter’)</a:t>
            </a:r>
          </a:p>
          <a:p>
            <a:r>
              <a:rPr lang="da-DK" sz="1800" dirty="0"/>
              <a:t>Kan ikke forklare, hvorfor minoritetsgrupper (homoer, transkønnede etc.) oplever diskrimination </a:t>
            </a:r>
          </a:p>
        </p:txBody>
      </p:sp>
    </p:spTree>
    <p:extLst>
      <p:ext uri="{BB962C8B-B14F-4D97-AF65-F5344CB8AC3E}">
        <p14:creationId xmlns:p14="http://schemas.microsoft.com/office/powerpoint/2010/main" val="260885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tekst, skærmbillede, nummer/tal, Font/skrifttype&#10;&#10;Indhold genereret af kunstig intelligens kan være forkert.">
            <a:extLst>
              <a:ext uri="{FF2B5EF4-FFF2-40B4-BE49-F238E27FC236}">
                <a16:creationId xmlns:a16="http://schemas.microsoft.com/office/drawing/2014/main" id="{ECDF09CC-D99E-5721-ACAD-B6E58AB69065}"/>
              </a:ext>
            </a:extLst>
          </p:cNvPr>
          <p:cNvPicPr>
            <a:picLocks noGrp="1" noChangeAspect="1"/>
          </p:cNvPicPr>
          <p:nvPr>
            <p:ph idx="1"/>
          </p:nvPr>
        </p:nvPicPr>
        <p:blipFill>
          <a:blip r:embed="rId3"/>
          <a:stretch>
            <a:fillRect/>
          </a:stretch>
        </p:blipFill>
        <p:spPr>
          <a:xfrm>
            <a:off x="1760540" y="643466"/>
            <a:ext cx="8670920" cy="5571067"/>
          </a:xfrm>
          <a:prstGeom prst="rect">
            <a:avLst/>
          </a:prstGeom>
        </p:spPr>
      </p:pic>
    </p:spTree>
    <p:extLst>
      <p:ext uri="{BB962C8B-B14F-4D97-AF65-F5344CB8AC3E}">
        <p14:creationId xmlns:p14="http://schemas.microsoft.com/office/powerpoint/2010/main" val="61096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F2E7E-C622-E068-31DD-174905552B82}"/>
              </a:ext>
            </a:extLst>
          </p:cNvPr>
          <p:cNvSpPr>
            <a:spLocks noGrp="1"/>
          </p:cNvSpPr>
          <p:nvPr>
            <p:ph type="title"/>
          </p:nvPr>
        </p:nvSpPr>
        <p:spPr/>
        <p:txBody>
          <a:bodyPr/>
          <a:lstStyle/>
          <a:p>
            <a:r>
              <a:rPr lang="da-DK" dirty="0"/>
              <a:t>Gruppearbejde:</a:t>
            </a:r>
          </a:p>
        </p:txBody>
      </p:sp>
      <p:sp>
        <p:nvSpPr>
          <p:cNvPr id="3" name="Pladsholder til indhold 2">
            <a:extLst>
              <a:ext uri="{FF2B5EF4-FFF2-40B4-BE49-F238E27FC236}">
                <a16:creationId xmlns:a16="http://schemas.microsoft.com/office/drawing/2014/main" id="{140A5839-BA3B-1E98-20E8-E67D37F4FC4E}"/>
              </a:ext>
            </a:extLst>
          </p:cNvPr>
          <p:cNvSpPr>
            <a:spLocks noGrp="1"/>
          </p:cNvSpPr>
          <p:nvPr>
            <p:ph idx="1"/>
          </p:nvPr>
        </p:nvSpPr>
        <p:spPr/>
        <p:txBody>
          <a:bodyPr/>
          <a:lstStyle/>
          <a:p>
            <a:r>
              <a:rPr lang="da-DK" dirty="0"/>
              <a:t>Gå sammen i små grupper og læs s. 61-69 og udfyld skemaet i dokumentet: ”Kønsteorier”</a:t>
            </a:r>
          </a:p>
          <a:p>
            <a:endParaRPr lang="da-DK" dirty="0"/>
          </a:p>
          <a:p>
            <a:r>
              <a:rPr lang="da-DK" dirty="0"/>
              <a:t>Opsamling på klassen</a:t>
            </a:r>
          </a:p>
        </p:txBody>
      </p:sp>
    </p:spTree>
    <p:extLst>
      <p:ext uri="{BB962C8B-B14F-4D97-AF65-F5344CB8AC3E}">
        <p14:creationId xmlns:p14="http://schemas.microsoft.com/office/powerpoint/2010/main" val="86753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D1C53-C6F5-ED4B-F146-F6E1EEEE76CF}"/>
              </a:ext>
            </a:extLst>
          </p:cNvPr>
          <p:cNvSpPr>
            <a:spLocks noGrp="1"/>
          </p:cNvSpPr>
          <p:nvPr>
            <p:ph type="title"/>
          </p:nvPr>
        </p:nvSpPr>
        <p:spPr/>
        <p:txBody>
          <a:bodyPr/>
          <a:lstStyle/>
          <a:p>
            <a:r>
              <a:rPr lang="da-DK" dirty="0"/>
              <a:t>Deadline</a:t>
            </a:r>
          </a:p>
        </p:txBody>
      </p:sp>
      <p:sp>
        <p:nvSpPr>
          <p:cNvPr id="3" name="Pladsholder til indhold 2">
            <a:extLst>
              <a:ext uri="{FF2B5EF4-FFF2-40B4-BE49-F238E27FC236}">
                <a16:creationId xmlns:a16="http://schemas.microsoft.com/office/drawing/2014/main" id="{A60374E7-4AD0-54DB-8B7C-0ABFDCA9C470}"/>
              </a:ext>
            </a:extLst>
          </p:cNvPr>
          <p:cNvSpPr>
            <a:spLocks noGrp="1"/>
          </p:cNvSpPr>
          <p:nvPr>
            <p:ph idx="1"/>
          </p:nvPr>
        </p:nvSpPr>
        <p:spPr>
          <a:xfrm>
            <a:off x="838199" y="1825625"/>
            <a:ext cx="11118011" cy="4885726"/>
          </a:xfrm>
        </p:spPr>
        <p:txBody>
          <a:bodyPr>
            <a:normAutofit fontScale="92500" lnSpcReduction="10000"/>
          </a:bodyPr>
          <a:lstStyle/>
          <a:p>
            <a:r>
              <a:rPr lang="da-DK" dirty="0">
                <a:latin typeface="ES Build Neutral"/>
              </a:rPr>
              <a:t>Skal der reguleres ift. ligestilling eller har vi allerede nok ligestilling? </a:t>
            </a:r>
          </a:p>
          <a:p>
            <a:r>
              <a:rPr lang="da-DK" dirty="0">
                <a:latin typeface="ES Build Neutral"/>
              </a:rPr>
              <a:t>Marie Bjerre – Venstres (daværende) Ligestillingsminister og Solbjørg Jakobsen fra LA</a:t>
            </a:r>
          </a:p>
          <a:p>
            <a:pPr marL="0" indent="0">
              <a:buNone/>
            </a:pPr>
            <a:endParaRPr lang="da-DK" dirty="0">
              <a:latin typeface="ES Build Neutral"/>
            </a:endParaRPr>
          </a:p>
          <a:p>
            <a:pPr marL="0" indent="0">
              <a:buNone/>
            </a:pPr>
            <a:r>
              <a:rPr lang="da-DK" dirty="0">
                <a:latin typeface="ES Build Neutral"/>
              </a:rPr>
              <a:t>Sideløbende skal I besvare følgende spørgsmål (findes også i dokumentet fra tidligere):</a:t>
            </a:r>
          </a:p>
          <a:p>
            <a:pPr marL="742950" lvl="1" indent="-285750">
              <a:lnSpc>
                <a:spcPct val="107000"/>
              </a:lnSpc>
              <a:spcAft>
                <a:spcPts val="800"/>
              </a:spcAft>
              <a:buFont typeface="+mj-lt"/>
              <a:buAutoNum type="alphaLcPeriod"/>
            </a:pPr>
            <a:r>
              <a:rPr lang="da-DK"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Hvilke opfattelser af ligestilling i DK kommer til udtryk i udsendelsen, herunder om der er reel ligestilling i DK.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da-DK"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Hvilke barrierer forhindrer ligestilling ifølge Marie Bjerre.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da-DK" sz="18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Hvilke </a:t>
            </a:r>
            <a:r>
              <a:rPr lang="da-DK"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lighedsbegreber og perspektiv (aktør-eller strukturperspektiv, dvs. er der lagt vægt på aktører eller er det strukturerne som bestemmer vilkårene.) er der lagt vægt på.</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da-DK"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Hvilke kønsstereotyper giver debattørerne udtryk for.</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da-DK"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Hvilke kønsteorier er debattørerne inspireret af?</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da-DK" dirty="0">
              <a:latin typeface="ES Build Neutral"/>
            </a:endParaRPr>
          </a:p>
        </p:txBody>
      </p:sp>
    </p:spTree>
    <p:extLst>
      <p:ext uri="{BB962C8B-B14F-4D97-AF65-F5344CB8AC3E}">
        <p14:creationId xmlns:p14="http://schemas.microsoft.com/office/powerpoint/2010/main" val="400393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5536F-DC4B-447A-5574-00E02B9CF33B}"/>
              </a:ext>
            </a:extLst>
          </p:cNvPr>
          <p:cNvSpPr>
            <a:spLocks noGrp="1"/>
          </p:cNvSpPr>
          <p:nvPr>
            <p:ph type="title"/>
          </p:nvPr>
        </p:nvSpPr>
        <p:spPr/>
        <p:txBody>
          <a:bodyPr/>
          <a:lstStyle/>
          <a:p>
            <a:r>
              <a:rPr lang="da-DK" dirty="0"/>
              <a:t>Dagens program </a:t>
            </a:r>
          </a:p>
        </p:txBody>
      </p:sp>
      <p:sp>
        <p:nvSpPr>
          <p:cNvPr id="3" name="Pladsholder til indhold 2">
            <a:extLst>
              <a:ext uri="{FF2B5EF4-FFF2-40B4-BE49-F238E27FC236}">
                <a16:creationId xmlns:a16="http://schemas.microsoft.com/office/drawing/2014/main" id="{70353E33-2B0D-A01F-1D77-C0AF08A62AF6}"/>
              </a:ext>
            </a:extLst>
          </p:cNvPr>
          <p:cNvSpPr>
            <a:spLocks noGrp="1"/>
          </p:cNvSpPr>
          <p:nvPr>
            <p:ph idx="1"/>
          </p:nvPr>
        </p:nvSpPr>
        <p:spPr/>
        <p:txBody>
          <a:bodyPr/>
          <a:lstStyle/>
          <a:p>
            <a:r>
              <a:rPr lang="da-DK" dirty="0"/>
              <a:t>Køn - gruppearbejde</a:t>
            </a:r>
          </a:p>
          <a:p>
            <a:r>
              <a:rPr lang="da-DK" dirty="0"/>
              <a:t>Pararbejde – udfyld skema med noter om kønsteorierne</a:t>
            </a:r>
          </a:p>
        </p:txBody>
      </p:sp>
    </p:spTree>
    <p:extLst>
      <p:ext uri="{BB962C8B-B14F-4D97-AF65-F5344CB8AC3E}">
        <p14:creationId xmlns:p14="http://schemas.microsoft.com/office/powerpoint/2010/main" val="122380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BC476-9FB5-C7A3-6197-4C671099125C}"/>
              </a:ext>
            </a:extLst>
          </p:cNvPr>
          <p:cNvSpPr>
            <a:spLocks noGrp="1"/>
          </p:cNvSpPr>
          <p:nvPr>
            <p:ph type="title"/>
          </p:nvPr>
        </p:nvSpPr>
        <p:spPr/>
        <p:txBody>
          <a:bodyPr/>
          <a:lstStyle/>
          <a:p>
            <a:r>
              <a:rPr lang="da-DK" dirty="0"/>
              <a:t>Hvorfor kønsteori?</a:t>
            </a:r>
          </a:p>
        </p:txBody>
      </p:sp>
      <p:sp>
        <p:nvSpPr>
          <p:cNvPr id="3" name="Pladsholder til indhold 2">
            <a:extLst>
              <a:ext uri="{FF2B5EF4-FFF2-40B4-BE49-F238E27FC236}">
                <a16:creationId xmlns:a16="http://schemas.microsoft.com/office/drawing/2014/main" id="{BBEDE13B-677D-4584-08F5-FA665883122F}"/>
              </a:ext>
            </a:extLst>
          </p:cNvPr>
          <p:cNvSpPr>
            <a:spLocks noGrp="1"/>
          </p:cNvSpPr>
          <p:nvPr>
            <p:ph idx="1"/>
          </p:nvPr>
        </p:nvSpPr>
        <p:spPr/>
        <p:txBody>
          <a:bodyPr>
            <a:normAutofit lnSpcReduction="10000"/>
          </a:bodyPr>
          <a:lstStyle/>
          <a:p>
            <a:r>
              <a:rPr lang="da-DK" dirty="0"/>
              <a:t>Kønsteori er vigtigt når vi beskæftiger os med emnet køn og ligestilling.</a:t>
            </a:r>
          </a:p>
          <a:p>
            <a:pPr lvl="1"/>
            <a:r>
              <a:rPr lang="da-DK" dirty="0"/>
              <a:t>Køn handler ikke kun om biologiske forskelle </a:t>
            </a:r>
            <a:r>
              <a:rPr lang="da-DK" dirty="0">
                <a:sym typeface="Wingdings" panose="05000000000000000000" pitchFamily="2" charset="2"/>
              </a:rPr>
              <a:t> sociale normer, strukturer og magtforhold, former vores livsmuligheder.</a:t>
            </a:r>
          </a:p>
          <a:p>
            <a:r>
              <a:rPr lang="da-DK" dirty="0">
                <a:sym typeface="Wingdings" panose="05000000000000000000" pitchFamily="2" charset="2"/>
              </a:rPr>
              <a:t>Kønsteori viser at vores opfattelser af, hvad der er ”mandligt” og ”kvindeligt” ikke er statiske, men skabes og ændres over tid.</a:t>
            </a:r>
          </a:p>
          <a:p>
            <a:r>
              <a:rPr lang="da-DK" dirty="0">
                <a:sym typeface="Wingdings" panose="05000000000000000000" pitchFamily="2" charset="2"/>
              </a:rPr>
              <a:t>Kønsteori giver os værktøjer til at stille spørgsmål ved normer og forventninger.</a:t>
            </a:r>
          </a:p>
          <a:p>
            <a:r>
              <a:rPr lang="da-DK" dirty="0">
                <a:sym typeface="Wingdings" panose="05000000000000000000" pitchFamily="2" charset="2"/>
              </a:rPr>
              <a:t>Med kønsteori får vi altså en mere nuanceret forståelse af, hvorfor ligestilling ikke bare handler om ”mænd vs. Kvinder”, men om samfundets opbygning og individers livsmuligheder.</a:t>
            </a:r>
          </a:p>
        </p:txBody>
      </p:sp>
    </p:spTree>
    <p:extLst>
      <p:ext uri="{BB962C8B-B14F-4D97-AF65-F5344CB8AC3E}">
        <p14:creationId xmlns:p14="http://schemas.microsoft.com/office/powerpoint/2010/main" val="4592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person, indendørs, foto, kvinde&#10;&#10;Automatisk genereret beskrivelse">
            <a:extLst>
              <a:ext uri="{FF2B5EF4-FFF2-40B4-BE49-F238E27FC236}">
                <a16:creationId xmlns:a16="http://schemas.microsoft.com/office/drawing/2014/main" id="{0AFE4F56-43FF-2B4F-A03A-BB1397ACCD86}"/>
              </a:ext>
            </a:extLst>
          </p:cNvPr>
          <p:cNvPicPr>
            <a:picLocks noChangeAspect="1"/>
          </p:cNvPicPr>
          <p:nvPr/>
        </p:nvPicPr>
        <p:blipFill rotWithShape="1">
          <a:blip r:embed="rId2"/>
          <a:srcRect r="2415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7EB6FFF-BE66-AE4A-9F7C-EB6E41CA432C}"/>
              </a:ext>
            </a:extLst>
          </p:cNvPr>
          <p:cNvSpPr>
            <a:spLocks noGrp="1"/>
          </p:cNvSpPr>
          <p:nvPr>
            <p:ph type="title"/>
          </p:nvPr>
        </p:nvSpPr>
        <p:spPr>
          <a:xfrm>
            <a:off x="371094" y="1161288"/>
            <a:ext cx="3934206" cy="1124712"/>
          </a:xfrm>
        </p:spPr>
        <p:txBody>
          <a:bodyPr anchor="b">
            <a:normAutofit/>
          </a:bodyPr>
          <a:lstStyle/>
          <a:p>
            <a:r>
              <a:rPr lang="da-DK" sz="3200" dirty="0"/>
              <a:t>Simone de Beauvoir</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FE2D505A-044B-9741-B7C4-68228045D85B}"/>
              </a:ext>
            </a:extLst>
          </p:cNvPr>
          <p:cNvSpPr>
            <a:spLocks noGrp="1"/>
          </p:cNvSpPr>
          <p:nvPr>
            <p:ph idx="1"/>
          </p:nvPr>
        </p:nvSpPr>
        <p:spPr>
          <a:xfrm>
            <a:off x="371094" y="2718054"/>
            <a:ext cx="3438906" cy="3207258"/>
          </a:xfrm>
        </p:spPr>
        <p:txBody>
          <a:bodyPr anchor="t">
            <a:normAutofit/>
          </a:bodyPr>
          <a:lstStyle/>
          <a:p>
            <a:r>
              <a:rPr lang="da-DK" sz="1700" dirty="0"/>
              <a:t>Fransk feministisk filosof</a:t>
            </a:r>
          </a:p>
          <a:p>
            <a:r>
              <a:rPr lang="da-DK" sz="1700" dirty="0"/>
              <a:t>Skrev værket, </a:t>
            </a:r>
            <a:r>
              <a:rPr lang="da-DK" sz="1700" i="1" dirty="0"/>
              <a:t>Det andet køn</a:t>
            </a:r>
            <a:r>
              <a:rPr lang="da-DK" sz="1700" dirty="0"/>
              <a:t>, i 1949 </a:t>
            </a:r>
          </a:p>
          <a:p>
            <a:r>
              <a:rPr lang="da-DK" sz="1700" dirty="0"/>
              <a:t>Frontfigur i 2. bølge-feminismen</a:t>
            </a:r>
          </a:p>
          <a:p>
            <a:r>
              <a:rPr lang="da-DK" sz="1700" dirty="0"/>
              <a:t>Hendes tanker omkring køn og kønsroller fik stor indflydelse på, hvordan man efterfølgende har tænkt ‘køn’</a:t>
            </a:r>
          </a:p>
          <a:p>
            <a:pPr marL="0" indent="0">
              <a:buNone/>
            </a:pPr>
            <a:endParaRPr lang="da-DK" sz="1700" dirty="0"/>
          </a:p>
        </p:txBody>
      </p:sp>
    </p:spTree>
    <p:extLst>
      <p:ext uri="{BB962C8B-B14F-4D97-AF65-F5344CB8AC3E}">
        <p14:creationId xmlns:p14="http://schemas.microsoft.com/office/powerpoint/2010/main" val="16740509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E6CEE-09C3-2A49-B7DB-744D990A646E}"/>
              </a:ext>
            </a:extLst>
          </p:cNvPr>
          <p:cNvSpPr>
            <a:spLocks noGrp="1"/>
          </p:cNvSpPr>
          <p:nvPr>
            <p:ph type="title"/>
          </p:nvPr>
        </p:nvSpPr>
        <p:spPr>
          <a:xfrm>
            <a:off x="4965430" y="629268"/>
            <a:ext cx="6586491" cy="1162560"/>
          </a:xfrm>
        </p:spPr>
        <p:txBody>
          <a:bodyPr anchor="b">
            <a:normAutofit/>
          </a:bodyPr>
          <a:lstStyle/>
          <a:p>
            <a:r>
              <a:rPr lang="da-DK" sz="4100" dirty="0"/>
              <a:t>Beauvoir om køn og kønsroller</a:t>
            </a:r>
          </a:p>
        </p:txBody>
      </p:sp>
      <p:sp>
        <p:nvSpPr>
          <p:cNvPr id="3" name="Pladsholder til indhold 2">
            <a:extLst>
              <a:ext uri="{FF2B5EF4-FFF2-40B4-BE49-F238E27FC236}">
                <a16:creationId xmlns:a16="http://schemas.microsoft.com/office/drawing/2014/main" id="{4B6416A4-2D96-2E4B-B5F0-DA94B59D3AAD}"/>
              </a:ext>
            </a:extLst>
          </p:cNvPr>
          <p:cNvSpPr>
            <a:spLocks noGrp="1"/>
          </p:cNvSpPr>
          <p:nvPr>
            <p:ph idx="1"/>
          </p:nvPr>
        </p:nvSpPr>
        <p:spPr>
          <a:xfrm>
            <a:off x="4965431" y="2115116"/>
            <a:ext cx="7226549" cy="4742883"/>
          </a:xfrm>
        </p:spPr>
        <p:txBody>
          <a:bodyPr>
            <a:normAutofit lnSpcReduction="10000"/>
          </a:bodyPr>
          <a:lstStyle/>
          <a:p>
            <a:r>
              <a:rPr lang="da-DK" sz="2000" dirty="0"/>
              <a:t>Beauvoir gør op med forestillingen om kønnet som </a:t>
            </a:r>
            <a:r>
              <a:rPr lang="da-DK" sz="2000" i="1" dirty="0"/>
              <a:t>biologisk determineret </a:t>
            </a:r>
            <a:r>
              <a:rPr lang="da-DK" sz="2000" dirty="0"/>
              <a:t>(altså; at kønnet er bestemt af biologi)</a:t>
            </a:r>
          </a:p>
          <a:p>
            <a:r>
              <a:rPr lang="da-DK" sz="2000" dirty="0"/>
              <a:t>”</a:t>
            </a:r>
            <a:r>
              <a:rPr lang="da-DK" sz="2000" i="1" dirty="0"/>
              <a:t>Man fødes ikke som kvinde – man bliver det</a:t>
            </a:r>
            <a:r>
              <a:rPr lang="da-DK" sz="2000" dirty="0"/>
              <a:t>” </a:t>
            </a:r>
            <a:r>
              <a:rPr lang="da-DK" sz="2000" dirty="0">
                <a:sym typeface="Wingdings" panose="05000000000000000000" pitchFamily="2" charset="2"/>
              </a:rPr>
              <a:t> det er en rolle, vi socialiseres til.</a:t>
            </a:r>
            <a:endParaRPr lang="da-DK" sz="2000" dirty="0"/>
          </a:p>
          <a:p>
            <a:r>
              <a:rPr lang="da-DK" sz="2000" dirty="0"/>
              <a:t>Hun skelner mellem to måder at forstå </a:t>
            </a:r>
            <a:r>
              <a:rPr lang="da-DK" sz="2000" i="1" dirty="0"/>
              <a:t>kønnet </a:t>
            </a:r>
            <a:r>
              <a:rPr lang="da-DK" sz="2000" dirty="0"/>
              <a:t> på:</a:t>
            </a:r>
          </a:p>
          <a:p>
            <a:pPr lvl="1"/>
            <a:r>
              <a:rPr lang="da-DK" sz="2000" dirty="0"/>
              <a:t>Sex = det biologiske køn</a:t>
            </a:r>
          </a:p>
          <a:p>
            <a:pPr lvl="1"/>
            <a:r>
              <a:rPr lang="da-DK" sz="2000" dirty="0"/>
              <a:t>Gender = det sociale køn</a:t>
            </a:r>
          </a:p>
          <a:p>
            <a:r>
              <a:rPr lang="da-DK" sz="2000" dirty="0"/>
              <a:t>På den måde adskiller hun det biologiske fra det sociale og viser, hvordan kønsroller konstrueres i det sociale rum, og at det dermed ikke kan tilskrives biologi. Altså køn er en social konstruktion og dermed foranderligt.</a:t>
            </a:r>
          </a:p>
          <a:p>
            <a:r>
              <a:rPr lang="da-DK" sz="2000" dirty="0"/>
              <a:t>Beauvoirs teori er blevet anvendt til at kritisere de traditionelle kønsroller og ulighed ift. magt, økonomi og muligheder </a:t>
            </a:r>
            <a:r>
              <a:rPr lang="da-DK" sz="2000" dirty="0">
                <a:sym typeface="Wingdings" panose="05000000000000000000" pitchFamily="2" charset="2"/>
              </a:rPr>
              <a:t> Når kvindens rolle som omsorgsfuld og følsom ikke opfattes som naturlig, er det også lettere at bryde med traditionelle kønsroller og magtfordelingen i samfundet.</a:t>
            </a:r>
            <a:endParaRPr lang="da-DK" sz="2000" dirty="0"/>
          </a:p>
          <a:p>
            <a:endParaRPr lang="da-DK" sz="2000" dirty="0"/>
          </a:p>
          <a:p>
            <a:pPr lvl="1"/>
            <a:endParaRPr lang="da-DK" sz="2000" dirty="0"/>
          </a:p>
        </p:txBody>
      </p:sp>
      <p:pic>
        <p:nvPicPr>
          <p:cNvPr id="5" name="Billede 4" descr="Et billede, der indeholder skilt, sidder, gammel, foto&#10;&#10;Automatisk genereret beskrivelse">
            <a:extLst>
              <a:ext uri="{FF2B5EF4-FFF2-40B4-BE49-F238E27FC236}">
                <a16:creationId xmlns:a16="http://schemas.microsoft.com/office/drawing/2014/main" id="{5857FBD6-698D-2D41-A4B7-04F41FB3359B}"/>
              </a:ext>
            </a:extLst>
          </p:cNvPr>
          <p:cNvPicPr>
            <a:picLocks noChangeAspect="1"/>
          </p:cNvPicPr>
          <p:nvPr/>
        </p:nvPicPr>
        <p:blipFill rotWithShape="1">
          <a:blip r:embed="rId3"/>
          <a:srcRect l="3091"/>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4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08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4A89F-542D-DA49-0A2F-90DBE5093BCD}"/>
              </a:ext>
            </a:extLst>
          </p:cNvPr>
          <p:cNvSpPr>
            <a:spLocks noGrp="1"/>
          </p:cNvSpPr>
          <p:nvPr>
            <p:ph type="title"/>
          </p:nvPr>
        </p:nvSpPr>
        <p:spPr>
          <a:xfrm>
            <a:off x="457200" y="156755"/>
            <a:ext cx="10515600" cy="1325563"/>
          </a:xfrm>
        </p:spPr>
        <p:txBody>
          <a:bodyPr/>
          <a:lstStyle/>
          <a:p>
            <a:r>
              <a:rPr lang="da-DK" dirty="0"/>
              <a:t>Teorier om patriarkatet</a:t>
            </a:r>
          </a:p>
        </p:txBody>
      </p:sp>
      <p:sp>
        <p:nvSpPr>
          <p:cNvPr id="3" name="Pladsholder til indhold 2">
            <a:extLst>
              <a:ext uri="{FF2B5EF4-FFF2-40B4-BE49-F238E27FC236}">
                <a16:creationId xmlns:a16="http://schemas.microsoft.com/office/drawing/2014/main" id="{04CAA8C8-8CD0-DA9D-F37D-159960694F05}"/>
              </a:ext>
            </a:extLst>
          </p:cNvPr>
          <p:cNvSpPr>
            <a:spLocks noGrp="1"/>
          </p:cNvSpPr>
          <p:nvPr>
            <p:ph idx="1"/>
          </p:nvPr>
        </p:nvSpPr>
        <p:spPr>
          <a:xfrm>
            <a:off x="457199" y="1162594"/>
            <a:ext cx="11585275" cy="5538651"/>
          </a:xfrm>
        </p:spPr>
        <p:txBody>
          <a:bodyPr numCol="2">
            <a:noAutofit/>
          </a:bodyPr>
          <a:lstStyle/>
          <a:p>
            <a:pPr marL="0" indent="0">
              <a:buNone/>
            </a:pPr>
            <a:r>
              <a:rPr lang="da-DK" sz="1600" dirty="0"/>
              <a:t>Hovedspørgsmål: Hvorfor er der forskel på mænd </a:t>
            </a:r>
            <a:br>
              <a:rPr lang="da-DK" sz="1600" dirty="0"/>
            </a:br>
            <a:r>
              <a:rPr lang="da-DK" sz="1600" dirty="0"/>
              <a:t>og kvinders magt og indflydelse i samfundet?</a:t>
            </a:r>
          </a:p>
          <a:p>
            <a:pPr marL="0" indent="0">
              <a:buNone/>
            </a:pPr>
            <a:endParaRPr lang="da-DK" sz="1600" dirty="0"/>
          </a:p>
          <a:p>
            <a:pPr marL="0" indent="0">
              <a:buNone/>
            </a:pPr>
            <a:r>
              <a:rPr lang="da-DK" sz="1600" dirty="0"/>
              <a:t>Hvad er patriarkatet?</a:t>
            </a:r>
          </a:p>
          <a:p>
            <a:pPr marL="171450" indent="-171450">
              <a:buFontTx/>
              <a:buChar char="-"/>
            </a:pPr>
            <a:r>
              <a:rPr lang="da-DK" sz="1600" dirty="0"/>
              <a:t>”Faderstyre” </a:t>
            </a:r>
            <a:r>
              <a:rPr lang="da-DK" sz="1600" dirty="0">
                <a:sym typeface="Wingdings" panose="05000000000000000000" pitchFamily="2" charset="2"/>
              </a:rPr>
              <a:t> mænd har haft mere magt</a:t>
            </a:r>
          </a:p>
          <a:p>
            <a:pPr marL="171450" indent="-171450">
              <a:buFontTx/>
              <a:buChar char="-"/>
            </a:pPr>
            <a:r>
              <a:rPr lang="da-DK" sz="1600" dirty="0">
                <a:sym typeface="Wingdings" panose="05000000000000000000" pitchFamily="2" charset="2"/>
              </a:rPr>
              <a:t>Samfundsstruktur, ikke kun individer</a:t>
            </a:r>
          </a:p>
          <a:p>
            <a:pPr marL="171450" indent="-171450">
              <a:buFontTx/>
              <a:buChar char="-"/>
            </a:pPr>
            <a:r>
              <a:rPr lang="da-DK" sz="1600" dirty="0">
                <a:sym typeface="Wingdings" panose="05000000000000000000" pitchFamily="2" charset="2"/>
              </a:rPr>
              <a:t>Kønsroller og arbejdsdeling</a:t>
            </a:r>
          </a:p>
          <a:p>
            <a:pPr marL="171450" indent="-171450">
              <a:buFontTx/>
              <a:buChar char="-"/>
            </a:pPr>
            <a:endParaRPr lang="da-DK" sz="1600" dirty="0">
              <a:sym typeface="Wingdings" panose="05000000000000000000" pitchFamily="2" charset="2"/>
            </a:endParaRPr>
          </a:p>
          <a:p>
            <a:pPr marL="0" indent="0">
              <a:buFontTx/>
              <a:buNone/>
            </a:pPr>
            <a:r>
              <a:rPr lang="da-DK" sz="1600" dirty="0">
                <a:sym typeface="Wingdings" panose="05000000000000000000" pitchFamily="2" charset="2"/>
              </a:rPr>
              <a:t>Patriarkatet i et historisk perspektiv:</a:t>
            </a:r>
          </a:p>
          <a:p>
            <a:pPr marL="171450" indent="-171450">
              <a:buFontTx/>
              <a:buChar char="-"/>
            </a:pPr>
            <a:r>
              <a:rPr lang="da-DK" sz="1600" dirty="0">
                <a:sym typeface="Wingdings" panose="05000000000000000000" pitchFamily="2" charset="2"/>
              </a:rPr>
              <a:t>Historisk set har mænd haft mest økonomisk, politisk og socialt magt.</a:t>
            </a:r>
          </a:p>
          <a:p>
            <a:pPr marL="171450" indent="-171450">
              <a:buFontTx/>
              <a:buChar char="-"/>
            </a:pPr>
            <a:r>
              <a:rPr lang="da-DK" sz="1600" dirty="0">
                <a:sym typeface="Wingdings" panose="05000000000000000000" pitchFamily="2" charset="2"/>
              </a:rPr>
              <a:t>Kvinders arbejde har typisk været ulønnet reproduktiv arbejde (hjemmet, børn, omsorgsarbejde)</a:t>
            </a:r>
          </a:p>
          <a:p>
            <a:pPr marL="171450" indent="-171450">
              <a:buFontTx/>
              <a:buChar char="-"/>
            </a:pPr>
            <a:r>
              <a:rPr lang="da-DK" sz="1600" dirty="0">
                <a:sym typeface="Wingdings" panose="05000000000000000000" pitchFamily="2" charset="2"/>
              </a:rPr>
              <a:t>Dette har skabt en økonomisk afhængighed af mænd.</a:t>
            </a:r>
          </a:p>
          <a:p>
            <a:pPr marL="171450" indent="-171450">
              <a:buFontTx/>
              <a:buChar char="-"/>
            </a:pPr>
            <a:endParaRPr lang="da-DK" sz="1600" dirty="0">
              <a:sym typeface="Wingdings" panose="05000000000000000000" pitchFamily="2" charset="2"/>
            </a:endParaRPr>
          </a:p>
          <a:p>
            <a:pPr marL="0" indent="0">
              <a:buNone/>
            </a:pPr>
            <a:r>
              <a:rPr lang="da-DK" sz="1600" b="1" dirty="0">
                <a:sym typeface="Wingdings" panose="05000000000000000000" pitchFamily="2" charset="2"/>
              </a:rPr>
              <a:t>Men hvorfor var patriarkatet så stabilt?</a:t>
            </a:r>
          </a:p>
          <a:p>
            <a:r>
              <a:rPr lang="da-DK" sz="1600" dirty="0">
                <a:sym typeface="Wingdings" panose="05000000000000000000" pitchFamily="2" charset="2"/>
              </a:rPr>
              <a:t>Kønsforskere mener, at kapitalismen spillede en stor rolle i at fastholde kvinders afhængighed. </a:t>
            </a:r>
          </a:p>
          <a:p>
            <a:pPr marL="171450" indent="-171450">
              <a:buFontTx/>
              <a:buChar char="-"/>
            </a:pPr>
            <a:endParaRPr lang="da-DK" sz="1600" dirty="0">
              <a:sym typeface="Wingdings" panose="05000000000000000000" pitchFamily="2" charset="2"/>
            </a:endParaRPr>
          </a:p>
          <a:p>
            <a:pPr marL="0" indent="0">
              <a:buFontTx/>
              <a:buNone/>
            </a:pPr>
            <a:endParaRPr lang="da-DK" sz="1600" dirty="0">
              <a:sym typeface="Wingdings" panose="05000000000000000000" pitchFamily="2" charset="2"/>
            </a:endParaRPr>
          </a:p>
          <a:p>
            <a:pPr marL="0" indent="0">
              <a:buFontTx/>
              <a:buNone/>
            </a:pPr>
            <a:endParaRPr lang="da-DK" sz="1600" dirty="0">
              <a:sym typeface="Wingdings" panose="05000000000000000000" pitchFamily="2" charset="2"/>
            </a:endParaRPr>
          </a:p>
          <a:p>
            <a:pPr marL="0" indent="0">
              <a:buFontTx/>
              <a:buNone/>
            </a:pPr>
            <a:endParaRPr lang="da-DK" sz="1600" dirty="0">
              <a:sym typeface="Wingdings" panose="05000000000000000000" pitchFamily="2" charset="2"/>
            </a:endParaRPr>
          </a:p>
          <a:p>
            <a:pPr marL="0" indent="0">
              <a:buFontTx/>
              <a:buNone/>
            </a:pPr>
            <a:r>
              <a:rPr lang="da-DK" sz="1600" dirty="0">
                <a:sym typeface="Wingdings" panose="05000000000000000000" pitchFamily="2" charset="2"/>
              </a:rPr>
              <a:t>Patriarkat og kapitalisme:</a:t>
            </a:r>
          </a:p>
          <a:p>
            <a:pPr marL="171450" indent="-171450">
              <a:buFontTx/>
              <a:buChar char="-"/>
            </a:pPr>
            <a:r>
              <a:rPr lang="da-DK" sz="1600" dirty="0">
                <a:sym typeface="Wingdings" panose="05000000000000000000" pitchFamily="2" charset="2"/>
              </a:rPr>
              <a:t>Patriarkatet og kapitalismen hænger sammen  opretholder kvinders økonomiske afhængighed.</a:t>
            </a:r>
          </a:p>
          <a:p>
            <a:pPr marL="171450" indent="-171450">
              <a:buFontTx/>
              <a:buChar char="-"/>
            </a:pPr>
            <a:r>
              <a:rPr lang="da-DK" sz="1600" dirty="0">
                <a:sym typeface="Wingdings" panose="05000000000000000000" pitchFamily="2" charset="2"/>
              </a:rPr>
              <a:t>Carole Pateman: ægteskab understøtter kapitalisme (ægteskabet sørger for at manden kan gå på arbejde hver dag)   mænd arbejdede, kvinder udførte reproduktivt (ulønnet) arbejde og fødte børn, der senere kunne indgå i den kapitalistiske produktion.</a:t>
            </a:r>
          </a:p>
          <a:p>
            <a:pPr marL="171450" indent="-171450">
              <a:buFontTx/>
              <a:buChar char="-"/>
            </a:pPr>
            <a:r>
              <a:rPr lang="da-DK" sz="1600" dirty="0">
                <a:sym typeface="Wingdings" panose="05000000000000000000" pitchFamily="2" charset="2"/>
              </a:rPr>
              <a:t>Kønsopdelingen var ikke bare en praktisk funktion  medførte også en skævhed mellem kvinder og mænd i samfundet  kvinden økonomisk afhængig af manden.</a:t>
            </a:r>
          </a:p>
          <a:p>
            <a:pPr marL="171450" indent="-171450">
              <a:buFontTx/>
              <a:buChar char="-"/>
            </a:pPr>
            <a:r>
              <a:rPr lang="da-DK" sz="1600" dirty="0">
                <a:sym typeface="Wingdings" panose="05000000000000000000" pitchFamily="2" charset="2"/>
              </a:rPr>
              <a:t>Kapitalismen skabte ikke patriarkatet, men forstærkede det.</a:t>
            </a:r>
          </a:p>
          <a:p>
            <a:pPr marL="171450" indent="-171450">
              <a:buFontTx/>
              <a:buChar char="-"/>
            </a:pPr>
            <a:endParaRPr lang="da-DK" sz="1600" dirty="0">
              <a:sym typeface="Wingdings" panose="05000000000000000000" pitchFamily="2" charset="2"/>
            </a:endParaRPr>
          </a:p>
          <a:p>
            <a:pPr marL="0" indent="0">
              <a:buFontTx/>
              <a:buNone/>
            </a:pPr>
            <a:r>
              <a:rPr lang="da-DK" sz="1600" dirty="0">
                <a:sym typeface="Wingdings" panose="05000000000000000000" pitchFamily="2" charset="2"/>
              </a:rPr>
              <a:t>Patriarkat i dag?</a:t>
            </a:r>
          </a:p>
          <a:p>
            <a:pPr marL="171450" indent="-171450">
              <a:buFontTx/>
              <a:buChar char="-"/>
            </a:pPr>
            <a:r>
              <a:rPr lang="da-DK" sz="1600" dirty="0">
                <a:sym typeface="Wingdings" panose="05000000000000000000" pitchFamily="2" charset="2"/>
              </a:rPr>
              <a:t>Sylvia </a:t>
            </a:r>
            <a:r>
              <a:rPr lang="da-DK" sz="1600" dirty="0" err="1">
                <a:sym typeface="Wingdings" panose="05000000000000000000" pitchFamily="2" charset="2"/>
              </a:rPr>
              <a:t>Walby</a:t>
            </a:r>
            <a:r>
              <a:rPr lang="da-DK" sz="1600" dirty="0">
                <a:sym typeface="Wingdings" panose="05000000000000000000" pitchFamily="2" charset="2"/>
              </a:rPr>
              <a:t>: patriarkatet er stadig en del af vores samfund:</a:t>
            </a:r>
          </a:p>
          <a:p>
            <a:pPr marL="628650" lvl="1" indent="-171450">
              <a:buFontTx/>
              <a:buChar char="-"/>
            </a:pPr>
            <a:r>
              <a:rPr lang="da-DK" sz="1600" dirty="0">
                <a:sym typeface="Wingdings" panose="05000000000000000000" pitchFamily="2" charset="2"/>
              </a:rPr>
              <a:t>Lønforskelle mellem mænd og kvinder</a:t>
            </a:r>
          </a:p>
          <a:p>
            <a:pPr marL="628650" lvl="1" indent="-171450">
              <a:buFontTx/>
              <a:buChar char="-"/>
            </a:pPr>
            <a:r>
              <a:rPr lang="da-DK" sz="1600" dirty="0">
                <a:sym typeface="Wingdings" panose="05000000000000000000" pitchFamily="2" charset="2"/>
              </a:rPr>
              <a:t>Mandefag” og ”kvindefag”</a:t>
            </a:r>
          </a:p>
          <a:p>
            <a:pPr marL="628650" lvl="1" indent="-171450">
              <a:buFontTx/>
              <a:buChar char="-"/>
            </a:pPr>
            <a:r>
              <a:rPr lang="da-DK" sz="1600" dirty="0">
                <a:sym typeface="Wingdings" panose="05000000000000000000" pitchFamily="2" charset="2"/>
              </a:rPr>
              <a:t>Kvinders rettigheder er bedre – men stadig uligheder</a:t>
            </a:r>
          </a:p>
          <a:p>
            <a:pPr marL="171450" indent="-171450">
              <a:buFontTx/>
              <a:buChar char="-"/>
            </a:pPr>
            <a:endParaRPr lang="da-DK" sz="1600" dirty="0">
              <a:sym typeface="Wingdings" panose="05000000000000000000" pitchFamily="2" charset="2"/>
            </a:endParaRPr>
          </a:p>
          <a:p>
            <a:pPr marL="171450" indent="-171450">
              <a:buFontTx/>
              <a:buChar char="-"/>
            </a:pPr>
            <a:endParaRPr lang="da-DK" sz="1600" dirty="0">
              <a:sym typeface="Wingdings" panose="05000000000000000000" pitchFamily="2" charset="2"/>
            </a:endParaRPr>
          </a:p>
          <a:p>
            <a:endParaRPr lang="da-DK" sz="1600" dirty="0"/>
          </a:p>
        </p:txBody>
      </p:sp>
    </p:spTree>
    <p:extLst>
      <p:ext uri="{BB962C8B-B14F-4D97-AF65-F5344CB8AC3E}">
        <p14:creationId xmlns:p14="http://schemas.microsoft.com/office/powerpoint/2010/main" val="24223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25" end="2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6" end="2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7" end="2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1">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16">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4F3D05E4-0A72-4B4F-96FA-4579600FCEFD}"/>
              </a:ext>
            </a:extLst>
          </p:cNvPr>
          <p:cNvSpPr>
            <a:spLocks noGrp="1"/>
          </p:cNvSpPr>
          <p:nvPr>
            <p:ph type="title"/>
          </p:nvPr>
        </p:nvSpPr>
        <p:spPr>
          <a:xfrm>
            <a:off x="1047280" y="759805"/>
            <a:ext cx="10306520" cy="1325563"/>
          </a:xfrm>
        </p:spPr>
        <p:txBody>
          <a:bodyPr>
            <a:normAutofit/>
          </a:bodyPr>
          <a:lstStyle/>
          <a:p>
            <a:r>
              <a:rPr lang="da-DK" sz="4000">
                <a:solidFill>
                  <a:srgbClr val="FFFFFF"/>
                </a:solidFill>
              </a:rPr>
              <a:t>Kritik af patriarkatsteorier</a:t>
            </a:r>
          </a:p>
        </p:txBody>
      </p:sp>
      <p:pic>
        <p:nvPicPr>
          <p:cNvPr id="5" name="Billede 4" descr="Et billede, der indeholder værelse&#10;&#10;Automatisk genereret beskrivelse">
            <a:extLst>
              <a:ext uri="{FF2B5EF4-FFF2-40B4-BE49-F238E27FC236}">
                <a16:creationId xmlns:a16="http://schemas.microsoft.com/office/drawing/2014/main" id="{10CF6622-113E-934A-BBB1-1D9F710AA765}"/>
              </a:ext>
            </a:extLst>
          </p:cNvPr>
          <p:cNvPicPr>
            <a:picLocks noChangeAspect="1"/>
          </p:cNvPicPr>
          <p:nvPr/>
        </p:nvPicPr>
        <p:blipFill rotWithShape="1">
          <a:blip r:embed="rId2"/>
          <a:srcRect l="5453" r="4466" b="-5"/>
          <a:stretch/>
        </p:blipFill>
        <p:spPr>
          <a:xfrm>
            <a:off x="1424902" y="2492376"/>
            <a:ext cx="3209779" cy="3563372"/>
          </a:xfrm>
          <a:prstGeom prst="rect">
            <a:avLst/>
          </a:prstGeom>
        </p:spPr>
      </p:pic>
      <p:sp>
        <p:nvSpPr>
          <p:cNvPr id="3" name="Pladsholder til indhold 2">
            <a:extLst>
              <a:ext uri="{FF2B5EF4-FFF2-40B4-BE49-F238E27FC236}">
                <a16:creationId xmlns:a16="http://schemas.microsoft.com/office/drawing/2014/main" id="{0D6D2C95-6405-E248-945C-4839D6404ED4}"/>
              </a:ext>
            </a:extLst>
          </p:cNvPr>
          <p:cNvSpPr>
            <a:spLocks noGrp="1"/>
          </p:cNvSpPr>
          <p:nvPr>
            <p:ph idx="1"/>
          </p:nvPr>
        </p:nvSpPr>
        <p:spPr>
          <a:xfrm>
            <a:off x="5295569" y="2494450"/>
            <a:ext cx="5471529" cy="3563159"/>
          </a:xfrm>
        </p:spPr>
        <p:txBody>
          <a:bodyPr>
            <a:normAutofit/>
          </a:bodyPr>
          <a:lstStyle/>
          <a:p>
            <a:r>
              <a:rPr lang="da-DK" sz="2600" dirty="0"/>
              <a:t>Kan have svært ved at forklare, hvorfor der stadig er kønsroller, når kvinder ikke længere af økonomisk afhængige af mænd</a:t>
            </a:r>
          </a:p>
          <a:p>
            <a:r>
              <a:rPr lang="da-DK" sz="2600" dirty="0"/>
              <a:t>Behandler mænd og kvinder som to modsatrettede grupper – overser de andre kategorier (homoseksuelle, transseksuelle, flydende køn)</a:t>
            </a:r>
          </a:p>
        </p:txBody>
      </p:sp>
    </p:spTree>
    <p:extLst>
      <p:ext uri="{BB962C8B-B14F-4D97-AF65-F5344CB8AC3E}">
        <p14:creationId xmlns:p14="http://schemas.microsoft.com/office/powerpoint/2010/main" val="154557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person, indendørs, mand, foto&#10;&#10;Automatisk genereret beskrivelse">
            <a:extLst>
              <a:ext uri="{FF2B5EF4-FFF2-40B4-BE49-F238E27FC236}">
                <a16:creationId xmlns:a16="http://schemas.microsoft.com/office/drawing/2014/main" id="{EEE7E67E-5F3F-9142-B3A6-E4A5E4501E02}"/>
              </a:ext>
            </a:extLst>
          </p:cNvPr>
          <p:cNvPicPr>
            <a:picLocks noChangeAspect="1"/>
          </p:cNvPicPr>
          <p:nvPr/>
        </p:nvPicPr>
        <p:blipFill rotWithShape="1">
          <a:blip r:embed="rId2"/>
          <a:srcRect t="8427" r="14670" b="664"/>
          <a:stretch/>
        </p:blipFill>
        <p:spPr>
          <a:xfrm>
            <a:off x="4572000" y="10"/>
            <a:ext cx="8667750" cy="6857990"/>
          </a:xfrm>
          <a:prstGeom prst="rect">
            <a:avLst/>
          </a:prstGeom>
        </p:spPr>
      </p:pic>
      <p:sp>
        <p:nvSpPr>
          <p:cNvPr id="19"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37541A8-2AAC-5B4B-A687-5C15C6865C91}"/>
              </a:ext>
            </a:extLst>
          </p:cNvPr>
          <p:cNvSpPr>
            <a:spLocks noGrp="1"/>
          </p:cNvSpPr>
          <p:nvPr>
            <p:ph type="title"/>
          </p:nvPr>
        </p:nvSpPr>
        <p:spPr>
          <a:xfrm>
            <a:off x="371094" y="1161288"/>
            <a:ext cx="3438144" cy="1124712"/>
          </a:xfrm>
        </p:spPr>
        <p:txBody>
          <a:bodyPr anchor="b">
            <a:normAutofit/>
          </a:bodyPr>
          <a:lstStyle/>
          <a:p>
            <a:r>
              <a:rPr lang="da-DK" sz="2800"/>
              <a:t>Judith Butler</a:t>
            </a:r>
          </a:p>
        </p:txBody>
      </p:sp>
      <p:sp>
        <p:nvSpPr>
          <p:cNvPr id="20"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C6673757-BEBD-4D4B-8955-9B441D8E3B77}"/>
              </a:ext>
            </a:extLst>
          </p:cNvPr>
          <p:cNvSpPr>
            <a:spLocks noGrp="1"/>
          </p:cNvSpPr>
          <p:nvPr>
            <p:ph idx="1"/>
          </p:nvPr>
        </p:nvSpPr>
        <p:spPr>
          <a:xfrm>
            <a:off x="371094" y="2718054"/>
            <a:ext cx="3438906" cy="3207258"/>
          </a:xfrm>
        </p:spPr>
        <p:txBody>
          <a:bodyPr anchor="t">
            <a:normAutofit/>
          </a:bodyPr>
          <a:lstStyle/>
          <a:p>
            <a:r>
              <a:rPr lang="da-DK" sz="1700" dirty="0"/>
              <a:t>Amerikansk poststrukturalistisk tænker, queer-teoretiker og sociolog</a:t>
            </a:r>
          </a:p>
          <a:p>
            <a:r>
              <a:rPr lang="da-DK" sz="1700" dirty="0"/>
              <a:t>Skrev værket, </a:t>
            </a:r>
            <a:r>
              <a:rPr lang="da-DK" sz="1700" i="1" dirty="0"/>
              <a:t>Gender Trouble, </a:t>
            </a:r>
            <a:r>
              <a:rPr lang="da-DK" sz="1700" dirty="0"/>
              <a:t>i 1990</a:t>
            </a:r>
            <a:r>
              <a:rPr lang="da-DK" sz="1700" i="1" dirty="0"/>
              <a:t> </a:t>
            </a:r>
          </a:p>
          <a:p>
            <a:r>
              <a:rPr lang="da-DK" sz="1700" dirty="0"/>
              <a:t>En af de helt store figurer i 3. bølge-feminismen</a:t>
            </a:r>
          </a:p>
        </p:txBody>
      </p:sp>
    </p:spTree>
    <p:extLst>
      <p:ext uri="{BB962C8B-B14F-4D97-AF65-F5344CB8AC3E}">
        <p14:creationId xmlns:p14="http://schemas.microsoft.com/office/powerpoint/2010/main" val="7990490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2EA05-1993-DA47-9F97-49A56D6B970A}"/>
              </a:ext>
            </a:extLst>
          </p:cNvPr>
          <p:cNvSpPr>
            <a:spLocks noGrp="1"/>
          </p:cNvSpPr>
          <p:nvPr>
            <p:ph type="title"/>
          </p:nvPr>
        </p:nvSpPr>
        <p:spPr>
          <a:xfrm>
            <a:off x="4965430" y="629268"/>
            <a:ext cx="6586491" cy="1286160"/>
          </a:xfrm>
        </p:spPr>
        <p:txBody>
          <a:bodyPr anchor="b">
            <a:normAutofit/>
          </a:bodyPr>
          <a:lstStyle/>
          <a:p>
            <a:r>
              <a:rPr lang="da-DK" dirty="0"/>
              <a:t>Butler om køn og diskurser</a:t>
            </a:r>
            <a:endParaRPr dirty="0"/>
          </a:p>
        </p:txBody>
      </p:sp>
      <p:sp>
        <p:nvSpPr>
          <p:cNvPr id="3" name="Pladsholder til indhold 2">
            <a:extLst>
              <a:ext uri="{FF2B5EF4-FFF2-40B4-BE49-F238E27FC236}">
                <a16:creationId xmlns:a16="http://schemas.microsoft.com/office/drawing/2014/main" id="{4336C43C-2103-CE49-901E-ADEC0B12DAAE}"/>
              </a:ext>
            </a:extLst>
          </p:cNvPr>
          <p:cNvSpPr>
            <a:spLocks noGrp="1"/>
          </p:cNvSpPr>
          <p:nvPr>
            <p:ph idx="1"/>
          </p:nvPr>
        </p:nvSpPr>
        <p:spPr>
          <a:xfrm>
            <a:off x="4965431" y="2220690"/>
            <a:ext cx="7226549" cy="4637310"/>
          </a:xfrm>
        </p:spPr>
        <p:txBody>
          <a:bodyPr>
            <a:normAutofit fontScale="40000" lnSpcReduction="20000"/>
          </a:bodyPr>
          <a:lstStyle/>
          <a:p>
            <a:r>
              <a:rPr lang="da-DK" sz="4500" dirty="0"/>
              <a:t>Køn er ikke noget, vi </a:t>
            </a:r>
            <a:r>
              <a:rPr lang="da-DK" sz="4500" b="1" dirty="0"/>
              <a:t>er</a:t>
            </a:r>
            <a:r>
              <a:rPr lang="da-DK" sz="4500" dirty="0"/>
              <a:t>, men noget, vi </a:t>
            </a:r>
            <a:r>
              <a:rPr lang="da-DK" sz="4500" b="1" dirty="0"/>
              <a:t>gør</a:t>
            </a:r>
            <a:r>
              <a:rPr lang="da-DK" sz="4500" dirty="0"/>
              <a:t>.</a:t>
            </a:r>
          </a:p>
          <a:p>
            <a:pPr lvl="1"/>
            <a:r>
              <a:rPr lang="da-DK" sz="3000" dirty="0"/>
              <a:t>Vi ”optræder” hele tiden vores køn gennem handlinger, tøj, sprog og bevægelser </a:t>
            </a:r>
            <a:r>
              <a:rPr lang="da-DK" sz="3000" dirty="0">
                <a:sym typeface="Wingdings" panose="05000000000000000000" pitchFamily="2" charset="2"/>
              </a:rPr>
              <a:t> vi </a:t>
            </a:r>
            <a:r>
              <a:rPr lang="da-DK" sz="3000" u="sng" dirty="0">
                <a:sym typeface="Wingdings" panose="05000000000000000000" pitchFamily="2" charset="2"/>
              </a:rPr>
              <a:t>performer</a:t>
            </a:r>
            <a:r>
              <a:rPr lang="da-DK" sz="3000" dirty="0">
                <a:sym typeface="Wingdings" panose="05000000000000000000" pitchFamily="2" charset="2"/>
              </a:rPr>
              <a:t> vores køn.</a:t>
            </a:r>
          </a:p>
          <a:p>
            <a:r>
              <a:rPr lang="da-DK" sz="4500" dirty="0"/>
              <a:t>Afviser Beauvoirs opfattelse af, at det kun er det sociale køn, der konstrueres – ifølge Butler er det både det sociale og det biologiske køn, der bliver skabt i form af socialiseringen.</a:t>
            </a:r>
          </a:p>
          <a:p>
            <a:pPr lvl="1"/>
            <a:r>
              <a:rPr lang="da-DK" sz="3000" dirty="0"/>
              <a:t>Det vi forstår som ”mand” og ”kvinde” afhænger af, hvordan samfundet taler om det. </a:t>
            </a:r>
          </a:p>
          <a:p>
            <a:pPr lvl="1"/>
            <a:r>
              <a:rPr lang="da-DK" sz="3000" dirty="0"/>
              <a:t>Fx: fra vi bliver født, får vi tildelt et køn og opdrages til at passe ind i dets normer fx gennem farver, leg etc.</a:t>
            </a:r>
            <a:endParaRPr lang="da-DK" sz="4500" dirty="0"/>
          </a:p>
          <a:p>
            <a:r>
              <a:rPr lang="da-DK" sz="4500" dirty="0"/>
              <a:t>Vi opdrages (gennem diskurser) til at tale, udtrykke, se ud og bevæge os i overensstemmelse med vores køn – der foregår således en konstant diskursiv </a:t>
            </a:r>
            <a:r>
              <a:rPr lang="da-DK" sz="4500" i="1" dirty="0" err="1"/>
              <a:t>kønnings</a:t>
            </a:r>
            <a:r>
              <a:rPr lang="da-DK" sz="4500" i="1" dirty="0"/>
              <a:t>-proces</a:t>
            </a:r>
            <a:r>
              <a:rPr lang="da-DK" sz="4500" dirty="0"/>
              <a:t>.</a:t>
            </a:r>
          </a:p>
          <a:p>
            <a:pPr lvl="1"/>
            <a:r>
              <a:rPr lang="da-DK" sz="3000" dirty="0" err="1"/>
              <a:t>Kønningsproces</a:t>
            </a:r>
            <a:r>
              <a:rPr lang="da-DK" sz="3000" dirty="0"/>
              <a:t> </a:t>
            </a:r>
            <a:r>
              <a:rPr lang="da-DK" sz="3000" dirty="0">
                <a:sym typeface="Wingdings" panose="05000000000000000000" pitchFamily="2" charset="2"/>
              </a:rPr>
              <a:t> de processer, hvor den kropslige gøren er med til at konstruere en forestilling om en bestemt identitet.</a:t>
            </a:r>
            <a:r>
              <a:rPr lang="da-DK" sz="3000" dirty="0"/>
              <a:t> </a:t>
            </a:r>
          </a:p>
          <a:p>
            <a:pPr lvl="1"/>
            <a:r>
              <a:rPr lang="da-DK" sz="3000" dirty="0"/>
              <a:t>Fx: At dele navne op i drenge- og pigenavne og de forskellige pronomener, som ‘han’ og ‘hun’ er led i den diskursive </a:t>
            </a:r>
            <a:r>
              <a:rPr lang="da-DK" sz="3000" dirty="0" err="1"/>
              <a:t>kønningsproces</a:t>
            </a:r>
            <a:r>
              <a:rPr lang="da-DK" sz="3000" dirty="0"/>
              <a:t>.</a:t>
            </a:r>
          </a:p>
          <a:p>
            <a:pPr lvl="1"/>
            <a:r>
              <a:rPr lang="da-DK" sz="3000" dirty="0"/>
              <a:t>Diskurserne, som skaber kønnet, lægger sig i lag på lag i individet </a:t>
            </a:r>
            <a:r>
              <a:rPr lang="da-DK" sz="3000" dirty="0">
                <a:sym typeface="Wingdings" panose="05000000000000000000" pitchFamily="2" charset="2"/>
              </a:rPr>
              <a:t> det kønnede udtryk stivner og opleves som naturligt både hos individet selv og af omgivelserne</a:t>
            </a:r>
            <a:r>
              <a:rPr lang="da-DK" sz="3000">
                <a:sym typeface="Wingdings" panose="05000000000000000000" pitchFamily="2" charset="2"/>
              </a:rPr>
              <a:t>. </a:t>
            </a:r>
            <a:endParaRPr lang="da-DK" sz="3000" dirty="0"/>
          </a:p>
          <a:p>
            <a:r>
              <a:rPr lang="da-DK" sz="4500" dirty="0"/>
              <a:t>Butlers pointe: køn er ikke statisk, men noget vi hele tiden skaber og ændrer. Hvis vi forstår, at køn er en social konstruktion, kan vi også udfordre de normer, der begrænser os </a:t>
            </a:r>
            <a:r>
              <a:rPr lang="da-DK" sz="4500" dirty="0">
                <a:sym typeface="Wingdings" panose="05000000000000000000" pitchFamily="2" charset="2"/>
              </a:rPr>
              <a:t> fx kan vi åbne op for en bredere accept af forskellige måder at være mand, kvinde eller non-binær på.</a:t>
            </a:r>
            <a:endParaRPr lang="da-DK" sz="4500" dirty="0"/>
          </a:p>
          <a:p>
            <a:endParaRPr lang="da-DK" sz="2000" dirty="0"/>
          </a:p>
        </p:txBody>
      </p:sp>
      <p:pic>
        <p:nvPicPr>
          <p:cNvPr id="5" name="Billede 4" descr="Et billede, der indeholder foto, tekst, gammel, poserer&#10;&#10;Automatisk genereret beskrivelse">
            <a:extLst>
              <a:ext uri="{FF2B5EF4-FFF2-40B4-BE49-F238E27FC236}">
                <a16:creationId xmlns:a16="http://schemas.microsoft.com/office/drawing/2014/main" id="{BDFCA61B-DD3F-4F42-87E6-44264D45D074}"/>
              </a:ext>
            </a:extLst>
          </p:cNvPr>
          <p:cNvPicPr>
            <a:picLocks noChangeAspect="1"/>
          </p:cNvPicPr>
          <p:nvPr/>
        </p:nvPicPr>
        <p:blipFill rotWithShape="1">
          <a:blip r:embed="rId3"/>
          <a:srcRect r="1" b="393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8F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007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9181</TotalTime>
  <Words>2054</Words>
  <Application>Microsoft Office PowerPoint</Application>
  <PresentationFormat>Widescreen</PresentationFormat>
  <Paragraphs>154</Paragraphs>
  <Slides>16</Slides>
  <Notes>8</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16</vt:i4>
      </vt:variant>
    </vt:vector>
  </HeadingPairs>
  <TitlesOfParts>
    <vt:vector size="23" baseType="lpstr">
      <vt:lpstr>Aptos</vt:lpstr>
      <vt:lpstr>Arial</vt:lpstr>
      <vt:lpstr>Calibri</vt:lpstr>
      <vt:lpstr>Calibri Light</vt:lpstr>
      <vt:lpstr>ES Build Neutral</vt:lpstr>
      <vt:lpstr>Wingdings</vt:lpstr>
      <vt:lpstr>Office-tema</vt:lpstr>
      <vt:lpstr>Teorier om køn</vt:lpstr>
      <vt:lpstr>Dagens program </vt:lpstr>
      <vt:lpstr>Hvorfor kønsteori?</vt:lpstr>
      <vt:lpstr>Simone de Beauvoir</vt:lpstr>
      <vt:lpstr>Beauvoir om køn og kønsroller</vt:lpstr>
      <vt:lpstr>Teorier om patriarkatet</vt:lpstr>
      <vt:lpstr>Kritik af patriarkatsteorier</vt:lpstr>
      <vt:lpstr>Judith Butler</vt:lpstr>
      <vt:lpstr>Butler om køn og diskurser</vt:lpstr>
      <vt:lpstr>Kritik af Butlers teori om det performative køn</vt:lpstr>
      <vt:lpstr>Teorier om intersektionalitet</vt:lpstr>
      <vt:lpstr>Henning Bechs valgfrie køn</vt:lpstr>
      <vt:lpstr>Kritik af Henning Bechs opfattelse af køn</vt:lpstr>
      <vt:lpstr>PowerPoint-præsentation</vt:lpstr>
      <vt:lpstr>Gruppearbejde:</vt:lpstr>
      <vt:lpstr>Deadline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Teorier om køn</dc:title>
  <dc:creator>Marie Berg Carlsen</dc:creator>
  <cp:lastModifiedBy>Natasja Droob</cp:lastModifiedBy>
  <cp:revision>5</cp:revision>
  <dcterms:created xsi:type="dcterms:W3CDTF">2020-09-22T16:51:26Z</dcterms:created>
  <dcterms:modified xsi:type="dcterms:W3CDTF">2025-12-04T08:20:35Z</dcterms:modified>
</cp:coreProperties>
</file>