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7" r:id="rId2"/>
    <p:sldId id="267" r:id="rId3"/>
    <p:sldId id="265" r:id="rId4"/>
    <p:sldId id="264" r:id="rId5"/>
    <p:sldId id="258" r:id="rId6"/>
    <p:sldId id="259" r:id="rId7"/>
    <p:sldId id="260" r:id="rId8"/>
    <p:sldId id="262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6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11/26/2025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11/26/2025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11/26/2025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11/26/2025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11/26/2025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11/26/2025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11/26/2025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11/26/2025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11/26/2025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11/26/2025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At inddele verden…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0447" y="126429"/>
            <a:ext cx="8991600" cy="1645920"/>
          </a:xfrm>
        </p:spPr>
        <p:txBody>
          <a:bodyPr/>
          <a:lstStyle/>
          <a:p>
            <a:r>
              <a:rPr lang="da-DK" dirty="0"/>
              <a:t>…efter indkomst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0D669436-8405-99EA-3673-9E54D515A080}"/>
              </a:ext>
            </a:extLst>
          </p:cNvPr>
          <p:cNvSpPr/>
          <p:nvPr/>
        </p:nvSpPr>
        <p:spPr>
          <a:xfrm>
            <a:off x="277402" y="1941816"/>
            <a:ext cx="5589142" cy="428432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dirty="0"/>
              <a:t>Brutto National Produkt – den samlede værdi af landets produktion</a:t>
            </a:r>
          </a:p>
          <a:p>
            <a:pPr lvl="1"/>
            <a:r>
              <a:rPr lang="da-DK" dirty="0"/>
              <a:t>Problemer: noget arbejde medregnes ikke</a:t>
            </a:r>
          </a:p>
          <a:p>
            <a:pPr lvl="1"/>
            <a:r>
              <a:rPr lang="da-DK" dirty="0"/>
              <a:t>Særligt et problem hvor byttehandler er en vigtig del af økonomien (fattige lande)</a:t>
            </a:r>
          </a:p>
          <a:p>
            <a:endParaRPr lang="da-DK" dirty="0"/>
          </a:p>
          <a:p>
            <a:r>
              <a:rPr lang="da-DK" dirty="0"/>
              <a:t>BNP pr. indbygger: BNP divideres med antal indbyggere i landet – forbedrer sammenligningen mellem to lande</a:t>
            </a:r>
          </a:p>
          <a:p>
            <a:endParaRPr lang="da-DK" dirty="0"/>
          </a:p>
          <a:p>
            <a:r>
              <a:rPr lang="da-DK" dirty="0"/>
              <a:t>BNI – Brutto National Indkomst: </a:t>
            </a:r>
          </a:p>
          <a:p>
            <a:pPr lvl="1"/>
            <a:r>
              <a:rPr lang="da-DK" dirty="0"/>
              <a:t>Landets samlede indkomst minus lønninger til udenlandske lønmodtagere, minus formueskatter til eller fra udlandet og minus produktions- og importskatter 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9344A562-3FB3-AA87-61D8-50D88B8EC189}"/>
              </a:ext>
            </a:extLst>
          </p:cNvPr>
          <p:cNvSpPr/>
          <p:nvPr/>
        </p:nvSpPr>
        <p:spPr>
          <a:xfrm>
            <a:off x="6095999" y="1938173"/>
            <a:ext cx="5462427" cy="209592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dirty="0"/>
              <a:t>Højindkomstlande: BNI pr indbygger over 12.196 US$</a:t>
            </a:r>
          </a:p>
          <a:p>
            <a:endParaRPr lang="da-DK" dirty="0"/>
          </a:p>
          <a:p>
            <a:r>
              <a:rPr lang="da-DK" dirty="0" err="1"/>
              <a:t>Mellemindkomstlande</a:t>
            </a:r>
            <a:r>
              <a:rPr lang="da-DK" dirty="0"/>
              <a:t>: 996-12.195 US$</a:t>
            </a:r>
          </a:p>
          <a:p>
            <a:endParaRPr lang="da-DK" dirty="0"/>
          </a:p>
          <a:p>
            <a:r>
              <a:rPr lang="da-DK" dirty="0"/>
              <a:t>Lavindkomstlande: 0-995 US$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1543" y="177801"/>
            <a:ext cx="8991600" cy="1645920"/>
          </a:xfrm>
        </p:spPr>
        <p:txBody>
          <a:bodyPr/>
          <a:lstStyle/>
          <a:p>
            <a:r>
              <a:rPr lang="da-DK" dirty="0"/>
              <a:t>…efter Human </a:t>
            </a:r>
            <a:r>
              <a:rPr lang="da-DK" dirty="0" err="1"/>
              <a:t>Development</a:t>
            </a:r>
            <a:r>
              <a:rPr lang="da-DK" dirty="0"/>
              <a:t> </a:t>
            </a:r>
            <a:r>
              <a:rPr lang="da-DK" dirty="0" err="1"/>
              <a:t>Index</a:t>
            </a:r>
            <a:endParaRPr lang="da-DK" dirty="0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FD6CD5D3-E8DD-F94A-E929-296EB56C895B}"/>
              </a:ext>
            </a:extLst>
          </p:cNvPr>
          <p:cNvSpPr/>
          <p:nvPr/>
        </p:nvSpPr>
        <p:spPr>
          <a:xfrm>
            <a:off x="3369924" y="2722652"/>
            <a:ext cx="6924782" cy="290758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2400" dirty="0"/>
              <a:t>Skala fra 0-1</a:t>
            </a:r>
          </a:p>
          <a:p>
            <a:endParaRPr lang="da-DK" sz="2400" dirty="0"/>
          </a:p>
          <a:p>
            <a:r>
              <a:rPr lang="da-DK" sz="2400" dirty="0"/>
              <a:t>Dækker over 4 forhold: </a:t>
            </a:r>
          </a:p>
          <a:p>
            <a:pPr lvl="1"/>
            <a:r>
              <a:rPr lang="da-DK" sz="2400" dirty="0"/>
              <a:t>Levealder</a:t>
            </a:r>
          </a:p>
          <a:p>
            <a:pPr lvl="1"/>
            <a:r>
              <a:rPr lang="da-DK" sz="2400" dirty="0"/>
              <a:t>Læsekunnen</a:t>
            </a:r>
          </a:p>
          <a:p>
            <a:pPr lvl="1"/>
            <a:r>
              <a:rPr lang="da-DK" sz="2400" dirty="0"/>
              <a:t>Skolegang</a:t>
            </a:r>
          </a:p>
          <a:p>
            <a:pPr lvl="1"/>
            <a:r>
              <a:rPr lang="da-DK" sz="2400" dirty="0"/>
              <a:t>BNP pr indbygger (omregnet købekraft)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0447" y="116156"/>
            <a:ext cx="8991600" cy="1645920"/>
          </a:xfrm>
        </p:spPr>
        <p:txBody>
          <a:bodyPr/>
          <a:lstStyle/>
          <a:p>
            <a:r>
              <a:rPr lang="da-DK" dirty="0"/>
              <a:t>…efter erhverv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B258E4E6-7319-D7B7-1CE5-51132158B3D4}"/>
              </a:ext>
            </a:extLst>
          </p:cNvPr>
          <p:cNvSpPr/>
          <p:nvPr/>
        </p:nvSpPr>
        <p:spPr>
          <a:xfrm>
            <a:off x="4006922" y="2445249"/>
            <a:ext cx="6256962" cy="378089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400" dirty="0"/>
              <a:t>Primære erhverv</a:t>
            </a:r>
          </a:p>
          <a:p>
            <a:pPr algn="ctr"/>
            <a:endParaRPr lang="da-DK" sz="2400" dirty="0"/>
          </a:p>
          <a:p>
            <a:pPr algn="ctr"/>
            <a:r>
              <a:rPr lang="da-DK" sz="2400" dirty="0"/>
              <a:t>Sekundære erhverv</a:t>
            </a:r>
          </a:p>
          <a:p>
            <a:pPr algn="ctr"/>
            <a:endParaRPr lang="da-DK" sz="2400" dirty="0"/>
          </a:p>
          <a:p>
            <a:pPr algn="ctr"/>
            <a:r>
              <a:rPr lang="da-DK" sz="2400" dirty="0"/>
              <a:t>Tertiære erhverv</a:t>
            </a:r>
          </a:p>
          <a:p>
            <a:pPr algn="ctr"/>
            <a:endParaRPr lang="da-DK" sz="2400" dirty="0"/>
          </a:p>
          <a:p>
            <a:pPr algn="ctr"/>
            <a:r>
              <a:rPr lang="da-DK" sz="2400" dirty="0"/>
              <a:t>- Fokus på hvor mange % af befolkningen der arbejder indenfor hvert erhverv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4186808" cy="1143000"/>
          </a:xfrm>
        </p:spPr>
        <p:txBody>
          <a:bodyPr>
            <a:normAutofit fontScale="90000"/>
          </a:bodyPr>
          <a:lstStyle/>
          <a:p>
            <a:r>
              <a:rPr lang="da-DK" dirty="0"/>
              <a:t>Primære erhverv</a:t>
            </a:r>
            <a:br>
              <a:rPr lang="da-DK" dirty="0"/>
            </a:br>
            <a:r>
              <a:rPr lang="da-DK" sz="3100" dirty="0"/>
              <a:t>Producerer råvarer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15362" name="AutoShape 2" descr="data:image/jpeg;base64,/9j/4AAQSkZJRgABAQAAAQABAAD/2wCEAAkGBhQSEBUUEhMWFBUWFxYXGBgYGBgYFRQYGhQYFBUZGBcYHCYeGBkjGRUVHy8gIycpLCwsGB4yNTAqNSYrLCkBCQoKDgwOGg8PGiwkHyQsLCwsLCwsLCwsLCwsLCwsLCwsLCwsKSwsLCkpLCwsLCwsLCwsKSwsLCwsLCwsLCwsLP/AABEIAMIBAwMBIgACEQEDEQH/xAAcAAABBQEBAQAAAAAAAAAAAAADAAECBAUGBwj/xABBEAABAgQEBAMFBAkDBAMAAAABAhEAAyExBBJBUQUiYXETgZEGMkKhsRTB0fAHFSNSYoKS4fEzU3JDorLSFmOD/8QAGQEBAQEBAQEAAAAAAAAAAAAAAQACAwQF/8QAJBEAAgIBBQADAQADAAAAAAAAAAECERITITFBUQMUYSIykbH/2gAMAwEAAhEDEQA/APblpEBUmJGGeOiOTBKEDIgxERKY2mYBEQzQQphmjVmaB5YWWCNDZYrKgZiJgpTECmKyoHD0OkOUQ4EJEFStohNltrX6QZogUQpk0ViIiRF2XhyRRJPWDSuFvVRI6Q6iQKDZkkREiOiGDQA2UQQyxsPSMa68N6P6csoRApjqE4JAL5RDowaBZIjWuvA0X6cmRECI6ObwZBdqE2GgjFxGFKCQoR1h8ilwc5fG4lUIeLeG4XmuoAQIJg0rMbPGpN1sEUr3LS+AovnPoIBL4ICamn12jRl4BZYlTdIv+CBHkfyyXZ6V8afRyuJ4SUmlRDTpKkoYpaN/FSdRp84zcbjQQxDkWjrH5JSoxKCiBwMopS5o9hGjLlgB7xnoxyRYNBv1sGjE4yb4GMopCnSpLupL94BjDJCWyCuwiE7HpN4jN4ghmZ40oy25JyRlqTLegV6wokqYH90Qo9P+zhaO+KIiRDwnj5x6iBiLQQiIERoyyLQ4QIUKIBGXEDLgjwxitjsCyQ4iSnh0JeGwQaQKQ/gh3vDBwIj40czrsGCYiqUCYZE14kFvaAdmOA0MVQyVPE4BBqmCAnENBFpMCWoaxEFTiRE0zQYoKSN4HlaoiI0ZiYBMlvRTKGxgcrEnrEpbly8KAGOEoJcUvTvFEoMlRD3asagnAUeKuMkBVY6xm+JcHOUV0Gk4wKDktBBikmxeMFTikQCmjeijGqzZn4pFjSMXGNm5axKZOJvWISpuUxuEMdzMp5bFVaDtAzFzET80ViI9EX6cntwBIiBEGKYgpMaMgmhRLLCiI9BywxRCzQ7x8o95FoYwSGIhsKBZYmmWIdoTRWVCEsQlh4YiEERCCKYIhES8OEJXWKwok0DmIBiSgYGtJgFgykNEfEIjgf0ifpGVhSZOFyqmJbxV0IlODlSBqvU6Cmpp59I/Slj0BvtGb/kiWo+pS8Kdg4tH0AnFNE/tg2jzj9Hf6RFYxRkYjL4oS6FCgmge8CLBQFaXANA1e8MbxTMZNFo4sQyp6fyIqQgl9YsEWbLAKTqIirINYb7L/FDDAPcxmo+m7l4CUpOhgUrGlJ6Ra/Vo1VEFcPDXMaTgZamC+2h3aEcaNoYSAD7r+dIIpKDdJHaNfyZ/ozp6gS4pAouzcMnRXqIqqQ0d4yTWxxkmDIiBTBYiRGzIEpgZEHIiBTCAKIkQQpiBEaIHlhQRoaIjuGhNEoaPmWe6hoUPCiIZ4d4UO8RCBhPChngEREIJ6xEmGzRFZmcf42ZKFBAdWRSgdE/CkkXPMRSOQ9veITfscxRmTEFKQWByhTkAghqiOh4/w9S58mYFMJXM3755gyq2BIPlGL7eYsqwRBsspDGtHf7o83y/Ni+DrCGSPE+HcSmhWVK/fUHeoJs561NWN40OLcSnS5pR4jteiWuSKClm/NIhPwoTOlskDmBLdCIz8Zic61Ke5/sPlHROM1dGXcXRoYLjc1ExK0+HnSoFKvDRmSdC7PHrPsfxXGYqSMRMVLCAVpYgftACyjyNlIKSz7x4zg+ZaQDciPV/YLiiTg5clCwhImTQrOE5lJIVMLgmmopHSFJ0YnbVnZ8F4j9ow8qcElImISpiGIcfMbHUMYuxX4TKCZEtKUeGEoQkJdwkBAYAuXDavF5OHJLWjtZwoCVQxmGLJwnUQFcgjtEmhpoH4phGYo7xEpiMNILYRLkWJ84guYGZjDBZGsRUXvFQ2BKjvAyIOUxApjqmc2gBEM0WPBJDsYGURrIzQEphCWNYMmW8T+yFncesTmkKi2V/CTEFShFlOGeJjBjrGdRLs0oN9FDwxCjQOEHWFBqodNnRQo82H6Tp4oqVLJNve+jmCS/0mzdZKD2Kh+dKR4dRHswZ6JCjz9H6T16yUnso/gdxFqX+k1GslQ7KB9aCLUQYM7WFHII/SRJP/Tmeqdu8TT+kfD/uTPRJ+ios0WLOrMRjm0/pAwxuVp7p/wDUmDS/bTCkt4rd0qA9WaLNFizU4jjxKllZDs1NakD+/lFHHceMlGaZJWBmSmhC6kkWTXSOM9uuMftUqkrQtGVRUUsopKUqDdQoEU0KXjg5PtbxFDAYyby2CglTUI+J9PrGdVDgz1vH8fWiaozZMxKAOUs9QAo+oJp01enjntdx7FTZhzTeXMSiWAwk3AH/ACYMX+jRAcXxYKleK5UFBWZCmL0NBQHrcRn44rmHMoIdg7Z0hxt5M76vHNYZOTNtSpIDLxszK6wFu4IUGYdCBr90AViCX/YJYXbNQdSO49YNKzpcMC//ANn4iCS5hZTpUHSa5kkdmAcvUdyI0sev+g7KkjHpQpKvDKWIPKom3Qx33szxXESpKlykS50tQUtavFK5khPhqQTNlyyZgosnyqUxwubdKv6fPQxb4FjvBnhZKwhlJUUhSVZVAggEEVtrcA6R1ildnOV1R9E8D4pLnyguTM8RBAALKHuumyqmtPLzOmJxjyD2D9qsNIkZJ06ZJIWspCc5SEqyEWSauFD0jrFe22DCSU48kgEgEFzRwBmliukb2MbnXLrCJ7+scbwP2zlzM4Xj5HKWBUJacxClBTB0uhgljc67m+v2yk0bFYdYu4BoGd1ZVForRUzoJheBFMct7J/pC+24hUhcoIORUxJBukFAAKSKEhb30jrmjSkZcQGWCCUDoYIJkMqcYm2SSGGHETQALUgJmnrETN6Rnc1sHViC1DFY4xYvECqIkw0GQvtma6X8oItaX09IHnpEH3Dw0VoseGmKq1EWNIRMRaNr9Mt+C8VUPEgkdYUNrwKZ5MpJBFyWPcfugkmmtd4kZdLh9aijMC9HDHfaMyVjcpJoXL92N+7EmnSIzeJMpsxfqeUsOUEDqTvVo+YfRNUSXIJpqT51pe5hKSa0OjAOemn3xnfb1FmUnm0oAFOGd6AClSztWJK4kEpN3W4ummgIYXY3oLa2iovUq5DWfTela721EKUnarffajdIoy8e12LWcCh3Jau/cwSbxBQbLRN61KqAZju5csYLKi0Vk326ebP/AJfeIjEkM96nYdezRWm4opDFYNAAQKoDUH8JozdBBUzUFNKan+G4FdbWAiCgyprk9C3V/wAkQ6iOn3dIjLnAh3KlUfVmq4BerZjeJysqjlcbOGt8St7j0a1YLGhkpcb3/NqWf5Qy5QN6nt5t8hBk5CGNyQ72S4zB6UszVJgSJjszVbMd6WSNP7aQWVA1S0m4S19NvWIK4fLN0JNaW+npFkh60qpk0Y0FBqT5/jE0yA4TSrA3vqaB2ADaRFRRVweWfhp5jrSIDgUs2CmoXenzDxoCTqS16EFzSzgVpTvDBBDl2Jr5EP8ATtesNhRT/UaWoo+dYFO4CSOVQ1FR840y37zt+X9QetO0OkFwCa7DT4q+QPyisqOZV7PzATyJV2I+8O/9obD8CrzyXDF7AhxRQbY/fHVM4dmtr5n5fWIpQWd6U769th6xZWWID9H2FTg8UqbOcBKcsvIKErIEx3OZsos11PpHpyPbHDH4inuk/c8ecprd96VpffpeJ+GQW+b/AJcx01pGNNHpJ9pcMz+Kn5/hEP8A5RhmfxB/Sv8ACPNZmru1jt/cUiXiVfago9btTWpttFrS/A0ono59o8P/ALyR3cfUQjx7D/7yK/xCPO1qJYkmnU+pGtIia/FoQzC70Ni/0g15+Fox9PSU8SlEOJqCL+8n8YZXE5QDmahv+SfxjzgJfQGw9G/GEFVLJyijMWPXpd4vtPwtBeno36ylf7iP6h+MRPE5P+4j+tMecicBqrb9719YeZlAcrZywepe2xrW8P2n4WgvT0X7dLP/AFEf1J/GG+2y/wDcR/Un8Y86TIDBsqgfdLOC58ibQlFmDDW5/u20P2n4H116ei/bkf7if60/jCjzr+T5wovtfg6C9OKxWLcMLW2+UDM4OH1ArqaU9AAPSKGctUxNCjlNT+PSM4nWy6nHHIlP7pKurnKDXyiX2h1Zmto9vy8ZoWw86/d84sJnAF20PZ9Cw2iorNeViSSrmpq+tfvNfR7UJJxTa7ej5lHzKRXpGOMRW7O2nQPBRMdtvm2veMiXl4jNcaioZzqrS+sGkz2ArqGrRmN4y5kxvVqkPvaJycRy1Hr2gdkjU+0kBQe7DyAFvMCsSRiCDUtQ9gxcBj1SIz04l61egp2hpy+YsX1dtAOY+sAmgJwIYFgDQm9S4J3NQPy0Hl412Dh1K70IIPkddYxhOcA13LaEW+f1h1TmDt18tG+cRGxLmgsHPcuGd/8AO940U4kpAJYEJJNA7Drq+0YmHxR5dA76EP2sT0iWIx+a+wA7BiT3Lf8AdGRosyJ4BCQSzM50epZhtB0T6BJpYaFwbObg9PWMnG4kmpoHoLGl7bmIScSSRUuH+lGetxCBrfbDmLBkpDAPU8wAJr7zl6bQSRiGUkkBn3oBm96zk0+dIyJqiXP7rB7MSCB5msSw052O3SgH41tERszsYlgx5W5ixucoPYOd/wB2I4fHFlCwADgfEyQbvZwA+1qvGdi8QkEp0pYgu1nOtR9IBLxT00uGNen+OsBG2MUUkAUodWzKdi70sWF7iGlzglKmzVchrBVyGAI1v0bSMQ4sbudvSgOlotrxNAnfKB0Dt6gH79YSNBWNYZU1JFWcnMSlgOrECtKes8Njy6aHldRGhqW6Fu8ZuHxQCXdqkPcmjG1iSb9BtDScVmSfhFqbhiKeV/OIDYVM5QHqXcmqb0c6u5p0iczFJvdwdPdIBowqTQEg2JjCncRSqYKUBDUagXp0b5waZjwkWNQQxuMyGr+8W+LcaWgE1BjU0UKdS3Kb/RjZq6RKXinJDUYeh5b01Lts29OZE4ue5LEs9N+7RdlY4sAWZLUoHcNVqaQgbKZyVMANC733AFG/zCEtDkB33GjX/LHeM4T8pU9Sk5XBqKnps1X2GsV8Vj1IbIqpcnTUjUs1/wCoxmkJtqwiaG43o+r9dN4jIkAJAQaXo4SdSeto55PGhlLlyU32D186u8W8LxYDMEk0YitTQgud6v5eQcQs1zJWf+uR0f8AtCitLxQIBIB9TamiWhQYjZ554+/50iCKg1en+YsDhK/iSUg2o5LuzNrT82IBhlihQoULkgj86R67Rw3JSsQNn++u3p6RJcwXqCPPrASGNd/w+cNMQczbfSGisOJm1YIiczX/ALP9axVKaU7baiLGGkqWQlKSpWgAJJodB2MDRpSCLmvRzoRW3SB+I8PNwa0KAUGV+dqXDUiuTX17wUVmhKn2/ttCK7bszd7C0U5L32++lovSlAB2NaE9Tr9R5Rzao2nZETGO4N7/AJ8okidvX8/kdI0BJTkdSCpTcuwBKg7DVhbeKeDkZnBIN+/07mM5JoadkUTCLb6nqWaLSJjsKegdm6W0jST7LzCgkglmHcOXIL1oH8xDYngqmPKaGhq6nrbu/pGMkbSZlTZtaX6saDo0BRPID7NXbp3/ALxr4HgalqyL5TV1KFG1IOrHaJTPZ9a0coUw/hNa3s7w5JBTMqVj2BOlfUtYeQFfuh1YwBQKRTub718rxYn+xuIC0hKCrOHBsw67Q+J9jsVLQFZUqJplSsFfbL8VgeV7iNXH0zuVlzyu1hYDpU0/N4h4+VTKFri1QWL+YMU0CYG5VBy1jWtB3eJkEqq4c17kOXeHELLgxDtYNV9T+fSDycWT5Xc2YH7g35EZ0qSry/P4QQINUsx8xS/3/wCIGkNllc8NVwkN5lw79Ta30h1TwAA5sSRo7uO939YGjCqFdta0ctXoYPK4bnVlc5jQWaj3LdILRblZeMdrJaj2cmxprf09Wn4oFWvm5uGajPaL49lZy1HKC4/lDWYk0qDBJ3sLPzEAOQl28nP57Q5R9KmZv2sPmJJD2JfbM/cwXCYurs5ext57xemeyM5KQTLqS2WjlnTYGtWL6Q36lUwGRTqfLSorodbpgcolTHm4srQEJYkqSKFsxysxruL9XgOIngpyigu+gYkfQqjaX7KTJeVst6gkAp5eZtL9dIjN9kwUAqWBygghT2sEhq0I3jGSNUciZ2u9W09N4nhMayqNf7mjoz7HoYZ5iQwNKg3ega4BB8haM8eywKf2U0LVq1AKtRwCTUBo6ZxZimNL4wQAE5gNhb6w8MPZ2ZqwO2UFuhL3h4P5Lfw7CRx5Ck+8EMactDaiSejv61jMwa1TVAZ0zAVKKpZsA5KWcMRrXpeMuaErVlQG1qx63zadXpEBhCqagSVJK6F3ylwGcg6OA/3CMJI6M2pvCcMClQ8MqCnIGVhWtBT/AD6v+oJAHis6jnYJAYJLAUAcEWoyXPWKkvhCkJTnUkqHvm9aBISl7kvVtvOuOKrSVJmOVABSX+FzytQsWr59Yt+mWxemezmHP7MpKWJPKedyWqCGZyAKUbvGgcbJlJXKwwEumfMvLVwzJJ1s4HWM7DqBYmgJFVVJIvY7f26UJ3DCtThRWpSrsGb3nSm7B7PW5Dlok75YNV0XlSpSitM5iQU8+V1Mw+IOCBSxI0qzGWG9iZc2WEhbLAKgsJfOGHKXIZg5dw/lFNQXhklILqJorUMAmmzOSeoi1gOMzlywQWc1UQRQEuQbVcDz9S3yhpdksJ7KYaU3iFc0gkEabj3HYUAd61hTPZ+VNV+xPh1YuzC2vw271G9dKZiJ8wH3EoHK5LbFiblQ1v3hGahEjKFHKWBSkHMQWcgs70a5PZzGbb7GkhY7gMlEtKfECwkJSasBUlx1OY3ewgScDKJZEtKQCCohRykByHUaFnBrV/WFJ4ZKyZZZWyrhBq7g1zagU6sd4DOwiVMRNyplhThKWD8zEtdyHMAliannQAtLFyHJoQX5gBbvUt1ilhsJNQt8wUEgsBfM5UKK0oT+F4POwJygS1ZlMSpTBILkVBPvWPziHClEzSl2IAqQFAVp0NjRjAJVxHHlyUMo5gRZ6u9H2Ae2r2i5L4/mlJVypp7yqlgaZSbe6SBoXqYzON4lKipB90E5SDvqBb5RcRhkGWFEgJKU1sA1qJO4NgKRprYOyhxrFlS0KlKUKAFyXd8tS96K+UQxEqYJQClKVQqZ6ooa0te8X5uFSkhWXOk1BsFF0v7tQl1PW7dYq4jCATElcwJzE5yUkgOQoMNfoX0aqn0FF3hXFJglkTCctAFNzsGr3qR/KdWixKxiVqaXlyG5ZIcksQVaiw3ZoyOK8VykIA5HIp3Y1+LTpQRQ4etSFFudJYJyigV9absYcb3C62Opx0mU/izMOEmjKSoBNGCeXM3Y9DEk4TDzEFbZMlwVDOS2YhmvRr/dGHg8St+dRShLlJ1uXDPvu/0jpsDxTDTB4ZYqDnncAkX+hJFa2jDVCgeFEhMqYpMtOWrvrUBrFgx1ANT5DxfGQkDKgIcM6XKsrlI76tp6saHEuLoQEhCQUtUBwelDRr0fSNSXipJleJLAzLHOaqLuC3QO14q7EzZHtGszQlaKpI5zSgSzlgE09CTFk49RUFALUoEAqseUsSNhcafKKE3j6JeXIgZvePJlzEB8zk1NGpAZnGBPOQgSlOVKKaAksVMCXB6A30jWLfRmy9jMQCrMoLSn/lygghIzVpzEFukSwk+YhGXxWUeZJB5akVIq+r0a20C/U8xWXOvpUM4FGFGrWnSsNxBRQEpRKCZYSsKOVwRZnaho3eDnYQuMnz1KSUzUjKRVB9+rMQWBDqV2tXQ0zhi1ZnUVJa5pWpJUbZaDa0VRIXOlZpJl5WcJdIYaAlqgH51fejxHEYjDpliYEgKfKgKLMkpIU4LAFjdi1xCleyC63LOIVLKgVrUKF03JdhQWprXUvCkiWnxFB0sATVgqtaEXcX+kZ2F40FD9ogKd2U/MG2AFgQ9tLmHwmQglMyW2YkJUmrUcVcCn5tGsWuQuzXRjCsZgQkHQuSPNqwoyE8Ez8xBBL0SlbX0ZBhRVELYbCS0KQqdQNRQY681a0cg+7vasVMPxASZholSCCHLvVJD5h7qq2EZyUrkIU6ntmyKJyl+V2pdtdu0FwOCGIWhDF1ZnVok8xHcE0r+MdMe+iyLGE42WUsFlEs7uVCyqKDqSbEVeoizheLAS1KWM5JBFU3yqaorc3J+pi1Mw+GQAhIByAZlAOXzPmJIsS1dxaMydipIfKFZndSh5Chflrc3NNC0Z2lsO6NPiuKQmUFpSASKJNX5Rq7szNa8ZmC42UlyhIGYmos4tdwKU9YPjMD4hCvFCQS5SXOtGAqSQTe2hsIFg+CEI5pZXzMz6OzmoKQ7XvElGgbdg08TCltQINwBy9y9A7n50jWnhRSjwRnSyswFGAYsz0pQN1aObmyXmkHlSDpZOliQ9tatGpgMOvMrwyHSzEnqCPd0dg9nIhlFdEpM3cRhSiU89RSWOVKVAMTTZ7OSxFWodK/C+Dzly8ycQkSUkuecM9Sxu7EUfW8AxMiYVGYskkhAAUaMyQssouUlleovB8LxsJScySQLJGYcxOjCgfLXYemN62HYuSOD5EkonZnSQUuBa7ZyWPSmtaRj41BkqyIAKDQgqdUz+Iht7MBC4njFoSEIQ2ZLqJzKKnBJAUToQXPfQOa+AxHNUkUBTmY8zHdLVLjcdWhSfIbBeKTJiapdk0a1NHSTShuA3YBo0OAcUTMSrNkzOxUaElqD+JRDgX0feMmclRUoEkKS5pR1M7E/nWNHAIR4QmTyEgh8qcySsEhmAZr3rSCXArkLxXgkmXLeZMYKKWAqaHUsA/NcbRQlShKSghRmOWzIfkd9C+huwhsQmZNmeHy5RQqZRKWSBlJW6h0fXaKs6T4If9oWYGhZzYHU1fTURLirI2QUgpWiYkS1B0gHmKvdbnFAAB5qEZk8qXPDF2UwCilOYuHNAwv8AmsXP1WZ0vkZJADlyWfRieg1btFHF8BXTMTmAJATzK5UhnCS4+dXfWKLXouws7hSgD9oKZYzUPvLS1hTRj9IsYHwpbJQpRdWqQXYAauA1ST1FKRXTwxeQonqVmcUqwUAzkmlAdNosHCSyU+8ClLUalGJL0qSaAQN+skvC9PxuHVmSvPmDlFWQchVMLDTzeMPLKJCshQS+bK4V5ZlMCXD2pvGkrhgSkmswZhSpLZQRzXc5A7fvaQRGGQFkgcvwhTlkhiWIc3obh2O5ApJcC0YkqbMWWyGbX3crtlDCwZ66QYzJiTl8Lwy4e9aBLbEVt0MbsvJLfMCKgigcklPML1yk3P1q8uahySXyWJ3IAdzb3gbUa7xP5F4GAOfhM8xAUhKlJqythegLt0H9oYcKlgla/wDUoHHLl5uUhLXOW7mh60NPJMwkMMyXbahykNbSnTUPAAtqsSeVt7hiCbu70/xzyZrFApvD5oOVKzRRVejggNTavSjaUvTsOF5AVdTXXJzvsM120T2aM+YTUqNXoGDBklXWpzQETud2BYimjPUsbvm16Q5MqIYXhJBUVFiwAoGIFC4DB9OzmJYrhsyZL8Oatm+HldTFh/5Haw2giZxyByaUFuYkkmv36U3iwZzoLkOQS16vQWu4I2reLJlSM0eycuWAFKVmb3tqWYEt36mKa+AJTmDlRckFmFRQMdKj5bxqnEm6i1dPUC9aZfI9IG7qtZzpRwwHU5X9Ic5ehiivh+AFSQVTVAmpYBn103hRYViykkbblj6Ej6Qos5Biisng+fDgfE+bnWQAQSAASGGnmejxXk8CnJBUSApNffSpRALgkCmVq6kCsEVxEl82Ys+ZrFRoo5r1oa76wQzlgBle+auWCrEBVrVo2sayY4oo4nhZ8QkTAwNc9Sb5iWuCW/GLGGSlIJUlKiFZQkty0AOjWI0Y1NWiX2Q5QSElNiUk0o2odiNTuI08MEpzJZIuxo/usWc1uSAeloM2OJTVwiXPoZpSQOVRGYEgVSWsl7G4b4nLLDYOZJSEl5iZjFwcqS93S4IAauzDQuS8PxQTMAXzS6tR6Obage8T21i3NckBxlfe4Jah8yaOz70icnRKO5nTMGhRyqWct1VChqzKZjQG411JaNWRw2QlBSEHlIBKWdioKykltC2ZrsO1CThgvSrEhw5onMOoaun9jKxAEya3uqSAQNKAkjsfrS0ZyY4liZMCUfsg1aDOHSCAexo2l0gaxGTOSlSFZVElKgEGpBIKQz1SAVVOjxR4jO5UqBbMhBrRiLmmvKR5CAYWeHD8zuGY0dwFE7On0qbQFRc4jMMxSRmAZ1Lo5NwxO1qV1u7wTC8HIUVOlYyljl5k12JYcpDKNjfeKycQxBKQAcr7gEkkl9w/k1ogcXlWsCgIKU1ICdj05txFk+EOIcpQkFRSCVNccxFc2Y6Cia79HgpQJlMgfM5o4USyWDDTKK65d4pzsq1JSHIy1vQsCH2Ap6QeSciTlBIDFubQs121gvYaGkKdRUT/AKgIU4q7KSX3oqIcWxhQVZSQ1C3xBNKvpyk6V+bpxGRQzAqDmgetAbbuX6Fn0ismcROdRASC4NCAQVKYB9STSxeFAFJIZSRlzAEAhnTccotZvIxYUXClskMCAohyVXCa6sRB0Y/NNzWIl9A5VQl2qOaAzACkVB5VG7VDUDanzuIyxHwM1JU80lRyhQHV0gXfQv8AkxNHEEJUcyKsqrNlL23I5XjNw84oUCCLJfNQqBqNepq9driLMqSVjOrQaMGzKo9KUJL3DiEAs3EAB3oFEMnUAAmuo69BE0LypBDGjk3uyTpZ1fWM7HAhWVLEl7Mw1Op3ufKJcPmnJqK0TUFQFVAfy5T284qKzR4mnlQ7MQXZtBQkjcAHpXaoMLhmBMxwS9PiFhmbR6XA07RYTPylKVKZhRQZ+oYVNag993E1cWWhVh8Lkh2cD4iCzUDipAL9JIirMxHvsSKsK8oKkOAWF3cRCQpSlHMDQ5b2S3MH098hm+KKS8QebIAA5v8ACACKFVXIKfQGLuDJUssCwYE1GYOEnzObbaGqCxsXKCRcVHLblJDO9vhaJIQHIDuTtTpXQMBUHWCzOHJClBd0pTQDUu7jzvd2iriZwRMdB5UmurF3cHuLV+UVWVhASoJZLizPzNlcAaE0GmsQSkKFXdwBoxBdVnrQRNMtQKgAcuV3LGhSwelHDFzvEJqQMoZQWDmIZnfKACSzG9b1iSAljUupOVISwBppRKRrRwKPWISJjMoJq7P/ADUfr/aCYfDqAmEllCqnNAwUBTew/wAwkkeGVXqC1ta6X3vcbRMQ06aSXLOQDZ7gG4MKD4bCIUgEguew+VYUZyKjCmKBKVL+JyWKXAAOhszvW0Twc4qAGUEuAKFSlMPiIZV0j59TFda3QkqLAAijF2olhuzP9XMQmqMpbJzDUaV91VAew846kak+f+zVLcpfKpKXOU8xCg1qEkN0MU5k4pCFaZilj0Ynycv3eJKxiVKL05lUDOp2VmBDG4UB39S47IpKQSVFKQrclasyiGaxNNCxvuUVgcViCZhUCRmNdmahYHcRKZNdaNBTM1zzKVa4qQPTeM5S1FSgzHUBLBgqppYAB36QTDratbd6ODcWLsPy0FCaYmAlRI5eZugGX4qt7pvvEsI6fEJCQcpUAXsUlLgdHHptDIWEoOdIyqIYKGblUSQXpUWct5w4xeUukVKd/hU96A5qmoGnaCislj0E0ZwU0oLOu4ZwTcdPJq+CnBRSkkppUtcFgab6+USxU8JAYlnKmuQSSw2uAXH73kM2ZOJqnNnKgpwaAGoGwLw1ZGgVqyl+UEAsaks7GhoC/wAhtAJxKkgh2ym4NaE1broYnPw5EsLPxbGhYFi+nxgduhiM6UpTAjlI5iXNg5SQ/Woo/kYiDEI8MEFWZSlaMFIsqmhvFoJyJzKLEhx1L0NOo+ZMQloQiWxPMoJajDKxNHsC1WJNusVhxC2YPmUW3DpIJBA2L2jIjYmU6gpR7q6AksPzqIDKBSHJ62OoLODY1PlF6UVOygQkhgdaKzZknsDZoniFlLhSAyFAVFQosC5BIskFul40ZK0mYXVmZiRpRjVPXcnv6FWhicrDMybtSqjruB84iAopBYjmvvQFjrR9fxgkzBFswZiS7lLnV01e4jPIgCkAOR7rkEM6mtXT3tvrFnDKOQpapU1ab31oHf8Ale4gOKkAqASokHlDsFNyh8rtekKZPKVFAdB6lg7sa1vW33Q8kXsLwxSnFCdACAHDCpazC7dtYvHhjS8zEqCGBDluXKoJBHKOW9XzBrGIcJxC0SVqNVKylIN0hiXG1SL7aVjN4l7RqJKUF0kUegKGGU5SKkkKL1uIEndIhTpxBLBlKdyXDWNHvYf1Ho0sJnQpLglycxrRKgxcaEuaCunYUjHpUkrIKlAsCXqrKwBoBmofyY2cKgzg1mRnUG3NT2cjsKUaGmTZQx+AyrMpwFEhzcqS1Ck1bMz0v8oLw7ALBOd6lNcqhlYAAWDbffrF+XiyhmSkhTZiWUXJ95N2YBIYaJFri3gcWJpImKACSWDNViByswBFa7ltYjJh4jCqE1YWcyuY5jWoswFxy3/GKPgpEuqQoBQcMcxLZS9W0/7jrWNri0zKoseXQMCTmLin8op2itw9YTOocyjV1UTUHNUvqoGlQz99fpBsThJnhZmday5uFAMQlx52sOU0ijjpSl5JbgLUQVZjRDEV6UAuPKsb+JxighpiBUcwqFPU1IIL5VfOkc8ufV0pUl2dJBD1zV3oddTrAhD4pWQLNPDqE2UAVJObuwVqNrtFfA4EEkMzg0+EpFaVewBbqNoz5mPyDwnBAUCNR7jJFjFvh091sC4Z3LU952JF62v3irYjak4RkgEoNP4R5MQ7i3lDxmfYlmuZ3rQD/wB77wosSs5wGgOviLrrQJaA4lICEsGdEt21dMx/oPQQoUdEc3ySwH+kk6/tK60UGjY4YgGagEAg5nBseQ33uYUKJ8s0uEXMQP2s/wD/AEHkJhYdgw9Iq4GWHQWDtN02KcvppChRh8EijhD+yX0KfoswaYolIcu4r152+kKFFHk2+BsQKD/gr6mDS5QcUHuq02NIUKAGWZqiVsTTIimnuxHE/wCsRp406mn+o1u0KFAaK3EzzyTrlP3wsarKggUGRZYUFjChQ9AhpiiVoc6I+aC8FV/pYcaHwyRoSSh/qYeFC+QLuBUTPykukFgDYClG2iXGkjxlf838/GvChRkXyYj1UdafURexxzTWVUAqYGoHKTrChQrkZcMuYv8A0l91fQQHhKAVJBAIKSC+o8Gx3FB6QoUS5MvgL7TICcFhSkZSpc0qIoVGockXLACuwi1w9ZTiQEkgFEsFqOCiXmHY6w8KOnRzRhpml11OmveNOWWkpIuUhzqaTbnWw9IUKEeyxxVICUACmQltHdMVeGLLEPRk08gfrChRyRs1eOH9l/OB5F3HaMqcWSCKEKU3TttChRdEuTl+Inn80/8AgI1uHB8Ul6sgt05dIUKNv/EOzdw8lOUco9BvChQo5GD/2Q=="/>
          <p:cNvSpPr>
            <a:spLocks noChangeAspect="1" noChangeArrowheads="1"/>
          </p:cNvSpPr>
          <p:nvPr/>
        </p:nvSpPr>
        <p:spPr bwMode="auto">
          <a:xfrm>
            <a:off x="1587501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15364" name="AutoShape 4" descr="data:image/jpeg;base64,/9j/4AAQSkZJRgABAQAAAQABAAD/2wCEAAkGBhQSEBUUEhMWFBUWFxYXGBgYGBgYFRQYGhQYFBUZGBcYHCYeGBkjGRUVHy8gIycpLCwsGB4yNTAqNSYrLCkBCQoKDgwOGg8PGiwkHyQsLCwsLCwsLCwsLCwsLCwsLCwsLCwsKSwsLCkpLCwsLCwsLCwsKSwsLCwsLCwsLCwsLP/AABEIAMIBAwMBIgACEQEDEQH/xAAcAAABBQEBAQAAAAAAAAAAAAADAAECBAUGBwj/xABBEAABAgQEBAMFBAkDBAMAAAABAhEAAyExBBJBUQUiYXETgZEGMkKhsRTB0fAHFSNSYoKS4fEzU3JDorLSFmOD/8QAGQEBAQEBAQEAAAAAAAAAAAAAAQACAwQF/8QAJBEAAgIBBQADAQADAAAAAAAAAAECERITITFBUQMUYSIykbH/2gAMAwEAAhEDEQA/APblpEBUmJGGeOiOTBKEDIgxERKY2mYBEQzQQphmjVmaB5YWWCNDZYrKgZiJgpTECmKyoHD0OkOUQ4EJEFStohNltrX6QZogUQpk0ViIiRF2XhyRRJPWDSuFvVRI6Q6iQKDZkkREiOiGDQA2UQQyxsPSMa68N6P6csoRApjqE4JAL5RDowaBZIjWuvA0X6cmRECI6ObwZBdqE2GgjFxGFKCQoR1h8ilwc5fG4lUIeLeG4XmuoAQIJg0rMbPGpN1sEUr3LS+AovnPoIBL4ICamn12jRl4BZYlTdIv+CBHkfyyXZ6V8afRyuJ4SUmlRDTpKkoYpaN/FSdRp84zcbjQQxDkWjrH5JSoxKCiBwMopS5o9hGjLlgB7xnoxyRYNBv1sGjE4yb4GMopCnSpLupL94BjDJCWyCuwiE7HpN4jN4ghmZ40oy25JyRlqTLegV6wokqYH90Qo9P+zhaO+KIiRDwnj5x6iBiLQQiIERoyyLQ4QIUKIBGXEDLgjwxitjsCyQ4iSnh0JeGwQaQKQ/gh3vDBwIj40czrsGCYiqUCYZE14kFvaAdmOA0MVQyVPE4BBqmCAnENBFpMCWoaxEFTiRE0zQYoKSN4HlaoiI0ZiYBMlvRTKGxgcrEnrEpbly8KAGOEoJcUvTvFEoMlRD3asagnAUeKuMkBVY6xm+JcHOUV0Gk4wKDktBBikmxeMFTikQCmjeijGqzZn4pFjSMXGNm5axKZOJvWISpuUxuEMdzMp5bFVaDtAzFzET80ViI9EX6cntwBIiBEGKYgpMaMgmhRLLCiI9BywxRCzQ7x8o95FoYwSGIhsKBZYmmWIdoTRWVCEsQlh4YiEERCCKYIhES8OEJXWKwok0DmIBiSgYGtJgFgykNEfEIjgf0ifpGVhSZOFyqmJbxV0IlODlSBqvU6Cmpp59I/Slj0BvtGb/kiWo+pS8Kdg4tH0AnFNE/tg2jzj9Hf6RFYxRkYjL4oS6FCgmge8CLBQFaXANA1e8MbxTMZNFo4sQyp6fyIqQgl9YsEWbLAKTqIirINYb7L/FDDAPcxmo+m7l4CUpOhgUrGlJ6Ra/Vo1VEFcPDXMaTgZamC+2h3aEcaNoYSAD7r+dIIpKDdJHaNfyZ/ozp6gS4pAouzcMnRXqIqqQ0d4yTWxxkmDIiBTBYiRGzIEpgZEHIiBTCAKIkQQpiBEaIHlhQRoaIjuGhNEoaPmWe6hoUPCiIZ4d4UO8RCBhPChngEREIJ6xEmGzRFZmcf42ZKFBAdWRSgdE/CkkXPMRSOQ9veITfscxRmTEFKQWByhTkAghqiOh4/w9S58mYFMJXM3755gyq2BIPlGL7eYsqwRBsspDGtHf7o83y/Ni+DrCGSPE+HcSmhWVK/fUHeoJs561NWN40OLcSnS5pR4jteiWuSKClm/NIhPwoTOlskDmBLdCIz8Zic61Ke5/sPlHROM1dGXcXRoYLjc1ExK0+HnSoFKvDRmSdC7PHrPsfxXGYqSMRMVLCAVpYgftACyjyNlIKSz7x4zg+ZaQDciPV/YLiiTg5clCwhImTQrOE5lJIVMLgmmopHSFJ0YnbVnZ8F4j9ow8qcElImISpiGIcfMbHUMYuxX4TKCZEtKUeGEoQkJdwkBAYAuXDavF5OHJLWjtZwoCVQxmGLJwnUQFcgjtEmhpoH4phGYo7xEpiMNILYRLkWJ84guYGZjDBZGsRUXvFQ2BKjvAyIOUxApjqmc2gBEM0WPBJDsYGURrIzQEphCWNYMmW8T+yFncesTmkKi2V/CTEFShFlOGeJjBjrGdRLs0oN9FDwxCjQOEHWFBqodNnRQo82H6Tp4oqVLJNve+jmCS/0mzdZKD2Kh+dKR4dRHswZ6JCjz9H6T16yUnso/gdxFqX+k1GslQ7KB9aCLUQYM7WFHII/SRJP/Tmeqdu8TT+kfD/uTPRJ+ios0WLOrMRjm0/pAwxuVp7p/wDUmDS/bTCkt4rd0qA9WaLNFizU4jjxKllZDs1NakD+/lFHHceMlGaZJWBmSmhC6kkWTXSOM9uuMftUqkrQtGVRUUsopKUqDdQoEU0KXjg5PtbxFDAYyby2CglTUI+J9PrGdVDgz1vH8fWiaozZMxKAOUs9QAo+oJp01enjntdx7FTZhzTeXMSiWAwk3AH/ACYMX+jRAcXxYKleK5UFBWZCmL0NBQHrcRn44rmHMoIdg7Z0hxt5M76vHNYZOTNtSpIDLxszK6wFu4IUGYdCBr90AViCX/YJYXbNQdSO49YNKzpcMC//ANn4iCS5hZTpUHSa5kkdmAcvUdyI0sev+g7KkjHpQpKvDKWIPKom3Qx33szxXESpKlykS50tQUtavFK5khPhqQTNlyyZgosnyqUxwubdKv6fPQxb4FjvBnhZKwhlJUUhSVZVAggEEVtrcA6R1ildnOV1R9E8D4pLnyguTM8RBAALKHuumyqmtPLzOmJxjyD2D9qsNIkZJ06ZJIWspCc5SEqyEWSauFD0jrFe22DCSU48kgEgEFzRwBmliukb2MbnXLrCJ7+scbwP2zlzM4Xj5HKWBUJacxClBTB0uhgljc67m+v2yk0bFYdYu4BoGd1ZVForRUzoJheBFMct7J/pC+24hUhcoIORUxJBukFAAKSKEhb30jrmjSkZcQGWCCUDoYIJkMqcYm2SSGGHETQALUgJmnrETN6Rnc1sHViC1DFY4xYvECqIkw0GQvtma6X8oItaX09IHnpEH3Dw0VoseGmKq1EWNIRMRaNr9Mt+C8VUPEgkdYUNrwKZ5MpJBFyWPcfugkmmtd4kZdLh9aijMC9HDHfaMyVjcpJoXL92N+7EmnSIzeJMpsxfqeUsOUEDqTvVo+YfRNUSXIJpqT51pe5hKSa0OjAOemn3xnfb1FmUnm0oAFOGd6AClSztWJK4kEpN3W4ummgIYXY3oLa2iovUq5DWfTela721EKUnarffajdIoy8e12LWcCh3Jau/cwSbxBQbLRN61KqAZju5csYLKi0Vk326ebP/AJfeIjEkM96nYdezRWm4opDFYNAAQKoDUH8JozdBBUzUFNKan+G4FdbWAiCgyprk9C3V/wAkQ6iOn3dIjLnAh3KlUfVmq4BerZjeJysqjlcbOGt8St7j0a1YLGhkpcb3/NqWf5Qy5QN6nt5t8hBk5CGNyQ72S4zB6UszVJgSJjszVbMd6WSNP7aQWVA1S0m4S19NvWIK4fLN0JNaW+npFkh60qpk0Y0FBqT5/jE0yA4TSrA3vqaB2ADaRFRRVweWfhp5jrSIDgUs2CmoXenzDxoCTqS16EFzSzgVpTvDBBDl2Jr5EP8ATtesNhRT/UaWoo+dYFO4CSOVQ1FR840y37zt+X9QetO0OkFwCa7DT4q+QPyisqOZV7PzATyJV2I+8O/9obD8CrzyXDF7AhxRQbY/fHVM4dmtr5n5fWIpQWd6U769th6xZWWID9H2FTg8UqbOcBKcsvIKErIEx3OZsos11PpHpyPbHDH4inuk/c8ecprd96VpffpeJ+GQW+b/AJcx01pGNNHpJ9pcMz+Kn5/hEP8A5RhmfxB/Sv8ACPNZmru1jt/cUiXiVfago9btTWpttFrS/A0ono59o8P/ALyR3cfUQjx7D/7yK/xCPO1qJYkmnU+pGtIia/FoQzC70Ni/0g15+Fox9PSU8SlEOJqCL+8n8YZXE5QDmahv+SfxjzgJfQGw9G/GEFVLJyijMWPXpd4vtPwtBeno36ylf7iP6h+MRPE5P+4j+tMecicBqrb9719YeZlAcrZywepe2xrW8P2n4WgvT0X7dLP/AFEf1J/GG+2y/wDcR/Un8Y86TIDBsqgfdLOC58ibQlFmDDW5/u20P2n4H116ei/bkf7if60/jCjzr+T5wovtfg6C9OKxWLcMLW2+UDM4OH1ArqaU9AAPSKGctUxNCjlNT+PSM4nWy6nHHIlP7pKurnKDXyiX2h1Zmto9vy8ZoWw86/d84sJnAF20PZ9Cw2iorNeViSSrmpq+tfvNfR7UJJxTa7ej5lHzKRXpGOMRW7O2nQPBRMdtvm2veMiXl4jNcaioZzqrS+sGkz2ArqGrRmN4y5kxvVqkPvaJycRy1Hr2gdkjU+0kBQe7DyAFvMCsSRiCDUtQ9gxcBj1SIz04l61egp2hpy+YsX1dtAOY+sAmgJwIYFgDQm9S4J3NQPy0Hl412Dh1K70IIPkddYxhOcA13LaEW+f1h1TmDt18tG+cRGxLmgsHPcuGd/8AO940U4kpAJYEJJNA7Drq+0YmHxR5dA76EP2sT0iWIx+a+wA7BiT3Lf8AdGRosyJ4BCQSzM50epZhtB0T6BJpYaFwbObg9PWMnG4kmpoHoLGl7bmIScSSRUuH+lGetxCBrfbDmLBkpDAPU8wAJr7zl6bQSRiGUkkBn3oBm96zk0+dIyJqiXP7rB7MSCB5msSw052O3SgH41tERszsYlgx5W5ixucoPYOd/wB2I4fHFlCwADgfEyQbvZwA+1qvGdi8QkEp0pYgu1nOtR9IBLxT00uGNen+OsBG2MUUkAUodWzKdi70sWF7iGlzglKmzVchrBVyGAI1v0bSMQ4sbudvSgOlotrxNAnfKB0Dt6gH79YSNBWNYZU1JFWcnMSlgOrECtKes8Njy6aHldRGhqW6Fu8ZuHxQCXdqkPcmjG1iSb9BtDScVmSfhFqbhiKeV/OIDYVM5QHqXcmqb0c6u5p0iczFJvdwdPdIBowqTQEg2JjCncRSqYKUBDUagXp0b5waZjwkWNQQxuMyGr+8W+LcaWgE1BjU0UKdS3Kb/RjZq6RKXinJDUYeh5b01Lts29OZE4ue5LEs9N+7RdlY4sAWZLUoHcNVqaQgbKZyVMANC733AFG/zCEtDkB33GjX/LHeM4T8pU9Sk5XBqKnps1X2GsV8Vj1IbIqpcnTUjUs1/wCoxmkJtqwiaG43o+r9dN4jIkAJAQaXo4SdSeto55PGhlLlyU32D186u8W8LxYDMEk0YitTQgud6v5eQcQs1zJWf+uR0f8AtCitLxQIBIB9TamiWhQYjZ554+/50iCKg1en+YsDhK/iSUg2o5LuzNrT82IBhlihQoULkgj86R67Rw3JSsQNn++u3p6RJcwXqCPPrASGNd/w+cNMQczbfSGisOJm1YIiczX/ALP9axVKaU7baiLGGkqWQlKSpWgAJJodB2MDRpSCLmvRzoRW3SB+I8PNwa0KAUGV+dqXDUiuTX17wUVmhKn2/ttCK7bszd7C0U5L32++lovSlAB2NaE9Tr9R5Rzao2nZETGO4N7/AJ8okidvX8/kdI0BJTkdSCpTcuwBKg7DVhbeKeDkZnBIN+/07mM5JoadkUTCLb6nqWaLSJjsKegdm6W0jST7LzCgkglmHcOXIL1oH8xDYngqmPKaGhq6nrbu/pGMkbSZlTZtaX6saDo0BRPID7NXbp3/ALxr4HgalqyL5TV1KFG1IOrHaJTPZ9a0coUw/hNa3s7w5JBTMqVj2BOlfUtYeQFfuh1YwBQKRTub718rxYn+xuIC0hKCrOHBsw67Q+J9jsVLQFZUqJplSsFfbL8VgeV7iNXH0zuVlzyu1hYDpU0/N4h4+VTKFri1QWL+YMU0CYG5VBy1jWtB3eJkEqq4c17kOXeHELLgxDtYNV9T+fSDycWT5Xc2YH7g35EZ0qSry/P4QQINUsx8xS/3/wCIGkNllc8NVwkN5lw79Ta30h1TwAA5sSRo7uO939YGjCqFdta0ctXoYPK4bnVlc5jQWaj3LdILRblZeMdrJaj2cmxprf09Wn4oFWvm5uGajPaL49lZy1HKC4/lDWYk0qDBJ3sLPzEAOQl28nP57Q5R9KmZv2sPmJJD2JfbM/cwXCYurs5ext57xemeyM5KQTLqS2WjlnTYGtWL6Q36lUwGRTqfLSorodbpgcolTHm4srQEJYkqSKFsxysxruL9XgOIngpyigu+gYkfQqjaX7KTJeVst6gkAp5eZtL9dIjN9kwUAqWBygghT2sEhq0I3jGSNUciZ2u9W09N4nhMayqNf7mjoz7HoYZ5iQwNKg3ega4BB8haM8eywKf2U0LVq1AKtRwCTUBo6ZxZimNL4wQAE5gNhb6w8MPZ2ZqwO2UFuhL3h4P5Lfw7CRx5Ck+8EMactDaiSejv61jMwa1TVAZ0zAVKKpZsA5KWcMRrXpeMuaErVlQG1qx63zadXpEBhCqagSVJK6F3ylwGcg6OA/3CMJI6M2pvCcMClQ8MqCnIGVhWtBT/AD6v+oJAHis6jnYJAYJLAUAcEWoyXPWKkvhCkJTnUkqHvm9aBISl7kvVtvOuOKrSVJmOVABSX+FzytQsWr59Yt+mWxemezmHP7MpKWJPKedyWqCGZyAKUbvGgcbJlJXKwwEumfMvLVwzJJ1s4HWM7DqBYmgJFVVJIvY7f26UJ3DCtThRWpSrsGb3nSm7B7PW5Dlok75YNV0XlSpSitM5iQU8+V1Mw+IOCBSxI0qzGWG9iZc2WEhbLAKgsJfOGHKXIZg5dw/lFNQXhklILqJorUMAmmzOSeoi1gOMzlywQWc1UQRQEuQbVcDz9S3yhpdksJ7KYaU3iFc0gkEabj3HYUAd61hTPZ+VNV+xPh1YuzC2vw271G9dKZiJ8wH3EoHK5LbFiblQ1v3hGahEjKFHKWBSkHMQWcgs70a5PZzGbb7GkhY7gMlEtKfECwkJSasBUlx1OY3ewgScDKJZEtKQCCohRykByHUaFnBrV/WFJ4ZKyZZZWyrhBq7g1zagU6sd4DOwiVMRNyplhThKWD8zEtdyHMAliannQAtLFyHJoQX5gBbvUt1ilhsJNQt8wUEgsBfM5UKK0oT+F4POwJygS1ZlMSpTBILkVBPvWPziHClEzSl2IAqQFAVp0NjRjAJVxHHlyUMo5gRZ6u9H2Ae2r2i5L4/mlJVypp7yqlgaZSbe6SBoXqYzON4lKipB90E5SDvqBb5RcRhkGWFEgJKU1sA1qJO4NgKRprYOyhxrFlS0KlKUKAFyXd8tS96K+UQxEqYJQClKVQqZ6ooa0te8X5uFSkhWXOk1BsFF0v7tQl1PW7dYq4jCATElcwJzE5yUkgOQoMNfoX0aqn0FF3hXFJglkTCctAFNzsGr3qR/KdWixKxiVqaXlyG5ZIcksQVaiw3ZoyOK8VykIA5HIp3Y1+LTpQRQ4etSFFudJYJyigV9absYcb3C62Opx0mU/izMOEmjKSoBNGCeXM3Y9DEk4TDzEFbZMlwVDOS2YhmvRr/dGHg8St+dRShLlJ1uXDPvu/0jpsDxTDTB4ZYqDnncAkX+hJFa2jDVCgeFEhMqYpMtOWrvrUBrFgx1ANT5DxfGQkDKgIcM6XKsrlI76tp6saHEuLoQEhCQUtUBwelDRr0fSNSXipJleJLAzLHOaqLuC3QO14q7EzZHtGszQlaKpI5zSgSzlgE09CTFk49RUFALUoEAqseUsSNhcafKKE3j6JeXIgZvePJlzEB8zk1NGpAZnGBPOQgSlOVKKaAksVMCXB6A30jWLfRmy9jMQCrMoLSn/lygghIzVpzEFukSwk+YhGXxWUeZJB5akVIq+r0a20C/U8xWXOvpUM4FGFGrWnSsNxBRQEpRKCZYSsKOVwRZnaho3eDnYQuMnz1KSUzUjKRVB9+rMQWBDqV2tXQ0zhi1ZnUVJa5pWpJUbZaDa0VRIXOlZpJl5WcJdIYaAlqgH51fejxHEYjDpliYEgKfKgKLMkpIU4LAFjdi1xCleyC63LOIVLKgVrUKF03JdhQWprXUvCkiWnxFB0sATVgqtaEXcX+kZ2F40FD9ogKd2U/MG2AFgQ9tLmHwmQglMyW2YkJUmrUcVcCn5tGsWuQuzXRjCsZgQkHQuSPNqwoyE8Ez8xBBL0SlbX0ZBhRVELYbCS0KQqdQNRQY681a0cg+7vasVMPxASZholSCCHLvVJD5h7qq2EZyUrkIU6ntmyKJyl+V2pdtdu0FwOCGIWhDF1ZnVok8xHcE0r+MdMe+iyLGE42WUsFlEs7uVCyqKDqSbEVeoizheLAS1KWM5JBFU3yqaorc3J+pi1Mw+GQAhIByAZlAOXzPmJIsS1dxaMydipIfKFZndSh5Chflrc3NNC0Z2lsO6NPiuKQmUFpSASKJNX5Rq7szNa8ZmC42UlyhIGYmos4tdwKU9YPjMD4hCvFCQS5SXOtGAqSQTe2hsIFg+CEI5pZXzMz6OzmoKQ7XvElGgbdg08TCltQINwBy9y9A7n50jWnhRSjwRnSyswFGAYsz0pQN1aObmyXmkHlSDpZOliQ9tatGpgMOvMrwyHSzEnqCPd0dg9nIhlFdEpM3cRhSiU89RSWOVKVAMTTZ7OSxFWodK/C+Dzly8ycQkSUkuecM9Sxu7EUfW8AxMiYVGYskkhAAUaMyQssouUlleovB8LxsJScySQLJGYcxOjCgfLXYemN62HYuSOD5EkonZnSQUuBa7ZyWPSmtaRj41BkqyIAKDQgqdUz+Iht7MBC4njFoSEIQ2ZLqJzKKnBJAUToQXPfQOa+AxHNUkUBTmY8zHdLVLjcdWhSfIbBeKTJiapdk0a1NHSTShuA3YBo0OAcUTMSrNkzOxUaElqD+JRDgX0feMmclRUoEkKS5pR1M7E/nWNHAIR4QmTyEgh8qcySsEhmAZr3rSCXArkLxXgkmXLeZMYKKWAqaHUsA/NcbRQlShKSghRmOWzIfkd9C+huwhsQmZNmeHy5RQqZRKWSBlJW6h0fXaKs6T4If9oWYGhZzYHU1fTURLirI2QUgpWiYkS1B0gHmKvdbnFAAB5qEZk8qXPDF2UwCilOYuHNAwv8AmsXP1WZ0vkZJADlyWfRieg1btFHF8BXTMTmAJATzK5UhnCS4+dXfWKLXouws7hSgD9oKZYzUPvLS1hTRj9IsYHwpbJQpRdWqQXYAauA1ST1FKRXTwxeQonqVmcUqwUAzkmlAdNosHCSyU+8ClLUalGJL0qSaAQN+skvC9PxuHVmSvPmDlFWQchVMLDTzeMPLKJCshQS+bK4V5ZlMCXD2pvGkrhgSkmswZhSpLZQRzXc5A7fvaQRGGQFkgcvwhTlkhiWIc3obh2O5ApJcC0YkqbMWWyGbX3crtlDCwZ66QYzJiTl8Lwy4e9aBLbEVt0MbsvJLfMCKgigcklPML1yk3P1q8uahySXyWJ3IAdzb3gbUa7xP5F4GAOfhM8xAUhKlJqythegLt0H9oYcKlgla/wDUoHHLl5uUhLXOW7mh60NPJMwkMMyXbahykNbSnTUPAAtqsSeVt7hiCbu70/xzyZrFApvD5oOVKzRRVejggNTavSjaUvTsOF5AVdTXXJzvsM120T2aM+YTUqNXoGDBklXWpzQETud2BYimjPUsbvm16Q5MqIYXhJBUVFiwAoGIFC4DB9OzmJYrhsyZL8Oatm+HldTFh/5Haw2giZxyByaUFuYkkmv36U3iwZzoLkOQS16vQWu4I2reLJlSM0eycuWAFKVmb3tqWYEt36mKa+AJTmDlRckFmFRQMdKj5bxqnEm6i1dPUC9aZfI9IG7qtZzpRwwHU5X9Ic5ehiivh+AFSQVTVAmpYBn103hRYViykkbblj6Ej6Qos5Biisng+fDgfE+bnWQAQSAASGGnmejxXk8CnJBUSApNffSpRALgkCmVq6kCsEVxEl82Ys+ZrFRoo5r1oa76wQzlgBle+auWCrEBVrVo2sayY4oo4nhZ8QkTAwNc9Sb5iWuCW/GLGGSlIJUlKiFZQkty0AOjWI0Y1NWiX2Q5QSElNiUk0o2odiNTuI08MEpzJZIuxo/usWc1uSAeloM2OJTVwiXPoZpSQOVRGYEgVSWsl7G4b4nLLDYOZJSEl5iZjFwcqS93S4IAauzDQuS8PxQTMAXzS6tR6Obage8T21i3NckBxlfe4Jah8yaOz70icnRKO5nTMGhRyqWct1VChqzKZjQG411JaNWRw2QlBSEHlIBKWdioKykltC2ZrsO1CThgvSrEhw5onMOoaun9jKxAEya3uqSAQNKAkjsfrS0ZyY4liZMCUfsg1aDOHSCAexo2l0gaxGTOSlSFZVElKgEGpBIKQz1SAVVOjxR4jO5UqBbMhBrRiLmmvKR5CAYWeHD8zuGY0dwFE7On0qbQFRc4jMMxSRmAZ1Lo5NwxO1qV1u7wTC8HIUVOlYyljl5k12JYcpDKNjfeKycQxBKQAcr7gEkkl9w/k1ogcXlWsCgIKU1ICdj05txFk+EOIcpQkFRSCVNccxFc2Y6Cia79HgpQJlMgfM5o4USyWDDTKK65d4pzsq1JSHIy1vQsCH2Ap6QeSciTlBIDFubQs121gvYaGkKdRUT/AKgIU4q7KSX3oqIcWxhQVZSQ1C3xBNKvpyk6V+bpxGRQzAqDmgetAbbuX6Fn0ismcROdRASC4NCAQVKYB9STSxeFAFJIZSRlzAEAhnTccotZvIxYUXClskMCAohyVXCa6sRB0Y/NNzWIl9A5VQl2qOaAzACkVB5VG7VDUDanzuIyxHwM1JU80lRyhQHV0gXfQv8AkxNHEEJUcyKsqrNlL23I5XjNw84oUCCLJfNQqBqNepq9driLMqSVjOrQaMGzKo9KUJL3DiEAs3EAB3oFEMnUAAmuo69BE0LypBDGjk3uyTpZ1fWM7HAhWVLEl7Mw1Op3ufKJcPmnJqK0TUFQFVAfy5T284qKzR4mnlQ7MQXZtBQkjcAHpXaoMLhmBMxwS9PiFhmbR6XA07RYTPylKVKZhRQZ+oYVNag993E1cWWhVh8Lkh2cD4iCzUDipAL9JIirMxHvsSKsK8oKkOAWF3cRCQpSlHMDQ5b2S3MH098hm+KKS8QebIAA5v8ACACKFVXIKfQGLuDJUssCwYE1GYOEnzObbaGqCxsXKCRcVHLblJDO9vhaJIQHIDuTtTpXQMBUHWCzOHJClBd0pTQDUu7jzvd2iriZwRMdB5UmurF3cHuLV+UVWVhASoJZLizPzNlcAaE0GmsQSkKFXdwBoxBdVnrQRNMtQKgAcuV3LGhSwelHDFzvEJqQMoZQWDmIZnfKACSzG9b1iSAljUupOVISwBppRKRrRwKPWISJjMoJq7P/ADUfr/aCYfDqAmEllCqnNAwUBTew/wAwkkeGVXqC1ta6X3vcbRMQ06aSXLOQDZ7gG4MKD4bCIUgEguew+VYUZyKjCmKBKVL+JyWKXAAOhszvW0Twc4qAGUEuAKFSlMPiIZV0j59TFda3QkqLAAijF2olhuzP9XMQmqMpbJzDUaV91VAew846kak+f+zVLcpfKpKXOU8xCg1qEkN0MU5k4pCFaZilj0Ynycv3eJKxiVKL05lUDOp2VmBDG4UB39S47IpKQSVFKQrclasyiGaxNNCxvuUVgcViCZhUCRmNdmahYHcRKZNdaNBTM1zzKVa4qQPTeM5S1FSgzHUBLBgqppYAB36QTDratbd6ODcWLsPy0FCaYmAlRI5eZugGX4qt7pvvEsI6fEJCQcpUAXsUlLgdHHptDIWEoOdIyqIYKGblUSQXpUWct5w4xeUukVKd/hU96A5qmoGnaCislj0E0ZwU0oLOu4ZwTcdPJq+CnBRSkkppUtcFgab6+USxU8JAYlnKmuQSSw2uAXH73kM2ZOJqnNnKgpwaAGoGwLw1ZGgVqyl+UEAsaks7GhoC/wAhtAJxKkgh2ym4NaE1broYnPw5EsLPxbGhYFi+nxgduhiM6UpTAjlI5iXNg5SQ/Woo/kYiDEI8MEFWZSlaMFIsqmhvFoJyJzKLEhx1L0NOo+ZMQloQiWxPMoJajDKxNHsC1WJNusVhxC2YPmUW3DpIJBA2L2jIjYmU6gpR7q6AksPzqIDKBSHJ62OoLODY1PlF6UVOygQkhgdaKzZknsDZoniFlLhSAyFAVFQosC5BIskFul40ZK0mYXVmZiRpRjVPXcnv6FWhicrDMybtSqjruB84iAopBYjmvvQFjrR9fxgkzBFswZiS7lLnV01e4jPIgCkAOR7rkEM6mtXT3tvrFnDKOQpapU1ab31oHf8Ale4gOKkAqASokHlDsFNyh8rtekKZPKVFAdB6lg7sa1vW33Q8kXsLwxSnFCdACAHDCpazC7dtYvHhjS8zEqCGBDluXKoJBHKOW9XzBrGIcJxC0SVqNVKylIN0hiXG1SL7aVjN4l7RqJKUF0kUegKGGU5SKkkKL1uIEndIhTpxBLBlKdyXDWNHvYf1Ho0sJnQpLglycxrRKgxcaEuaCunYUjHpUkrIKlAsCXqrKwBoBmofyY2cKgzg1mRnUG3NT2cjsKUaGmTZQx+AyrMpwFEhzcqS1Ck1bMz0v8oLw7ALBOd6lNcqhlYAAWDbffrF+XiyhmSkhTZiWUXJ95N2YBIYaJFri3gcWJpImKACSWDNViByswBFa7ltYjJh4jCqE1YWcyuY5jWoswFxy3/GKPgpEuqQoBQcMcxLZS9W0/7jrWNri0zKoseXQMCTmLin8op2itw9YTOocyjV1UTUHNUvqoGlQz99fpBsThJnhZmday5uFAMQlx52sOU0ijjpSl5JbgLUQVZjRDEV6UAuPKsb+JxighpiBUcwqFPU1IIL5VfOkc8ufV0pUl2dJBD1zV3oddTrAhD4pWQLNPDqE2UAVJObuwVqNrtFfA4EEkMzg0+EpFaVewBbqNoz5mPyDwnBAUCNR7jJFjFvh091sC4Z3LU952JF62v3irYjak4RkgEoNP4R5MQ7i3lDxmfYlmuZ3rQD/wB77wosSs5wGgOviLrrQJaA4lICEsGdEt21dMx/oPQQoUdEc3ySwH+kk6/tK60UGjY4YgGagEAg5nBseQ33uYUKJ8s0uEXMQP2s/wD/AEHkJhYdgw9Iq4GWHQWDtN02KcvppChRh8EijhD+yX0KfoswaYolIcu4r152+kKFFHk2+BsQKD/gr6mDS5QcUHuq02NIUKAGWZqiVsTTIimnuxHE/wCsRp406mn+o1u0KFAaK3EzzyTrlP3wsarKggUGRZYUFjChQ9AhpiiVoc6I+aC8FV/pYcaHwyRoSSh/qYeFC+QLuBUTPykukFgDYClG2iXGkjxlf838/GvChRkXyYj1UdafURexxzTWVUAqYGoHKTrChQrkZcMuYv8A0l91fQQHhKAVJBAIKSC+o8Gx3FB6QoUS5MvgL7TICcFhSkZSpc0qIoVGockXLACuwi1w9ZTiQEkgFEsFqOCiXmHY6w8KOnRzRhpml11OmveNOWWkpIuUhzqaTbnWw9IUKEeyxxVICUACmQltHdMVeGLLEPRk08gfrChRyRs1eOH9l/OB5F3HaMqcWSCKEKU3TttChRdEuTl+Inn80/8AgI1uHB8Ul6sgt05dIUKNv/EOzdw8lOUco9BvChQo5GD/2Q=="/>
          <p:cNvSpPr>
            <a:spLocks noChangeAspect="1" noChangeArrowheads="1"/>
          </p:cNvSpPr>
          <p:nvPr/>
        </p:nvSpPr>
        <p:spPr bwMode="auto">
          <a:xfrm>
            <a:off x="1587501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pic>
        <p:nvPicPr>
          <p:cNvPr id="15366" name="Picture 6" descr="http://www.sparresholm.dk/P10100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1" y="4005064"/>
            <a:ext cx="3803915" cy="2852936"/>
          </a:xfrm>
          <a:prstGeom prst="rect">
            <a:avLst/>
          </a:prstGeom>
          <a:noFill/>
        </p:spPr>
      </p:pic>
      <p:pic>
        <p:nvPicPr>
          <p:cNvPr id="15368" name="Picture 8" descr="http://www.fiskerforum.dk/nyhederpic/Arkivfoto_Brian-V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75920" y="3329947"/>
            <a:ext cx="5292080" cy="3528053"/>
          </a:xfrm>
          <a:prstGeom prst="rect">
            <a:avLst/>
          </a:prstGeom>
          <a:noFill/>
        </p:spPr>
      </p:pic>
      <p:pic>
        <p:nvPicPr>
          <p:cNvPr id="15370" name="Picture 10" descr="http://a.bimg.dk/node-images/723/2/650x/2723220-gartner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17494" y="836713"/>
            <a:ext cx="4550506" cy="2520281"/>
          </a:xfrm>
          <a:prstGeom prst="rect">
            <a:avLst/>
          </a:prstGeom>
          <a:noFill/>
        </p:spPr>
      </p:pic>
      <p:pic>
        <p:nvPicPr>
          <p:cNvPr id="15372" name="Picture 12" descr="http://www.naturstyrelsen.dk/NR/rdonlyres/4DA6936C-F1AF-4BAC-840A-87664902E47B/118045/Privatskov_500x250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0" y="1484784"/>
            <a:ext cx="4572000" cy="228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81200" y="116632"/>
            <a:ext cx="4546848" cy="1403438"/>
          </a:xfrm>
        </p:spPr>
        <p:txBody>
          <a:bodyPr>
            <a:normAutofit fontScale="90000"/>
          </a:bodyPr>
          <a:lstStyle/>
          <a:p>
            <a:r>
              <a:rPr lang="da-DK" dirty="0"/>
              <a:t>Sekundære erhverv</a:t>
            </a:r>
            <a:br>
              <a:rPr lang="da-DK" dirty="0"/>
            </a:br>
            <a:r>
              <a:rPr lang="da-DK" sz="3600" dirty="0"/>
              <a:t>Forarbejdende erhverv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</p:txBody>
      </p:sp>
      <p:pic>
        <p:nvPicPr>
          <p:cNvPr id="16386" name="Picture 2" descr="http://b.bimg.dk/node-images/82/4/580x362-c/4082770-skatterabat-p-vej-til-arbejdsomme-ldr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3409950"/>
            <a:ext cx="5524500" cy="3448051"/>
          </a:xfrm>
          <a:prstGeom prst="rect">
            <a:avLst/>
          </a:prstGeom>
          <a:noFill/>
        </p:spPr>
      </p:pic>
      <p:pic>
        <p:nvPicPr>
          <p:cNvPr id="16388" name="Picture 4" descr="http://www.ug.dk/~/media/Images/BilledertilUGmagasinet/smed.ashx?as=0&amp;dmc=0&amp;h=267&amp;thn=0&amp;w=40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9079" y="4509120"/>
            <a:ext cx="3518921" cy="2348880"/>
          </a:xfrm>
          <a:prstGeom prst="rect">
            <a:avLst/>
          </a:prstGeom>
          <a:noFill/>
        </p:spPr>
      </p:pic>
      <p:pic>
        <p:nvPicPr>
          <p:cNvPr id="16390" name="Picture 6" descr="http://www.blueandgreen.dk/mediaarchive/bf14d455-53f3-40ef-af5d-88738cb063be/billeder/h-industri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0" y="1268760"/>
            <a:ext cx="1403648" cy="2046372"/>
          </a:xfrm>
          <a:prstGeom prst="rect">
            <a:avLst/>
          </a:prstGeom>
          <a:noFill/>
        </p:spPr>
      </p:pic>
      <p:pic>
        <p:nvPicPr>
          <p:cNvPr id="16392" name="Picture 8" descr="http://www.oem-vand.dk/www/vand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95596" y="980728"/>
            <a:ext cx="3472404" cy="3429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Tertiære erhverv</a:t>
            </a:r>
            <a:br>
              <a:rPr lang="da-DK" dirty="0"/>
            </a:br>
            <a:r>
              <a:rPr lang="da-DK" sz="3600" dirty="0"/>
              <a:t>Service-erhverv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</p:txBody>
      </p:sp>
      <p:pic>
        <p:nvPicPr>
          <p:cNvPr id="17410" name="Picture 2" descr="http://sermitsiaq.ag/sites/default/files/imagecache/grid-32/smsq_migrate/images/00008/Penge2_8200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4509120"/>
            <a:ext cx="3583036" cy="2348880"/>
          </a:xfrm>
          <a:prstGeom prst="rect">
            <a:avLst/>
          </a:prstGeom>
          <a:noFill/>
        </p:spPr>
      </p:pic>
      <p:pic>
        <p:nvPicPr>
          <p:cNvPr id="17412" name="Picture 4" descr="http://3.bp.blogspot.com/_DW_dyBBaOTQ/SPjnWUij_LI/AAAAAAAACM4/oeR3JkSdR7I/s400/sygeplejersk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59896" y="4419600"/>
            <a:ext cx="3810000" cy="2438400"/>
          </a:xfrm>
          <a:prstGeom prst="rect">
            <a:avLst/>
          </a:prstGeom>
          <a:noFill/>
        </p:spPr>
      </p:pic>
      <p:pic>
        <p:nvPicPr>
          <p:cNvPr id="17414" name="Picture 6" descr="http://www.ug.dk/job/undervisningforskningogvejledning/grundskolearb/~/media/E0DF97A92CAB474893A6E004B30B80FC.ashx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8907" y="1512531"/>
            <a:ext cx="3810000" cy="2857500"/>
          </a:xfrm>
          <a:prstGeom prst="rect">
            <a:avLst/>
          </a:prstGeom>
          <a:noFill/>
        </p:spPr>
      </p:pic>
      <p:pic>
        <p:nvPicPr>
          <p:cNvPr id="17416" name="Picture 8" descr="http://images.sim.org/top_img/career/business-ministries-and-administration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47929" y="2359865"/>
            <a:ext cx="5220072" cy="20765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Den danske udvikling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1800-tallet: næsten alle arbejdede i landbruget (85 % i de primære erhverv)</a:t>
            </a:r>
          </a:p>
          <a:p>
            <a:r>
              <a:rPr lang="da-DK" dirty="0"/>
              <a:t>Frem til 1950: flere skiftede til de sekundære erhverv</a:t>
            </a:r>
          </a:p>
          <a:p>
            <a:r>
              <a:rPr lang="da-DK" dirty="0"/>
              <a:t>Efter 1950: stadigt fald i arbejdende i primære erhverv – og fald i de sekundære – fremgang i de tertiære erhverv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60E788-AFA9-4A1B-9991-6AA74632A1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67D4867-5BA7-4462-B2F6-A23F4A622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3467" y="643467"/>
            <a:ext cx="3363974" cy="1728044"/>
          </a:xfrm>
          <a:noFill/>
          <a:ln>
            <a:solidFill>
              <a:schemeClr val="bg1"/>
            </a:solidFill>
          </a:ln>
        </p:spPr>
        <p:txBody>
          <a:bodyPr wrap="square">
            <a:normAutofit/>
          </a:bodyPr>
          <a:lstStyle/>
          <a:p>
            <a:r>
              <a:rPr lang="da-DK">
                <a:solidFill>
                  <a:schemeClr val="bg1"/>
                </a:solidFill>
              </a:rPr>
              <a:t>Fourastié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43468" y="2638044"/>
            <a:ext cx="3363974" cy="3415622"/>
          </a:xfrm>
        </p:spPr>
        <p:txBody>
          <a:bodyPr>
            <a:normAutofit/>
          </a:bodyPr>
          <a:lstStyle/>
          <a:p>
            <a:r>
              <a:rPr lang="da-DK" dirty="0">
                <a:solidFill>
                  <a:schemeClr val="bg1"/>
                </a:solidFill>
              </a:rPr>
              <a:t>Sammenskrev udviklingen i en række europæiske lande – forudsagde udviklingen frem mod 2100.</a:t>
            </a:r>
          </a:p>
        </p:txBody>
      </p:sp>
      <p:pic>
        <p:nvPicPr>
          <p:cNvPr id="4" name="Picture 2" descr="http://www.denstoredanske.dk/@api/deki/files/9689/=324059.801.png?size=webview">
            <a:extLst>
              <a:ext uri="{FF2B5EF4-FFF2-40B4-BE49-F238E27FC236}">
                <a16:creationId xmlns:a16="http://schemas.microsoft.com/office/drawing/2014/main" id="{242DCEC2-6E8F-9D83-AC0B-F4F5E54202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5297763" y="1254559"/>
            <a:ext cx="6250769" cy="4188014"/>
          </a:xfrm>
          <a:prstGeom prst="rect">
            <a:avLst/>
          </a:prstGeom>
          <a:noFill/>
        </p:spPr>
      </p:pic>
      <p:sp>
        <p:nvSpPr>
          <p:cNvPr id="5" name="Rektangel 4">
            <a:extLst>
              <a:ext uri="{FF2B5EF4-FFF2-40B4-BE49-F238E27FC236}">
                <a16:creationId xmlns:a16="http://schemas.microsoft.com/office/drawing/2014/main" id="{C098ADE7-0010-63FE-0D5F-92F6237B6BA4}"/>
              </a:ext>
            </a:extLst>
          </p:cNvPr>
          <p:cNvSpPr/>
          <p:nvPr/>
        </p:nvSpPr>
        <p:spPr>
          <a:xfrm>
            <a:off x="5188449" y="643467"/>
            <a:ext cx="3801439" cy="53806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 err="1"/>
              <a:t>Fourastiés</a:t>
            </a:r>
            <a:r>
              <a:rPr lang="da-DK" dirty="0"/>
              <a:t> diagram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Pakke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TM10001115[[fn=Pakke]]</Template>
  <TotalTime>6</TotalTime>
  <Words>227</Words>
  <Application>Microsoft Office PowerPoint</Application>
  <PresentationFormat>Widescreen</PresentationFormat>
  <Paragraphs>41</Paragraphs>
  <Slides>9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9</vt:i4>
      </vt:variant>
    </vt:vector>
  </HeadingPairs>
  <TitlesOfParts>
    <vt:vector size="12" baseType="lpstr">
      <vt:lpstr>Arial</vt:lpstr>
      <vt:lpstr>Gill Sans MT</vt:lpstr>
      <vt:lpstr>Pakke</vt:lpstr>
      <vt:lpstr>At inddele verden…</vt:lpstr>
      <vt:lpstr>…efter indkomst</vt:lpstr>
      <vt:lpstr>…efter Human Development Index</vt:lpstr>
      <vt:lpstr>…efter erhverv</vt:lpstr>
      <vt:lpstr>Primære erhverv Producerer råvarer</vt:lpstr>
      <vt:lpstr>Sekundære erhverv Forarbejdende erhverv</vt:lpstr>
      <vt:lpstr>Tertiære erhverv Service-erhverv</vt:lpstr>
      <vt:lpstr>Den danske udvikling</vt:lpstr>
      <vt:lpstr>Fourastié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 inddele verden…</dc:title>
  <dc:creator>Vigga Nørgaard Madsbøll</dc:creator>
  <cp:lastModifiedBy>Vigga Nørgaard Madsbøll</cp:lastModifiedBy>
  <cp:revision>1</cp:revision>
  <dcterms:created xsi:type="dcterms:W3CDTF">2023-11-06T10:04:41Z</dcterms:created>
  <dcterms:modified xsi:type="dcterms:W3CDTF">2025-11-26T18:37:12Z</dcterms:modified>
</cp:coreProperties>
</file>