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C6E1-E2D5-B8FC-6454-52835237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794A5-28D5-59A0-696E-848F5EF3E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BD553-9BBA-AA40-B558-B7A18C37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943C9-B264-FB6A-F0B4-F273EB64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1AB76-D2AA-92B1-B4B1-772AB9E9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64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29FA-6718-1143-BAFD-FB7A7173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E6510-04CE-A6D9-0BDC-63AC8A883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263E-8BAE-9765-66E8-40ACFD99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6666E-D308-B823-E766-D73F1DA4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CF06-905D-7F07-9571-F2F12233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54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2BBC5-42E0-05F9-FA15-ECA5C5261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BB00A-64E6-060D-C577-BB062CB81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32A09-075A-BCFD-413B-330853D5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2DEB0-069F-2B98-1BBD-4413564C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5A61C-815C-2F3A-6276-F4945528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73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3C70-664D-E857-D470-ADB8E94C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B80D-2128-64CF-5521-C23CEB0BC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F0894-2F38-6944-FFCA-6365CFFD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311D2-1BF7-0FB8-3BE4-16421767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1C24-83C6-5A85-BAFB-6A5AC316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0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8F30-3B74-F57A-8E70-27B8D7F50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DBDED-5C7D-451E-03A2-C07A31E63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17E94-5AD0-D1C6-4909-93DE5253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FF4B6-4289-A789-4BAE-F4D7975D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73511-4CC0-8E45-2261-A807E455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918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878C-FB9B-9780-2C42-5893A14D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7E1A-2C3E-F6C6-6723-983478761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D1CE0-A198-D058-B36E-7D3BF186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2622-2EDF-0818-3295-0DEA78BE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026A0-8AB7-BD47-527F-D4AA4AB2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2170-AE7C-C3AE-2486-26652601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44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9169-2B84-9A95-7625-2D995A36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6B413-2DFD-5EBA-3132-0E4A69E6C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7ED33-078E-3711-93D1-A649ABBD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7C68-7C4D-ACE5-F793-D1DA55FE9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2BB5E-438D-62E9-B9D5-73FB63FFE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BAE6A-D1E8-643A-3E92-4603D917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1EC04-5AC6-62FD-7BF3-F6D6D09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C0011-65F9-EB40-0300-6B96E676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39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E9A7-BD26-3E09-2E05-3E8137A7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5FB7C-7201-525A-23A7-2DC6D907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F2E0A-B6D1-54E9-E882-0705D9FD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3CB9-95DD-E2C7-A398-9C2AA483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66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86C25-59E8-4D56-44CB-CC37B7C7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2C91E-2EE4-71D8-2973-F2826395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3C940-E38B-E70C-4E85-A3A0D7BE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60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E672-8F1D-39C0-E686-FFED0FDF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3F8C-D99A-0C99-EAFC-322D88FDC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AEE69-C158-C714-8730-8C334EE3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F7037-A8F7-B9EE-A006-CE9C0D25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B47EC-C91E-EA44-23B3-603F4BD4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29BD0-4B40-FFCE-04DD-A6939A6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6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AFE4-D96E-6518-E12D-E92E1F39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1534A-629F-B08F-F0D9-B9BBBF007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45844-80FE-2FD1-D24F-9733BDE0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10A2C-16A0-3F73-9AE3-A1F5054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6024C-018F-2A65-A58E-5EBD1DA9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F3351-E0B2-FE56-BD8C-C82A9A8B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10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5E481-D930-A701-D5F7-5C5A4333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DC4CF-7B99-6972-2717-75A486DD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D4CC-90C6-338E-81F0-26535E33A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D255C-FD69-4667-852E-F5C9C5AD9B26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CEB0A-EBC3-BE7A-BFA0-C05F1162C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E487-1FD6-7FB3-9A03-BFCDF10F0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241BF0-6DD6-4C9F-BA43-9132E4781BB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1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øleskabets historie: Fra norske isblokke til fremtidens kølemiddel">
            <a:extLst>
              <a:ext uri="{FF2B5EF4-FFF2-40B4-BE49-F238E27FC236}">
                <a16:creationId xmlns:a16="http://schemas.microsoft.com/office/drawing/2014/main" id="{4073E6F9-85DF-BFCE-ACD4-832AD726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r="-1" b="-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6ECD9-156F-BB93-260D-4BE900C1D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873159"/>
            <a:ext cx="5246414" cy="2453338"/>
          </a:xfrm>
        </p:spPr>
        <p:txBody>
          <a:bodyPr anchor="b">
            <a:normAutofit fontScale="90000"/>
          </a:bodyPr>
          <a:lstStyle/>
          <a:p>
            <a:r>
              <a:rPr lang="da-DK" sz="4800" b="1" dirty="0"/>
              <a:t>Dansk højkonjunktur og velfærd efter 2. verdenskrig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0B7E0-C906-C82C-0E50-9EC1718B0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da-DK" sz="2000" dirty="0"/>
              <a:t>Vækst, vækst og atter vækst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6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3A118-9829-FA14-29D3-B1320329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da-DK" sz="3100"/>
              <a:t>Velfærdsstatens udvikling: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B781-0836-AAE1-0A7E-303546AC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da-DK" sz="2400"/>
              <a:t>Fra DHS side 171: ”Den økonomiske vækst var så kraftig og varede ved så længe som aldrig før i historien. Tilsyneladende var samfundet for altid på vej bort fra arbejdsløshed og andre sociale problemer og på vej mod velfærdssamfundet”</a:t>
            </a:r>
          </a:p>
          <a:p>
            <a:endParaRPr lang="da-DK" sz="2400"/>
          </a:p>
        </p:txBody>
      </p:sp>
    </p:spTree>
    <p:extLst>
      <p:ext uri="{BB962C8B-B14F-4D97-AF65-F5344CB8AC3E}">
        <p14:creationId xmlns:p14="http://schemas.microsoft.com/office/powerpoint/2010/main" val="108983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85D8-5C1E-3120-D85D-8EA9AE56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GRUPPEARBEJDE!</a:t>
            </a:r>
          </a:p>
        </p:txBody>
      </p:sp>
      <p:pic>
        <p:nvPicPr>
          <p:cNvPr id="9218" name="Picture 2" descr="stop talking.. please - Kanye West Meme Generator">
            <a:extLst>
              <a:ext uri="{FF2B5EF4-FFF2-40B4-BE49-F238E27FC236}">
                <a16:creationId xmlns:a16="http://schemas.microsoft.com/office/drawing/2014/main" id="{0AC611CD-5DCA-6759-D096-B859B430D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018" y="643466"/>
            <a:ext cx="6419295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56210-B3A0-B8C0-7E7A-C5BD1838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a-DK" sz="4000" b="1"/>
              <a:t>Opgaven!: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475A-0E35-617C-D04D-351ED0F1A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da-DK" sz="2000"/>
              <a:t>Redegør </a:t>
            </a:r>
            <a:r>
              <a:rPr lang="da-DK" sz="2000" i="1"/>
              <a:t>kort</a:t>
            </a:r>
            <a:r>
              <a:rPr lang="da-DK" sz="2000"/>
              <a:t> for de nye love der bliver vedtaget i perioden 1956-1976 (se </a:t>
            </a:r>
            <a:r>
              <a:rPr lang="da-DK" sz="2000" i="1"/>
              <a:t>Fokus 3, side 55-57</a:t>
            </a:r>
            <a:r>
              <a:rPr lang="da-DK" sz="2000"/>
              <a:t>):</a:t>
            </a:r>
          </a:p>
          <a:p>
            <a:pPr lvl="0">
              <a:buNone/>
            </a:pPr>
            <a:r>
              <a:rPr lang="da-DK" sz="2000"/>
              <a:t>	- Folkepension (1956)</a:t>
            </a:r>
          </a:p>
          <a:p>
            <a:pPr>
              <a:buNone/>
            </a:pPr>
            <a:r>
              <a:rPr lang="da-DK" sz="2000"/>
              <a:t>	- Offentlig forsorg (1961)</a:t>
            </a:r>
          </a:p>
          <a:p>
            <a:pPr lvl="0">
              <a:buNone/>
            </a:pPr>
            <a:r>
              <a:rPr lang="da-DK" sz="2000"/>
              <a:t>    - Offentlig sygesikring (1970)</a:t>
            </a:r>
          </a:p>
          <a:p>
            <a:pPr lvl="0">
              <a:buNone/>
            </a:pPr>
            <a:r>
              <a:rPr lang="da-DK" sz="2000"/>
              <a:t>	- Bistandsloven (1976)</a:t>
            </a:r>
          </a:p>
          <a:p>
            <a:r>
              <a:rPr lang="da-DK" sz="2000"/>
              <a:t>Og inddrag tabellerne og figurerne på side 54-58 i </a:t>
            </a:r>
            <a:r>
              <a:rPr lang="da-DK" sz="2000" i="1"/>
              <a:t>Fokus 3</a:t>
            </a:r>
            <a:r>
              <a:rPr lang="da-DK" sz="2000"/>
              <a:t> i en vurdering af, hvad lovene betød for det danske samfund og velfærden (læg kræfterne her!).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420464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0EFCB-608A-4041-61A7-674053EFA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a-DK" sz="4000" b="1"/>
              <a:t>Gruppearbejde: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E0EF5-E231-DA10-DF14-F59C2EA5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da-DK" sz="2000"/>
              <a:t>Diskuter hvorvidt Kanslergadeforligets/Socialreformens idéer (kan ses på næste dias) kan ses i velfærdsstatens udformning, som den præsenterede sig i årtierne efter 2.VK. – med andre ord: kan idéerne ses i lovene om folkepension, off. forsorg og sygesikring og bistandsloven fra 1956-1976? </a:t>
            </a:r>
          </a:p>
          <a:p>
            <a:r>
              <a:rPr lang="da-DK" sz="2000"/>
              <a:t>Kan man med rette tale om Kanslergadeforliget som begyndelsen på velfærdsstaten?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282287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FEC8A-1579-1751-C4AD-8AD1110D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a-DK" sz="3100" b="1"/>
              <a:t>Kanslergadeforliget: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78541-40A1-DF50-17DE-5408A68F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da-DK" sz="2000"/>
              <a:t>Forliget var karakteriseret ved at staten aktivt greb ind i samfundsøkonomien og andre forhold – bl.a. socialpolitikken.</a:t>
            </a:r>
          </a:p>
          <a:p>
            <a:r>
              <a:rPr lang="da-DK" sz="2000"/>
              <a:t>Socialreformens fire lovkomplekser:</a:t>
            </a:r>
          </a:p>
          <a:p>
            <a:pPr marL="514350" indent="-514350">
              <a:buAutoNum type="arabicPeriod"/>
            </a:pPr>
            <a:r>
              <a:rPr lang="da-DK" sz="2000"/>
              <a:t>Ulykkesforsikring</a:t>
            </a:r>
          </a:p>
          <a:p>
            <a:pPr marL="514350" indent="-514350">
              <a:buAutoNum type="arabicPeriod"/>
            </a:pPr>
            <a:r>
              <a:rPr lang="da-DK" sz="2000"/>
              <a:t>Arbejdsanvisning og arbejdsløshedsforsikring</a:t>
            </a:r>
          </a:p>
          <a:p>
            <a:pPr marL="514350" indent="-514350">
              <a:buAutoNum type="arabicPeriod"/>
            </a:pPr>
            <a:r>
              <a:rPr lang="da-DK" sz="2000"/>
              <a:t>Folkeforsikring, dvs. syge-, invalide- og alderdomsforsorg</a:t>
            </a:r>
          </a:p>
          <a:p>
            <a:pPr marL="514350" indent="-514350">
              <a:buAutoNum type="arabicPeriod"/>
            </a:pPr>
            <a:r>
              <a:rPr lang="da-DK" sz="2000"/>
              <a:t>Offentlig forsorg med tre former for hjælp:</a:t>
            </a:r>
          </a:p>
          <a:p>
            <a:pPr marL="514350" indent="-514350">
              <a:buNone/>
            </a:pPr>
            <a:r>
              <a:rPr lang="da-DK" sz="2000"/>
              <a:t>	a. Særhjælp</a:t>
            </a:r>
          </a:p>
          <a:p>
            <a:pPr marL="514350" indent="-514350">
              <a:buNone/>
            </a:pPr>
            <a:r>
              <a:rPr lang="da-DK" sz="2000"/>
              <a:t>	b. Kommunehjælp</a:t>
            </a:r>
          </a:p>
          <a:p>
            <a:pPr marL="514350" indent="-514350">
              <a:buNone/>
            </a:pPr>
            <a:r>
              <a:rPr lang="da-DK" sz="2000"/>
              <a:t>	c. Fattighjælp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97743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6994A-5090-7325-A533-67FFF89A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a-DK" b="1" dirty="0"/>
              <a:t>1950’erne: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D545F-AC49-C2A7-9C80-FFE493A3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14"/>
            <a:ext cx="4619621" cy="4485949"/>
          </a:xfrm>
        </p:spPr>
        <p:txBody>
          <a:bodyPr>
            <a:normAutofit lnSpcReduction="10000"/>
          </a:bodyPr>
          <a:lstStyle/>
          <a:p>
            <a:r>
              <a:rPr lang="da-DK" sz="1700" dirty="0"/>
              <a:t>Ny udenrigspolitisk kurs – Danmark vælger side (USA) – hvori ses dette?</a:t>
            </a:r>
          </a:p>
          <a:p>
            <a:r>
              <a:rPr lang="da-DK" sz="1700" dirty="0"/>
              <a:t>Medlemsskabet af NATO og Marshall-hjælpen!</a:t>
            </a:r>
          </a:p>
          <a:p>
            <a:r>
              <a:rPr lang="da-DK" sz="1700" dirty="0"/>
              <a:t>Man taler om en egentlig amerikanisering af Danmark (m. bl.a. Rock ‘n’ Roll, teenage-fænomenet og nye amerikanske ord). </a:t>
            </a:r>
          </a:p>
          <a:p>
            <a:r>
              <a:rPr lang="da-DK" sz="1700" dirty="0"/>
              <a:t>En annonce i 1950 kunne fortælle, at "Nu kan de danske damer – ligesom de amerikanske – få hygiejnebind i tre forskellige størrelser. Det er nemlig lykkedes os gennem Marshall-hjælpen at få et af de nye maskinanlæg hertil, som verdens største fabrikker i USA anvender".</a:t>
            </a:r>
          </a:p>
          <a:p>
            <a:r>
              <a:rPr lang="da-DK" sz="1700" dirty="0"/>
              <a:t>Billedet: Ib ”Rock” Jensen – én af Danmarks første Rock ‘n’ Roll stjerner. Billedet er fra 1956 under en koncert for 4000 mennesker i KB-hallen.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3F446EA-336F-9C3A-C9CB-EFA18CF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r="19353" b="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5C5CC-09C1-74C4-F990-00790558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da-DK" sz="3400"/>
              <a:t>1950’erne – fortsat: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3266-BC7B-505F-EA43-CAB7E0E8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da-DK" sz="1800" dirty="0"/>
              <a:t>På trods af spirende optimisme er 1950’erne dog stadig en utryg periode.</a:t>
            </a:r>
          </a:p>
          <a:p>
            <a:pPr lvl="1"/>
            <a:r>
              <a:rPr lang="da-DK" sz="1800" dirty="0"/>
              <a:t>”Krigstømmermænd”.</a:t>
            </a:r>
          </a:p>
          <a:p>
            <a:pPr lvl="1"/>
            <a:r>
              <a:rPr lang="da-DK" sz="1800" dirty="0"/>
              <a:t>Høj arbejdsløshed og lav vækst.</a:t>
            </a:r>
          </a:p>
          <a:p>
            <a:pPr lvl="1"/>
            <a:r>
              <a:rPr lang="da-DK" sz="1800" dirty="0"/>
              <a:t>Truslen fra øst – Sovjetunionen.</a:t>
            </a:r>
          </a:p>
          <a:p>
            <a:pPr lvl="2"/>
            <a:r>
              <a:rPr lang="da-DK" sz="1800" dirty="0"/>
              <a:t>Oprøret i Ungarn i 1956.</a:t>
            </a:r>
          </a:p>
          <a:p>
            <a:pPr lvl="2"/>
            <a:r>
              <a:rPr lang="da-DK" sz="1800" dirty="0"/>
              <a:t>Omkring 1400 ungarske flygtninge kommer til Danmark – modtages som helte!</a:t>
            </a:r>
          </a:p>
          <a:p>
            <a:r>
              <a:rPr lang="da-DK" sz="1800" b="1" dirty="0"/>
              <a:t>MEN... Mod slutningen af 1950’erne begynder væksten!</a:t>
            </a:r>
          </a:p>
          <a:p>
            <a:pPr lvl="1"/>
            <a:endParaRPr lang="da-DK" sz="1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403FEB-FFF3-3248-5A16-E8A683A6C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2" b="2"/>
          <a:stretch>
            <a:fillRect/>
          </a:stretch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5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EGO Koncernen, 1932- – Danmarkshistorien | Lex">
            <a:extLst>
              <a:ext uri="{FF2B5EF4-FFF2-40B4-BE49-F238E27FC236}">
                <a16:creationId xmlns:a16="http://schemas.microsoft.com/office/drawing/2014/main" id="{AE64673A-3CB9-0EF5-DE0F-A062871A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2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ACC69-5BAA-A984-247D-B952ED0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9789" cy="1288311"/>
          </a:xfrm>
        </p:spPr>
        <p:txBody>
          <a:bodyPr>
            <a:normAutofit/>
          </a:bodyPr>
          <a:lstStyle/>
          <a:p>
            <a:r>
              <a:rPr lang="da-DK" sz="4000" b="1" dirty="0"/>
              <a:t>De glade tressere: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113D-5793-D2B7-A321-6F82098B5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6" y="1979112"/>
            <a:ext cx="3921353" cy="4197851"/>
          </a:xfrm>
        </p:spPr>
        <p:txBody>
          <a:bodyPr>
            <a:normAutofit fontScale="70000" lnSpcReduction="20000"/>
          </a:bodyPr>
          <a:lstStyle/>
          <a:p>
            <a:r>
              <a:rPr lang="da-DK" sz="2600" dirty="0"/>
              <a:t>Nye produktionsmidler – finansieret af Marshall-hjælpen. Disse er i højere grad end tidligere egnet til masseproduktion! Varer bliver billigere og mere tilgængelige OG...</a:t>
            </a:r>
          </a:p>
          <a:p>
            <a:r>
              <a:rPr lang="da-DK" sz="2600" dirty="0"/>
              <a:t>Danske varer bliver nemmere at afsætte (nye store markeder EØF, EF) fra 1958. Rom-traktaten.</a:t>
            </a:r>
          </a:p>
          <a:p>
            <a:r>
              <a:rPr lang="da-DK" sz="2600" dirty="0"/>
              <a:t>Den anden industrielle revolution </a:t>
            </a:r>
          </a:p>
          <a:p>
            <a:pPr lvl="1"/>
            <a:r>
              <a:rPr lang="da-DK" sz="2600" dirty="0"/>
              <a:t>(antallet af industriarbejder i 1947 til 1972 voksede fra 212.000 til 315.000).</a:t>
            </a:r>
          </a:p>
          <a:p>
            <a:pPr lvl="1"/>
            <a:r>
              <a:rPr lang="da-DK" sz="2600" dirty="0"/>
              <a:t>Urbanisering</a:t>
            </a:r>
          </a:p>
          <a:p>
            <a:pPr lvl="1"/>
            <a:r>
              <a:rPr lang="da-DK" sz="2600" dirty="0"/>
              <a:t>Nye store virksomheder – eksempelvis LEGO.</a:t>
            </a:r>
          </a:p>
          <a:p>
            <a:pPr lvl="1"/>
            <a:r>
              <a:rPr lang="da-DK" sz="2600" dirty="0"/>
              <a:t>Dansk eksport stiger markant!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6161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EA770D-567D-B022-74FC-4E80AD40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"/>
          <a:stretch>
            <a:fillRect/>
          </a:stretch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B51A2-D79F-7895-3F00-95EBAD22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1015506"/>
          </a:xfrm>
        </p:spPr>
        <p:txBody>
          <a:bodyPr anchor="b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De glade tressere: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1A45D-E73E-A768-335F-DDA5E9695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 fontScale="92500" lnSpcReduction="20000"/>
          </a:bodyPr>
          <a:lstStyle/>
          <a:p>
            <a:r>
              <a:rPr lang="da-DK" sz="2000" dirty="0">
                <a:solidFill>
                  <a:srgbClr val="FFFFFF"/>
                </a:solidFill>
              </a:rPr>
              <a:t>Keyens’ økonomiske teori udbredt – underskud og inflation blev acceptabelt, hvis det var for at fremme væksten</a:t>
            </a:r>
          </a:p>
          <a:p>
            <a:r>
              <a:rPr lang="da-DK" sz="2000" dirty="0">
                <a:solidFill>
                  <a:srgbClr val="FFFFFF"/>
                </a:solidFill>
              </a:rPr>
              <a:t>Den offentlige sektor voksede – flere jobs. Snebolden ruller! Hvorfor er det blandt andet nødvendigt at udvide den offentlige sektor med børnepasning?</a:t>
            </a:r>
          </a:p>
          <a:p>
            <a:r>
              <a:rPr lang="da-DK" sz="2000" dirty="0">
                <a:solidFill>
                  <a:srgbClr val="FFFFFF"/>
                </a:solidFill>
              </a:rPr>
              <a:t>Selve varigheden betød en tro på, at det ville vare ved – optimisme = større forbrug, drømmen om parcelhus med alle de moderne elektroniske goder og egen bil (= større forbrug = større produktion = osv. højkonjunktur!)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Billede: Én af de mange vuggestuer, der skød frem i 1960’erne. Her er vi på Amager i 1967. Man begyndte pludselig at anse barndommen som en værdi i sig selv. Også børnehaver og dagplejere bliver mere og mere normalt.</a:t>
            </a:r>
          </a:p>
          <a:p>
            <a:endParaRPr lang="da-DK" sz="2000" dirty="0">
              <a:solidFill>
                <a:srgbClr val="FFFFFF"/>
              </a:solidFill>
            </a:endParaRPr>
          </a:p>
          <a:p>
            <a:endParaRPr lang="da-D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0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C0421-CC9A-D12C-A033-992B1554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Årsager til højkonjunktur:</a:t>
            </a:r>
          </a:p>
        </p:txBody>
      </p:sp>
      <p:pic>
        <p:nvPicPr>
          <p:cNvPr id="7" name="Content Placeholder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43891372-5A8B-68C6-A215-5C9F5F24E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662" y="1675227"/>
            <a:ext cx="8744676" cy="4394199"/>
          </a:xfrm>
          <a:prstGeom prst="rect">
            <a:avLst/>
          </a:prstGeom>
          <a:solidFill>
            <a:prstClr val="whit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7906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7074A-F173-90C6-4AC8-5727BB08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213952" cy="1807305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Velfærdsstatens udvikling: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FEA70-6304-38FA-AD84-4A20D33A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430"/>
            <a:ext cx="5387967" cy="4285533"/>
          </a:xfrm>
        </p:spPr>
        <p:txBody>
          <a:bodyPr>
            <a:normAutofit fontScale="85000" lnSpcReduction="10000"/>
          </a:bodyPr>
          <a:lstStyle/>
          <a:p>
            <a:r>
              <a:rPr lang="da-DK" sz="2400" dirty="0"/>
              <a:t>Fra 1953-1968 var Socialdemokratiet det regeringsbærende parti. </a:t>
            </a:r>
          </a:p>
          <a:p>
            <a:r>
              <a:rPr lang="da-DK" sz="2400" dirty="0"/>
              <a:t>”Fremtidens Danmark” – ”Gør gode tider bedre”.</a:t>
            </a:r>
          </a:p>
          <a:p>
            <a:r>
              <a:rPr lang="da-DK" sz="2400" dirty="0"/>
              <a:t>Keynes’ samfundsøkonomiske synspunkter </a:t>
            </a:r>
          </a:p>
          <a:p>
            <a:r>
              <a:rPr lang="da-DK" sz="2400" dirty="0"/>
              <a:t>Skitserede en kommende dansk velfærdsstat med en stor og aktiv offentlig sektor, der gennem investeringer og økonomiske indgreb sikrede et konkurrencedygtigt erhvervsliv og samtidig skabte øget økonomisk og social lighed. </a:t>
            </a:r>
          </a:p>
          <a:p>
            <a:r>
              <a:rPr lang="da-DK" sz="2400" dirty="0"/>
              <a:t>Man gik fra en socialpolitik, der handlede om blot at ”reparere” sociale ulykker til en politik, der også skulle forebygge, at de i det hele taget opstod.</a:t>
            </a:r>
          </a:p>
          <a:p>
            <a:endParaRPr lang="da-DK" sz="1600" dirty="0"/>
          </a:p>
        </p:txBody>
      </p:sp>
      <p:pic>
        <p:nvPicPr>
          <p:cNvPr id="6146" name="Picture 2" descr="Jens Otto Krag er stadig den målestok, statsministre må vurderes efter |  Kristeligt Dagblad">
            <a:extLst>
              <a:ext uri="{FF2B5EF4-FFF2-40B4-BE49-F238E27FC236}">
                <a16:creationId xmlns:a16="http://schemas.microsoft.com/office/drawing/2014/main" id="{F7E86EBF-59D6-18CA-86DD-D5C275F3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r="24672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773AA-B09A-F24F-1BA2-C1E18100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a-DK" b="1"/>
              <a:t>Velfærdsstatens udvikling: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E7C8B-81F6-E94F-9B70-0FBCC61F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10" y="1803748"/>
            <a:ext cx="5384790" cy="4312387"/>
          </a:xfrm>
        </p:spPr>
        <p:txBody>
          <a:bodyPr>
            <a:normAutofit fontScale="92500" lnSpcReduction="20000"/>
          </a:bodyPr>
          <a:lstStyle/>
          <a:p>
            <a:r>
              <a:rPr lang="da-DK" sz="2200" dirty="0"/>
              <a:t>Ny uddannelsespolitik – fokus på at bryde den sociale arv gennem uddannelse. </a:t>
            </a:r>
          </a:p>
          <a:p>
            <a:pPr lvl="1"/>
            <a:r>
              <a:rPr lang="da-DK" sz="2200" dirty="0"/>
              <a:t>Bl.a. Som konsekvens heraf dukker også en ny ungdomskultur op.</a:t>
            </a:r>
          </a:p>
          <a:p>
            <a:r>
              <a:rPr lang="da-DK" sz="2200" dirty="0"/>
              <a:t>Folkepension (1956) – en universel velfærdsydelse.</a:t>
            </a:r>
          </a:p>
          <a:p>
            <a:r>
              <a:rPr lang="da-DK" sz="2200" dirty="0"/>
              <a:t>Gratis offentligt sundhedssystem (1970 – offentlig sygesikring).</a:t>
            </a:r>
          </a:p>
          <a:p>
            <a:r>
              <a:rPr lang="da-DK" sz="2200" dirty="0"/>
              <a:t>Bistandsloven (1976) – målet er at udligne social og økonomisk ulighed. </a:t>
            </a:r>
          </a:p>
          <a:p>
            <a:endParaRPr lang="da-DK" sz="2200" dirty="0"/>
          </a:p>
          <a:p>
            <a:r>
              <a:rPr lang="da-DK" sz="2200" dirty="0"/>
              <a:t>Den </a:t>
            </a:r>
            <a:r>
              <a:rPr lang="da-DK" sz="2200" i="1" dirty="0"/>
              <a:t>universelle</a:t>
            </a:r>
            <a:r>
              <a:rPr lang="da-DK" sz="2200" dirty="0"/>
              <a:t> model – </a:t>
            </a:r>
            <a:r>
              <a:rPr lang="da-DK" sz="2200" i="1" dirty="0"/>
              <a:t>alle</a:t>
            </a:r>
            <a:r>
              <a:rPr lang="da-DK" sz="2200" dirty="0"/>
              <a:t> sociale grupper med i projektet. Et projekt hvor social-, arbejdsmarkeds-, uddannelses- og kulturpolitik tænkes sammen til en frigørelses- og tryghedsstrategi.</a:t>
            </a:r>
          </a:p>
          <a:p>
            <a:endParaRPr lang="da-DK" sz="1600" dirty="0"/>
          </a:p>
        </p:txBody>
      </p:sp>
      <p:pic>
        <p:nvPicPr>
          <p:cNvPr id="7170" name="Picture 2" descr="Folkepension, 1956- – Danmarkshistorien | Lex">
            <a:extLst>
              <a:ext uri="{FF2B5EF4-FFF2-40B4-BE49-F238E27FC236}">
                <a16:creationId xmlns:a16="http://schemas.microsoft.com/office/drawing/2014/main" id="{C5D4838B-CD69-5FB6-8C22-3645A253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697" y="1803748"/>
            <a:ext cx="5157176" cy="40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Freeform: Shape 718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77857-5823-ED8F-2301-FF35C48B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927662"/>
          </a:xfrm>
        </p:spPr>
        <p:txBody>
          <a:bodyPr anchor="b">
            <a:normAutofit/>
          </a:bodyPr>
          <a:lstStyle/>
          <a:p>
            <a:r>
              <a:rPr lang="da-DK" sz="4000" dirty="0"/>
              <a:t>Lidt tal og statistik: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9A9E-F82D-49CE-8863-368FA2CB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41119"/>
            <a:ext cx="4783697" cy="4378788"/>
          </a:xfrm>
        </p:spPr>
        <p:txBody>
          <a:bodyPr>
            <a:normAutofit fontScale="92500" lnSpcReduction="20000"/>
          </a:bodyPr>
          <a:lstStyle/>
          <a:p>
            <a:r>
              <a:rPr lang="da-DK" sz="2400" dirty="0"/>
              <a:t>Hvordan finansieres de nye tiltag?</a:t>
            </a:r>
          </a:p>
          <a:p>
            <a:pPr lvl="1"/>
            <a:r>
              <a:rPr lang="da-DK" dirty="0"/>
              <a:t>Skattetrykket steg fra omkring 25 procent (eller på højde med USA’s i dag) til omkring 45 procent.</a:t>
            </a:r>
          </a:p>
          <a:p>
            <a:r>
              <a:rPr lang="da-DK" sz="2400" dirty="0"/>
              <a:t>Arbejdsløshedsunderstøttelsen steg fra omkring 40 procent af en gennemsnitsløn til 65 procent.</a:t>
            </a:r>
          </a:p>
          <a:p>
            <a:r>
              <a:rPr lang="da-DK" sz="2400" dirty="0"/>
              <a:t>Antal pladser i vuggestuer og børnehaver voksede eksplosivt fra 31.000 i 1957 til 108.000 i 1973.</a:t>
            </a:r>
          </a:p>
          <a:p>
            <a:endParaRPr lang="da-DK" sz="2400" dirty="0"/>
          </a:p>
          <a:p>
            <a:r>
              <a:rPr lang="da-DK" sz="2400" dirty="0"/>
              <a:t>Hvorfor tror I befolkningen (næsten) uden videre gik med til at betale så markant mere i skat på så få år?</a:t>
            </a:r>
          </a:p>
        </p:txBody>
      </p:sp>
      <p:pic>
        <p:nvPicPr>
          <p:cNvPr id="8194" name="Picture 2" descr="Top Tax and Accounting Memes: Laugh Through Tax Season">
            <a:extLst>
              <a:ext uri="{FF2B5EF4-FFF2-40B4-BE49-F238E27FC236}">
                <a16:creationId xmlns:a16="http://schemas.microsoft.com/office/drawing/2014/main" id="{9CAA7411-D792-7F85-A9BA-70F02E1B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424" y="646206"/>
            <a:ext cx="5365375" cy="5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73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943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Dansk højkonjunktur og velfærd efter 2. verdenskrig</vt:lpstr>
      <vt:lpstr>1950’erne:</vt:lpstr>
      <vt:lpstr>1950’erne – fortsat:</vt:lpstr>
      <vt:lpstr>De glade tressere:</vt:lpstr>
      <vt:lpstr>De glade tressere:</vt:lpstr>
      <vt:lpstr>Årsager til højkonjunktur:</vt:lpstr>
      <vt:lpstr>Velfærdsstatens udvikling:</vt:lpstr>
      <vt:lpstr>Velfærdsstatens udvikling:</vt:lpstr>
      <vt:lpstr>Lidt tal og statistik:</vt:lpstr>
      <vt:lpstr>Velfærdsstatens udvikling:</vt:lpstr>
      <vt:lpstr>GRUPPEARBEJDE!</vt:lpstr>
      <vt:lpstr>Opgaven!:</vt:lpstr>
      <vt:lpstr>Gruppearbejde:</vt:lpstr>
      <vt:lpstr>Kanslergadeforliget: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Jørgensen</dc:creator>
  <cp:lastModifiedBy>Jacob Jørgensen</cp:lastModifiedBy>
  <cp:revision>1</cp:revision>
  <dcterms:created xsi:type="dcterms:W3CDTF">2025-12-10T22:23:11Z</dcterms:created>
  <dcterms:modified xsi:type="dcterms:W3CDTF">2025-12-11T07:46:47Z</dcterms:modified>
</cp:coreProperties>
</file>