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3" r:id="rId5"/>
    <p:sldId id="265" r:id="rId6"/>
    <p:sldId id="266" r:id="rId7"/>
    <p:sldId id="267" r:id="rId8"/>
    <p:sldId id="259" r:id="rId9"/>
    <p:sldId id="260" r:id="rId10"/>
    <p:sldId id="261" r:id="rId11"/>
    <p:sldId id="262" r:id="rId12"/>
    <p:sldId id="264"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1D57AE-984C-45AA-97FD-28FBA3F5A58D}" v="43" dt="2025-12-10T18:55:09.9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6" autoAdjust="0"/>
    <p:restoredTop sz="94660"/>
  </p:normalViewPr>
  <p:slideViewPr>
    <p:cSldViewPr snapToGrid="0">
      <p:cViewPr varScale="1">
        <p:scale>
          <a:sx n="45" d="100"/>
          <a:sy n="45" d="100"/>
        </p:scale>
        <p:origin x="53" y="7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sja Droob" userId="f2b9f7fe8b9fa05b" providerId="LiveId" clId="{7DD10F90-B396-43C7-8893-8E85AECF5F20}"/>
    <pc:docChg chg="custSel addSld modSld sldOrd">
      <pc:chgData name="Natasja Droob" userId="f2b9f7fe8b9fa05b" providerId="LiveId" clId="{7DD10F90-B396-43C7-8893-8E85AECF5F20}" dt="2025-12-10T18:55:09.936" v="873"/>
      <pc:docMkLst>
        <pc:docMk/>
      </pc:docMkLst>
      <pc:sldChg chg="modAnim">
        <pc:chgData name="Natasja Droob" userId="f2b9f7fe8b9fa05b" providerId="LiveId" clId="{7DD10F90-B396-43C7-8893-8E85AECF5F20}" dt="2025-12-10T18:36:52.733" v="33"/>
        <pc:sldMkLst>
          <pc:docMk/>
          <pc:sldMk cId="3907000792" sldId="260"/>
        </pc:sldMkLst>
      </pc:sldChg>
      <pc:sldChg chg="addSp modSp mod modAnim">
        <pc:chgData name="Natasja Droob" userId="f2b9f7fe8b9fa05b" providerId="LiveId" clId="{7DD10F90-B396-43C7-8893-8E85AECF5F20}" dt="2025-12-10T18:38:58.378" v="60" actId="20577"/>
        <pc:sldMkLst>
          <pc:docMk/>
          <pc:sldMk cId="3750452676" sldId="261"/>
        </pc:sldMkLst>
        <pc:spChg chg="mod">
          <ac:chgData name="Natasja Droob" userId="f2b9f7fe8b9fa05b" providerId="LiveId" clId="{7DD10F90-B396-43C7-8893-8E85AECF5F20}" dt="2025-12-10T18:38:58.378" v="60" actId="20577"/>
          <ac:spMkLst>
            <pc:docMk/>
            <pc:sldMk cId="3750452676" sldId="261"/>
            <ac:spMk id="3" creationId="{3C39C8BB-BC8F-916E-FA40-356F71B03CF4}"/>
          </ac:spMkLst>
        </pc:spChg>
        <pc:picChg chg="add">
          <ac:chgData name="Natasja Droob" userId="f2b9f7fe8b9fa05b" providerId="LiveId" clId="{7DD10F90-B396-43C7-8893-8E85AECF5F20}" dt="2025-12-10T17:15:05.472" v="0"/>
          <ac:picMkLst>
            <pc:docMk/>
            <pc:sldMk cId="3750452676" sldId="261"/>
            <ac:picMk id="1026" creationId="{E534D078-3410-AF85-63BE-A514A3182445}"/>
          </ac:picMkLst>
        </pc:picChg>
      </pc:sldChg>
      <pc:sldChg chg="addSp modSp mod ord">
        <pc:chgData name="Natasja Droob" userId="f2b9f7fe8b9fa05b" providerId="LiveId" clId="{7DD10F90-B396-43C7-8893-8E85AECF5F20}" dt="2025-12-10T18:52:36.190" v="869" actId="20577"/>
        <pc:sldMkLst>
          <pc:docMk/>
          <pc:sldMk cId="1593809435" sldId="263"/>
        </pc:sldMkLst>
        <pc:spChg chg="mod">
          <ac:chgData name="Natasja Droob" userId="f2b9f7fe8b9fa05b" providerId="LiveId" clId="{7DD10F90-B396-43C7-8893-8E85AECF5F20}" dt="2025-12-10T18:52:36.190" v="869" actId="20577"/>
          <ac:spMkLst>
            <pc:docMk/>
            <pc:sldMk cId="1593809435" sldId="263"/>
            <ac:spMk id="2" creationId="{4AEC78A9-0943-59D6-DB82-FC4551C94867}"/>
          </ac:spMkLst>
        </pc:spChg>
        <pc:picChg chg="add mod">
          <ac:chgData name="Natasja Droob" userId="f2b9f7fe8b9fa05b" providerId="LiveId" clId="{7DD10F90-B396-43C7-8893-8E85AECF5F20}" dt="2025-12-10T18:50:33.980" v="859" actId="1076"/>
          <ac:picMkLst>
            <pc:docMk/>
            <pc:sldMk cId="1593809435" sldId="263"/>
            <ac:picMk id="2050" creationId="{B2F73237-AA5D-8CF9-3833-703A9D18C36F}"/>
          </ac:picMkLst>
        </pc:picChg>
      </pc:sldChg>
      <pc:sldChg chg="modSp mod modAnim">
        <pc:chgData name="Natasja Droob" userId="f2b9f7fe8b9fa05b" providerId="LiveId" clId="{7DD10F90-B396-43C7-8893-8E85AECF5F20}" dt="2025-12-10T18:55:09.936" v="873"/>
        <pc:sldMkLst>
          <pc:docMk/>
          <pc:sldMk cId="4116448338" sldId="264"/>
        </pc:sldMkLst>
        <pc:spChg chg="mod">
          <ac:chgData name="Natasja Droob" userId="f2b9f7fe8b9fa05b" providerId="LiveId" clId="{7DD10F90-B396-43C7-8893-8E85AECF5F20}" dt="2025-12-10T17:16:59.693" v="28" actId="20577"/>
          <ac:spMkLst>
            <pc:docMk/>
            <pc:sldMk cId="4116448338" sldId="264"/>
            <ac:spMk id="3" creationId="{4455CE1C-314D-6F05-4930-EF11BD082F0E}"/>
          </ac:spMkLst>
        </pc:spChg>
      </pc:sldChg>
      <pc:sldChg chg="modSp new mod ord modAnim">
        <pc:chgData name="Natasja Droob" userId="f2b9f7fe8b9fa05b" providerId="LiveId" clId="{7DD10F90-B396-43C7-8893-8E85AECF5F20}" dt="2025-12-10T18:52:07.724" v="863"/>
        <pc:sldMkLst>
          <pc:docMk/>
          <pc:sldMk cId="3983147048" sldId="265"/>
        </pc:sldMkLst>
        <pc:spChg chg="mod">
          <ac:chgData name="Natasja Droob" userId="f2b9f7fe8b9fa05b" providerId="LiveId" clId="{7DD10F90-B396-43C7-8893-8E85AECF5F20}" dt="2025-12-10T18:42:55.411" v="74" actId="20577"/>
          <ac:spMkLst>
            <pc:docMk/>
            <pc:sldMk cId="3983147048" sldId="265"/>
            <ac:spMk id="2" creationId="{1429D8E4-5F70-0B50-E51C-FCF9636ED086}"/>
          </ac:spMkLst>
        </pc:spChg>
        <pc:spChg chg="mod">
          <ac:chgData name="Natasja Droob" userId="f2b9f7fe8b9fa05b" providerId="LiveId" clId="{7DD10F90-B396-43C7-8893-8E85AECF5F20}" dt="2025-12-10T18:45:23.740" v="674" actId="20577"/>
          <ac:spMkLst>
            <pc:docMk/>
            <pc:sldMk cId="3983147048" sldId="265"/>
            <ac:spMk id="3" creationId="{13798A94-9C86-73F0-DC39-88E449090C02}"/>
          </ac:spMkLst>
        </pc:spChg>
      </pc:sldChg>
      <pc:sldChg chg="modSp new mod ord modAnim">
        <pc:chgData name="Natasja Droob" userId="f2b9f7fe8b9fa05b" providerId="LiveId" clId="{7DD10F90-B396-43C7-8893-8E85AECF5F20}" dt="2025-12-10T18:52:14.179" v="865"/>
        <pc:sldMkLst>
          <pc:docMk/>
          <pc:sldMk cId="1429207469" sldId="266"/>
        </pc:sldMkLst>
        <pc:spChg chg="mod">
          <ac:chgData name="Natasja Droob" userId="f2b9f7fe8b9fa05b" providerId="LiveId" clId="{7DD10F90-B396-43C7-8893-8E85AECF5F20}" dt="2025-12-10T18:45:47.678" v="698" actId="20577"/>
          <ac:spMkLst>
            <pc:docMk/>
            <pc:sldMk cId="1429207469" sldId="266"/>
            <ac:spMk id="2" creationId="{15B82EF1-32AF-673C-46B7-5915DDBE785F}"/>
          </ac:spMkLst>
        </pc:spChg>
        <pc:spChg chg="mod">
          <ac:chgData name="Natasja Droob" userId="f2b9f7fe8b9fa05b" providerId="LiveId" clId="{7DD10F90-B396-43C7-8893-8E85AECF5F20}" dt="2025-12-10T18:48:33.485" v="840" actId="20577"/>
          <ac:spMkLst>
            <pc:docMk/>
            <pc:sldMk cId="1429207469" sldId="266"/>
            <ac:spMk id="3" creationId="{B4D3987A-D7DF-C2D0-8BAD-AD3EA7D6F066}"/>
          </ac:spMkLst>
        </pc:spChg>
      </pc:sldChg>
      <pc:sldChg chg="addSp delSp modSp new mod ord">
        <pc:chgData name="Natasja Droob" userId="f2b9f7fe8b9fa05b" providerId="LiveId" clId="{7DD10F90-B396-43C7-8893-8E85AECF5F20}" dt="2025-12-10T18:52:43.514" v="871"/>
        <pc:sldMkLst>
          <pc:docMk/>
          <pc:sldMk cId="3672788209" sldId="267"/>
        </pc:sldMkLst>
        <pc:spChg chg="mod">
          <ac:chgData name="Natasja Droob" userId="f2b9f7fe8b9fa05b" providerId="LiveId" clId="{7DD10F90-B396-43C7-8893-8E85AECF5F20}" dt="2025-12-10T18:49:09.222" v="856" actId="20577"/>
          <ac:spMkLst>
            <pc:docMk/>
            <pc:sldMk cId="3672788209" sldId="267"/>
            <ac:spMk id="2" creationId="{FEB7C77A-75D2-1887-BF60-611EAE4315BD}"/>
          </ac:spMkLst>
        </pc:spChg>
        <pc:spChg chg="del">
          <ac:chgData name="Natasja Droob" userId="f2b9f7fe8b9fa05b" providerId="LiveId" clId="{7DD10F90-B396-43C7-8893-8E85AECF5F20}" dt="2025-12-10T18:49:27.283" v="857"/>
          <ac:spMkLst>
            <pc:docMk/>
            <pc:sldMk cId="3672788209" sldId="267"/>
            <ac:spMk id="3" creationId="{8633AA0C-B6A8-9B9C-C156-170D29D51F47}"/>
          </ac:spMkLst>
        </pc:spChg>
        <pc:picChg chg="add mod">
          <ac:chgData name="Natasja Droob" userId="f2b9f7fe8b9fa05b" providerId="LiveId" clId="{7DD10F90-B396-43C7-8893-8E85AECF5F20}" dt="2025-12-10T18:49:31.191" v="858" actId="14100"/>
          <ac:picMkLst>
            <pc:docMk/>
            <pc:sldMk cId="3672788209" sldId="267"/>
            <ac:picMk id="3074" creationId="{2AF953C7-9E8C-26CC-E8AB-008F2D83B95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179991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567239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128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057348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‹nr.›</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467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263724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17492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436460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2965937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3291572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12/10/2025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‹nr.›</a:t>
            </a:fld>
            <a:endParaRPr lang="en-US"/>
          </a:p>
        </p:txBody>
      </p:sp>
    </p:spTree>
    <p:extLst>
      <p:ext uri="{BB962C8B-B14F-4D97-AF65-F5344CB8AC3E}">
        <p14:creationId xmlns:p14="http://schemas.microsoft.com/office/powerpoint/2010/main" val="138439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12/10/2025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‹nr.›</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1843530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4" name="Picture 3" descr="Et billede, der indeholder Farverigt, kunst&#10;&#10;AI-genereret indhold kan være ukorrekt.">
            <a:extLst>
              <a:ext uri="{FF2B5EF4-FFF2-40B4-BE49-F238E27FC236}">
                <a16:creationId xmlns:a16="http://schemas.microsoft.com/office/drawing/2014/main" id="{C03D1EAE-5DD3-2ED4-69A3-088005109537}"/>
              </a:ext>
            </a:extLst>
          </p:cNvPr>
          <p:cNvPicPr>
            <a:picLocks noChangeAspect="1"/>
          </p:cNvPicPr>
          <p:nvPr/>
        </p:nvPicPr>
        <p:blipFill>
          <a:blip r:embed="rId2"/>
          <a:srcRect t="844" b="903"/>
          <a:stretch>
            <a:fillRect/>
          </a:stretch>
        </p:blipFill>
        <p:spPr>
          <a:xfrm>
            <a:off x="20" y="10"/>
            <a:ext cx="12191979" cy="6857990"/>
          </a:xfrm>
          <a:prstGeom prst="rect">
            <a:avLst/>
          </a:prstGeom>
        </p:spPr>
      </p:pic>
      <p:sp>
        <p:nvSpPr>
          <p:cNvPr id="11" name="Rectangle 10">
            <a:extLst>
              <a:ext uri="{FF2B5EF4-FFF2-40B4-BE49-F238E27FC236}">
                <a16:creationId xmlns:a16="http://schemas.microsoft.com/office/drawing/2014/main" id="{AAB476BF-4EE2-5243-CABB-6CC72C39BF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el 1">
            <a:extLst>
              <a:ext uri="{FF2B5EF4-FFF2-40B4-BE49-F238E27FC236}">
                <a16:creationId xmlns:a16="http://schemas.microsoft.com/office/drawing/2014/main" id="{7F45B12B-2095-D450-BF8B-7C2A096A70B0}"/>
              </a:ext>
            </a:extLst>
          </p:cNvPr>
          <p:cNvSpPr>
            <a:spLocks noGrp="1"/>
          </p:cNvSpPr>
          <p:nvPr>
            <p:ph type="ctrTitle"/>
          </p:nvPr>
        </p:nvSpPr>
        <p:spPr>
          <a:xfrm>
            <a:off x="7306780" y="978409"/>
            <a:ext cx="4496529" cy="3678268"/>
          </a:xfrm>
        </p:spPr>
        <p:txBody>
          <a:bodyPr anchor="t">
            <a:normAutofit/>
          </a:bodyPr>
          <a:lstStyle/>
          <a:p>
            <a:pPr>
              <a:lnSpc>
                <a:spcPct val="90000"/>
              </a:lnSpc>
            </a:pPr>
            <a:r>
              <a:rPr lang="da-DK" sz="4700" dirty="0"/>
              <a:t>Medier </a:t>
            </a:r>
            <a:br>
              <a:rPr lang="da-DK" sz="4700" dirty="0"/>
            </a:br>
            <a:r>
              <a:rPr lang="da-DK" sz="4700" dirty="0"/>
              <a:t>(dansk politik og kommunalvalg 2025)</a:t>
            </a:r>
          </a:p>
        </p:txBody>
      </p:sp>
      <p:sp>
        <p:nvSpPr>
          <p:cNvPr id="3" name="Undertitel 2">
            <a:extLst>
              <a:ext uri="{FF2B5EF4-FFF2-40B4-BE49-F238E27FC236}">
                <a16:creationId xmlns:a16="http://schemas.microsoft.com/office/drawing/2014/main" id="{CD29AEDD-1861-FB33-E831-2C89893E691A}"/>
              </a:ext>
            </a:extLst>
          </p:cNvPr>
          <p:cNvSpPr>
            <a:spLocks noGrp="1"/>
          </p:cNvSpPr>
          <p:nvPr>
            <p:ph type="subTitle" idx="1"/>
          </p:nvPr>
        </p:nvSpPr>
        <p:spPr>
          <a:xfrm>
            <a:off x="7303288" y="4729138"/>
            <a:ext cx="4488812" cy="1150453"/>
          </a:xfrm>
        </p:spPr>
        <p:txBody>
          <a:bodyPr anchor="b">
            <a:normAutofit/>
          </a:bodyPr>
          <a:lstStyle/>
          <a:p>
            <a:endParaRPr lang="da-DK"/>
          </a:p>
        </p:txBody>
      </p:sp>
      <p:sp>
        <p:nvSpPr>
          <p:cNvPr id="13" name="Rectangle 12">
            <a:extLst>
              <a:ext uri="{FF2B5EF4-FFF2-40B4-BE49-F238E27FC236}">
                <a16:creationId xmlns:a16="http://schemas.microsoft.com/office/drawing/2014/main" id="{20D28EA4-6F96-F7C6-1D07-5BA5C27387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6781" y="508090"/>
            <a:ext cx="449275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15" name="Rectangle 14">
            <a:extLst>
              <a:ext uri="{FF2B5EF4-FFF2-40B4-BE49-F238E27FC236}">
                <a16:creationId xmlns:a16="http://schemas.microsoft.com/office/drawing/2014/main" id="{FDFF93C5-0576-D227-80A7-4CFBA879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10119" y="6209925"/>
            <a:ext cx="449275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Tree>
    <p:extLst>
      <p:ext uri="{BB962C8B-B14F-4D97-AF65-F5344CB8AC3E}">
        <p14:creationId xmlns:p14="http://schemas.microsoft.com/office/powerpoint/2010/main" val="323208613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BAEFF-9DAB-A004-FD45-2E3A452DF02C}"/>
              </a:ext>
            </a:extLst>
          </p:cNvPr>
          <p:cNvSpPr>
            <a:spLocks noGrp="1"/>
          </p:cNvSpPr>
          <p:nvPr>
            <p:ph type="title"/>
          </p:nvPr>
        </p:nvSpPr>
        <p:spPr/>
        <p:txBody>
          <a:bodyPr/>
          <a:lstStyle/>
          <a:p>
            <a:r>
              <a:rPr lang="da-DK" dirty="0"/>
              <a:t>Kampen om den politiske dagsorden</a:t>
            </a:r>
          </a:p>
        </p:txBody>
      </p:sp>
      <p:sp>
        <p:nvSpPr>
          <p:cNvPr id="3" name="Pladsholder til indhold 2">
            <a:extLst>
              <a:ext uri="{FF2B5EF4-FFF2-40B4-BE49-F238E27FC236}">
                <a16:creationId xmlns:a16="http://schemas.microsoft.com/office/drawing/2014/main" id="{3C39C8BB-BC8F-916E-FA40-356F71B03CF4}"/>
              </a:ext>
            </a:extLst>
          </p:cNvPr>
          <p:cNvSpPr>
            <a:spLocks noGrp="1"/>
          </p:cNvSpPr>
          <p:nvPr>
            <p:ph idx="1"/>
          </p:nvPr>
        </p:nvSpPr>
        <p:spPr/>
        <p:txBody>
          <a:bodyPr>
            <a:normAutofit fontScale="85000" lnSpcReduction="10000"/>
          </a:bodyPr>
          <a:lstStyle/>
          <a:p>
            <a:r>
              <a:rPr lang="da-DK" dirty="0"/>
              <a:t>I relation til kampen om den politiske dagsorden, så skal vi også nævne den </a:t>
            </a:r>
            <a:r>
              <a:rPr lang="da-DK" b="1" dirty="0"/>
              <a:t>politiske kommunikation</a:t>
            </a:r>
            <a:r>
              <a:rPr lang="da-DK" dirty="0"/>
              <a:t>. Det handler om, hvordan politiske aktører kan formidle og styre den politiske dagsorden. </a:t>
            </a:r>
          </a:p>
          <a:p>
            <a:r>
              <a:rPr lang="da-DK" dirty="0"/>
              <a:t>De politiske aktører vil gerne skabe en </a:t>
            </a:r>
            <a:r>
              <a:rPr lang="da-DK" b="1" dirty="0"/>
              <a:t>meningshorisont</a:t>
            </a:r>
            <a:r>
              <a:rPr lang="da-DK" dirty="0"/>
              <a:t> for, hvordan en politisk sag skal forstås i befolkningen.</a:t>
            </a:r>
          </a:p>
          <a:p>
            <a:r>
              <a:rPr lang="da-DK" dirty="0"/>
              <a:t>De politiske aktører vil også gerne skabe en </a:t>
            </a:r>
            <a:r>
              <a:rPr lang="da-DK" b="1" dirty="0"/>
              <a:t>handlingshorisont</a:t>
            </a:r>
            <a:r>
              <a:rPr lang="da-DK" dirty="0"/>
              <a:t> for, hvilke politiske løsninger der anses for nødvendige, effektive og legitime.</a:t>
            </a:r>
          </a:p>
          <a:p>
            <a:r>
              <a:rPr lang="da-DK" dirty="0"/>
              <a:t>For succesfuldt at få skabt en menings- og handlingshorisont, så ansætter mange politikere eller store virksomheder, medierådgivere (særlige rådgivere eller spindoktorer) til at udarbejde politiske budskaber og formidling af dem i medierne. </a:t>
            </a:r>
          </a:p>
          <a:p>
            <a:r>
              <a:rPr lang="da-DK" dirty="0"/>
              <a:t>Politisk spin bruges om de forskellige manøvrer, de politiske aktører og deres spindoktorer bruger, så de kan styre den politiske kommunikation og derigennem dreje eller snurre den politiske dagsorden i den retning, som passer dem selv og gør det vanskeligt for politiske modstandere at erobre den. </a:t>
            </a:r>
          </a:p>
          <a:p>
            <a:r>
              <a:rPr lang="da-DK" dirty="0"/>
              <a:t>Et samfund der alene styres af spin kaldes for et </a:t>
            </a:r>
            <a:r>
              <a:rPr lang="da-DK" b="1" dirty="0" err="1"/>
              <a:t>spinnokrati</a:t>
            </a:r>
            <a:r>
              <a:rPr lang="da-DK" dirty="0"/>
              <a:t>.</a:t>
            </a:r>
          </a:p>
          <a:p>
            <a:r>
              <a:rPr lang="da-DK" dirty="0"/>
              <a:t>Der kan bruges forskellige greb/instrumenter når man spinner den politiske dagsorden</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375045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D1891F-DE4C-EAD0-7E21-97ED6DFE97CE}"/>
              </a:ext>
            </a:extLst>
          </p:cNvPr>
          <p:cNvSpPr>
            <a:spLocks noGrp="1"/>
          </p:cNvSpPr>
          <p:nvPr>
            <p:ph type="title"/>
          </p:nvPr>
        </p:nvSpPr>
        <p:spPr/>
        <p:txBody>
          <a:bodyPr/>
          <a:lstStyle/>
          <a:p>
            <a:endParaRPr lang="da-DK"/>
          </a:p>
        </p:txBody>
      </p:sp>
      <p:pic>
        <p:nvPicPr>
          <p:cNvPr id="4" name="Pladsholder til indhold 3">
            <a:extLst>
              <a:ext uri="{FF2B5EF4-FFF2-40B4-BE49-F238E27FC236}">
                <a16:creationId xmlns:a16="http://schemas.microsoft.com/office/drawing/2014/main" id="{93DF23D8-0805-74FE-9828-251A1B6DDD0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3057" y="-78411"/>
            <a:ext cx="4669972" cy="7397477"/>
          </a:xfrm>
          <a:prstGeom prst="rect">
            <a:avLst/>
          </a:prstGeom>
          <a:noFill/>
          <a:ln>
            <a:noFill/>
          </a:ln>
        </p:spPr>
      </p:pic>
    </p:spTree>
    <p:extLst>
      <p:ext uri="{BB962C8B-B14F-4D97-AF65-F5344CB8AC3E}">
        <p14:creationId xmlns:p14="http://schemas.microsoft.com/office/powerpoint/2010/main" val="1173808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5EA19-3728-1C52-3B32-A9C670B64114}"/>
              </a:ext>
            </a:extLst>
          </p:cNvPr>
          <p:cNvSpPr>
            <a:spLocks noGrp="1"/>
          </p:cNvSpPr>
          <p:nvPr>
            <p:ph type="title"/>
          </p:nvPr>
        </p:nvSpPr>
        <p:spPr/>
        <p:txBody>
          <a:bodyPr/>
          <a:lstStyle/>
          <a:p>
            <a:r>
              <a:rPr lang="da-DK" dirty="0"/>
              <a:t>Opgave 3: politikeres brug af sociale medier og sociale medier i politik</a:t>
            </a:r>
          </a:p>
        </p:txBody>
      </p:sp>
      <p:sp>
        <p:nvSpPr>
          <p:cNvPr id="3" name="Pladsholder til indhold 2">
            <a:extLst>
              <a:ext uri="{FF2B5EF4-FFF2-40B4-BE49-F238E27FC236}">
                <a16:creationId xmlns:a16="http://schemas.microsoft.com/office/drawing/2014/main" id="{4455CE1C-314D-6F05-4930-EF11BD082F0E}"/>
              </a:ext>
            </a:extLst>
          </p:cNvPr>
          <p:cNvSpPr>
            <a:spLocks noGrp="1"/>
          </p:cNvSpPr>
          <p:nvPr>
            <p:ph idx="1"/>
          </p:nvPr>
        </p:nvSpPr>
        <p:spPr/>
        <p:txBody>
          <a:bodyPr>
            <a:normAutofit fontScale="85000" lnSpcReduction="10000"/>
          </a:bodyPr>
          <a:lstStyle/>
          <a:p>
            <a:pPr marL="0" indent="0">
              <a:buNone/>
            </a:pPr>
            <a:r>
              <a:rPr lang="da-DK" dirty="0"/>
              <a:t>Opgave 3a</a:t>
            </a:r>
          </a:p>
          <a:p>
            <a:r>
              <a:rPr lang="da-DK" dirty="0"/>
              <a:t>Hvad er forskellen på almindelige medier og sociale medier?</a:t>
            </a:r>
          </a:p>
          <a:p>
            <a:r>
              <a:rPr lang="da-DK" dirty="0"/>
              <a:t>Tænk over begrebet </a:t>
            </a:r>
            <a:r>
              <a:rPr lang="da-DK" dirty="0" err="1"/>
              <a:t>gate-keeper</a:t>
            </a:r>
            <a:r>
              <a:rPr lang="da-DK" dirty="0"/>
              <a:t>.</a:t>
            </a:r>
          </a:p>
          <a:p>
            <a:r>
              <a:rPr lang="da-DK" dirty="0"/>
              <a:t>Hvad oplever I på SoMe?</a:t>
            </a:r>
          </a:p>
          <a:p>
            <a:r>
              <a:rPr lang="da-DK" dirty="0"/>
              <a:t>Hvad viser figur 7.10?</a:t>
            </a:r>
          </a:p>
          <a:p>
            <a:pPr marL="0" indent="0">
              <a:buNone/>
            </a:pPr>
            <a:r>
              <a:rPr lang="da-DK" dirty="0"/>
              <a:t>Opgave 3b</a:t>
            </a:r>
          </a:p>
          <a:p>
            <a:r>
              <a:rPr lang="da-DK" dirty="0"/>
              <a:t>Ekkokamre</a:t>
            </a:r>
          </a:p>
          <a:p>
            <a:r>
              <a:rPr lang="da-DK" dirty="0"/>
              <a:t>Shitstorms</a:t>
            </a:r>
          </a:p>
          <a:p>
            <a:r>
              <a:rPr lang="da-DK" dirty="0"/>
              <a:t>Hvilke hunde kendetegner sociale medier?</a:t>
            </a:r>
          </a:p>
          <a:p>
            <a:r>
              <a:rPr lang="da-DK" dirty="0"/>
              <a:t>Brugte lokalpolitikerne til kommunal- og regionsvalget 2025 sociale medier i deres valgkamp? Fordele/</a:t>
            </a:r>
            <a:r>
              <a:rPr lang="da-DK" dirty="0" err="1"/>
              <a:t>ulemeper</a:t>
            </a:r>
            <a:r>
              <a:rPr lang="da-DK" dirty="0"/>
              <a:t>? (Brug internettet til denne del)</a:t>
            </a:r>
          </a:p>
        </p:txBody>
      </p:sp>
    </p:spTree>
    <p:extLst>
      <p:ext uri="{BB962C8B-B14F-4D97-AF65-F5344CB8AC3E}">
        <p14:creationId xmlns:p14="http://schemas.microsoft.com/office/powerpoint/2010/main" val="411644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EA37B6-9763-D92D-086E-B29FA63D974E}"/>
              </a:ext>
            </a:extLst>
          </p:cNvPr>
          <p:cNvSpPr>
            <a:spLocks noGrp="1"/>
          </p:cNvSpPr>
          <p:nvPr>
            <p:ph type="title"/>
          </p:nvPr>
        </p:nvSpPr>
        <p:spPr/>
        <p:txBody>
          <a:bodyPr/>
          <a:lstStyle/>
          <a:p>
            <a:r>
              <a:rPr lang="da-DK" dirty="0"/>
              <a:t>Dagens program</a:t>
            </a:r>
          </a:p>
        </p:txBody>
      </p:sp>
      <p:sp>
        <p:nvSpPr>
          <p:cNvPr id="3" name="Pladsholder til indhold 2">
            <a:extLst>
              <a:ext uri="{FF2B5EF4-FFF2-40B4-BE49-F238E27FC236}">
                <a16:creationId xmlns:a16="http://schemas.microsoft.com/office/drawing/2014/main" id="{2E63C188-F1C1-8992-1A95-D84AEC5666A0}"/>
              </a:ext>
            </a:extLst>
          </p:cNvPr>
          <p:cNvSpPr>
            <a:spLocks noGrp="1"/>
          </p:cNvSpPr>
          <p:nvPr>
            <p:ph idx="1"/>
          </p:nvPr>
        </p:nvSpPr>
        <p:spPr/>
        <p:txBody>
          <a:bodyPr/>
          <a:lstStyle/>
          <a:p>
            <a:r>
              <a:rPr lang="da-DK" dirty="0"/>
              <a:t>Lektie fra forrige lektion.</a:t>
            </a:r>
          </a:p>
          <a:p>
            <a:r>
              <a:rPr lang="da-DK" dirty="0"/>
              <a:t>Medierne og det nye mediebillede (</a:t>
            </a:r>
            <a:r>
              <a:rPr lang="da-DK" dirty="0" err="1"/>
              <a:t>summeøvelse</a:t>
            </a:r>
            <a:r>
              <a:rPr lang="da-DK" dirty="0"/>
              <a:t>)</a:t>
            </a:r>
          </a:p>
          <a:p>
            <a:r>
              <a:rPr lang="da-DK" dirty="0"/>
              <a:t>Kampen om den politiske dagsorden</a:t>
            </a:r>
          </a:p>
          <a:p>
            <a:r>
              <a:rPr lang="da-DK" dirty="0"/>
              <a:t>Medialisering, nyhedskriterier og mediernes rolle</a:t>
            </a:r>
          </a:p>
          <a:p>
            <a:r>
              <a:rPr lang="da-DK" dirty="0"/>
              <a:t>Politikernes brug af sociale medier og sociale medier i politik</a:t>
            </a:r>
          </a:p>
          <a:p>
            <a:endParaRPr lang="da-DK" dirty="0"/>
          </a:p>
        </p:txBody>
      </p:sp>
    </p:spTree>
    <p:extLst>
      <p:ext uri="{BB962C8B-B14F-4D97-AF65-F5344CB8AC3E}">
        <p14:creationId xmlns:p14="http://schemas.microsoft.com/office/powerpoint/2010/main" val="2690169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7827EA-59E0-4A7C-A1E8-BAB2BAF3C530}"/>
              </a:ext>
            </a:extLst>
          </p:cNvPr>
          <p:cNvSpPr>
            <a:spLocks noGrp="1"/>
          </p:cNvSpPr>
          <p:nvPr>
            <p:ph type="title"/>
          </p:nvPr>
        </p:nvSpPr>
        <p:spPr/>
        <p:txBody>
          <a:bodyPr/>
          <a:lstStyle/>
          <a:p>
            <a:r>
              <a:rPr lang="da-DK" dirty="0"/>
              <a:t>Lektie: hvilke vælgeradfærdsteorier, kan forklare nedenstående udvikling? </a:t>
            </a:r>
          </a:p>
        </p:txBody>
      </p:sp>
      <p:pic>
        <p:nvPicPr>
          <p:cNvPr id="5" name="Pladsholder til indhold 4" descr="Et billede, der indeholder tekst, skærmbillede, Font/skrifttype, Parallel&#10;&#10;AI-genereret indhold kan være ukorrekt.">
            <a:extLst>
              <a:ext uri="{FF2B5EF4-FFF2-40B4-BE49-F238E27FC236}">
                <a16:creationId xmlns:a16="http://schemas.microsoft.com/office/drawing/2014/main" id="{1D052519-17A5-E040-087F-3F1D085D309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92125" y="2441448"/>
            <a:ext cx="2917927" cy="3767138"/>
          </a:xfrm>
          <a:prstGeom prst="rect">
            <a:avLst/>
          </a:prstGeom>
          <a:noFill/>
        </p:spPr>
      </p:pic>
      <p:pic>
        <p:nvPicPr>
          <p:cNvPr id="6" name="Billede 5" descr="Et billede, der indeholder tekst, skærmbillede, Font/skrifttype, nummer/tal&#10;&#10;AI-genereret indhold kan være ukorrekt.">
            <a:extLst>
              <a:ext uri="{FF2B5EF4-FFF2-40B4-BE49-F238E27FC236}">
                <a16:creationId xmlns:a16="http://schemas.microsoft.com/office/drawing/2014/main" id="{BA70BE03-5797-341A-017A-8A1CEBB514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48377" y="2329212"/>
            <a:ext cx="3116580" cy="3991610"/>
          </a:xfrm>
          <a:prstGeom prst="rect">
            <a:avLst/>
          </a:prstGeom>
          <a:noFill/>
        </p:spPr>
      </p:pic>
    </p:spTree>
    <p:extLst>
      <p:ext uri="{BB962C8B-B14F-4D97-AF65-F5344CB8AC3E}">
        <p14:creationId xmlns:p14="http://schemas.microsoft.com/office/powerpoint/2010/main" val="324927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EC78A9-0943-59D6-DB82-FC4551C94867}"/>
              </a:ext>
            </a:extLst>
          </p:cNvPr>
          <p:cNvSpPr>
            <a:spLocks noGrp="1"/>
          </p:cNvSpPr>
          <p:nvPr>
            <p:ph type="title"/>
          </p:nvPr>
        </p:nvSpPr>
        <p:spPr/>
        <p:txBody>
          <a:bodyPr/>
          <a:lstStyle/>
          <a:p>
            <a:r>
              <a:rPr lang="da-DK" dirty="0"/>
              <a:t>Opgave 2: medialisering, nyhedskriterier og mediernes rolle</a:t>
            </a:r>
          </a:p>
        </p:txBody>
      </p:sp>
      <p:sp>
        <p:nvSpPr>
          <p:cNvPr id="3" name="Pladsholder til indhold 2">
            <a:extLst>
              <a:ext uri="{FF2B5EF4-FFF2-40B4-BE49-F238E27FC236}">
                <a16:creationId xmlns:a16="http://schemas.microsoft.com/office/drawing/2014/main" id="{31F55A91-F96E-9143-50D3-FFA045F2521C}"/>
              </a:ext>
            </a:extLst>
          </p:cNvPr>
          <p:cNvSpPr>
            <a:spLocks noGrp="1"/>
          </p:cNvSpPr>
          <p:nvPr>
            <p:ph idx="1"/>
          </p:nvPr>
        </p:nvSpPr>
        <p:spPr/>
        <p:txBody>
          <a:bodyPr/>
          <a:lstStyle/>
          <a:p>
            <a:r>
              <a:rPr lang="da-DK" dirty="0"/>
              <a:t>Medialisering (dagens lektie)</a:t>
            </a:r>
          </a:p>
          <a:p>
            <a:r>
              <a:rPr lang="da-DK" dirty="0"/>
              <a:t>De fem nyhedskriterier (dagens lektie)</a:t>
            </a:r>
          </a:p>
          <a:p>
            <a:r>
              <a:rPr lang="da-DK" dirty="0"/>
              <a:t>Mediernes rolle</a:t>
            </a:r>
          </a:p>
        </p:txBody>
      </p:sp>
      <p:pic>
        <p:nvPicPr>
          <p:cNvPr id="2050" name="Picture 2">
            <a:extLst>
              <a:ext uri="{FF2B5EF4-FFF2-40B4-BE49-F238E27FC236}">
                <a16:creationId xmlns:a16="http://schemas.microsoft.com/office/drawing/2014/main" id="{B2F73237-AA5D-8CF9-3833-703A9D18C3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4693" y="4098417"/>
            <a:ext cx="8115300"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809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29D8E4-5F70-0B50-E51C-FCF9636ED086}"/>
              </a:ext>
            </a:extLst>
          </p:cNvPr>
          <p:cNvSpPr>
            <a:spLocks noGrp="1"/>
          </p:cNvSpPr>
          <p:nvPr>
            <p:ph type="title"/>
          </p:nvPr>
        </p:nvSpPr>
        <p:spPr/>
        <p:txBody>
          <a:bodyPr/>
          <a:lstStyle/>
          <a:p>
            <a:r>
              <a:rPr lang="da-DK" dirty="0"/>
              <a:t>Medialisering</a:t>
            </a:r>
          </a:p>
        </p:txBody>
      </p:sp>
      <p:sp>
        <p:nvSpPr>
          <p:cNvPr id="3" name="Pladsholder til indhold 2">
            <a:extLst>
              <a:ext uri="{FF2B5EF4-FFF2-40B4-BE49-F238E27FC236}">
                <a16:creationId xmlns:a16="http://schemas.microsoft.com/office/drawing/2014/main" id="{13798A94-9C86-73F0-DC39-88E449090C02}"/>
              </a:ext>
            </a:extLst>
          </p:cNvPr>
          <p:cNvSpPr>
            <a:spLocks noGrp="1"/>
          </p:cNvSpPr>
          <p:nvPr>
            <p:ph idx="1"/>
          </p:nvPr>
        </p:nvSpPr>
        <p:spPr/>
        <p:txBody>
          <a:bodyPr>
            <a:normAutofit lnSpcReduction="10000"/>
          </a:bodyPr>
          <a:lstStyle/>
          <a:p>
            <a:r>
              <a:rPr lang="da-DK" dirty="0"/>
              <a:t>Når medierne får stor indflydelse, sker der en medialisering.</a:t>
            </a:r>
          </a:p>
          <a:p>
            <a:pPr lvl="1"/>
            <a:r>
              <a:rPr lang="da-DK" dirty="0"/>
              <a:t>En proces, hvor samfund og kultur i stigende grad bliver afhængige af medierne og deres logik.</a:t>
            </a:r>
          </a:p>
          <a:p>
            <a:r>
              <a:rPr lang="da-DK" dirty="0"/>
              <a:t>Medialiseringen giver en masse muligheder, men samtidig også en række begrænsninger </a:t>
            </a:r>
            <a:r>
              <a:rPr lang="da-DK" dirty="0">
                <a:sym typeface="Wingdings" panose="05000000000000000000" pitchFamily="2" charset="2"/>
              </a:rPr>
              <a:t> Det er ikke muligt at få alle informationer med fra afsender til modtager, og det påvirker det sociale liv.</a:t>
            </a:r>
          </a:p>
          <a:p>
            <a:r>
              <a:rPr lang="da-DK" dirty="0">
                <a:sym typeface="Wingdings" panose="05000000000000000000" pitchFamily="2" charset="2"/>
              </a:rPr>
              <a:t>Derfor kan man sige, at medialiseringen:</a:t>
            </a:r>
          </a:p>
          <a:p>
            <a:pPr lvl="1"/>
            <a:r>
              <a:rPr lang="da-DK" dirty="0">
                <a:sym typeface="Wingdings" panose="05000000000000000000" pitchFamily="2" charset="2"/>
              </a:rPr>
              <a:t>Forenkler</a:t>
            </a:r>
          </a:p>
          <a:p>
            <a:pPr lvl="1"/>
            <a:r>
              <a:rPr lang="da-DK" dirty="0">
                <a:sym typeface="Wingdings" panose="05000000000000000000" pitchFamily="2" charset="2"/>
              </a:rPr>
              <a:t>Konkretiserer</a:t>
            </a:r>
          </a:p>
          <a:p>
            <a:pPr lvl="1"/>
            <a:r>
              <a:rPr lang="da-DK" dirty="0">
                <a:sym typeface="Wingdings" panose="05000000000000000000" pitchFamily="2" charset="2"/>
              </a:rPr>
              <a:t>Intensiverer</a:t>
            </a:r>
          </a:p>
          <a:p>
            <a:pPr lvl="1"/>
            <a:r>
              <a:rPr lang="da-DK" dirty="0">
                <a:sym typeface="Wingdings" panose="05000000000000000000" pitchFamily="2" charset="2"/>
              </a:rPr>
              <a:t>Polariserer</a:t>
            </a:r>
          </a:p>
          <a:p>
            <a:pPr lvl="1"/>
            <a:r>
              <a:rPr lang="da-DK" dirty="0">
                <a:sym typeface="Wingdings" panose="05000000000000000000" pitchFamily="2" charset="2"/>
              </a:rPr>
              <a:t>Personificerer</a:t>
            </a:r>
          </a:p>
          <a:p>
            <a:r>
              <a:rPr lang="da-DK" dirty="0">
                <a:sym typeface="Wingdings" panose="05000000000000000000" pitchFamily="2" charset="2"/>
              </a:rPr>
              <a:t>Medierne påvirker vores demokrati og måden at deltage i samfundet på.</a:t>
            </a:r>
          </a:p>
        </p:txBody>
      </p:sp>
    </p:spTree>
    <p:extLst>
      <p:ext uri="{BB962C8B-B14F-4D97-AF65-F5344CB8AC3E}">
        <p14:creationId xmlns:p14="http://schemas.microsoft.com/office/powerpoint/2010/main" val="398314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B82EF1-32AF-673C-46B7-5915DDBE785F}"/>
              </a:ext>
            </a:extLst>
          </p:cNvPr>
          <p:cNvSpPr>
            <a:spLocks noGrp="1"/>
          </p:cNvSpPr>
          <p:nvPr>
            <p:ph type="title"/>
          </p:nvPr>
        </p:nvSpPr>
        <p:spPr/>
        <p:txBody>
          <a:bodyPr/>
          <a:lstStyle/>
          <a:p>
            <a:r>
              <a:rPr lang="da-DK" dirty="0"/>
              <a:t>De fem nyhedskriterier</a:t>
            </a:r>
          </a:p>
        </p:txBody>
      </p:sp>
      <p:sp>
        <p:nvSpPr>
          <p:cNvPr id="3" name="Pladsholder til indhold 2">
            <a:extLst>
              <a:ext uri="{FF2B5EF4-FFF2-40B4-BE49-F238E27FC236}">
                <a16:creationId xmlns:a16="http://schemas.microsoft.com/office/drawing/2014/main" id="{B4D3987A-D7DF-C2D0-8BAD-AD3EA7D6F066}"/>
              </a:ext>
            </a:extLst>
          </p:cNvPr>
          <p:cNvSpPr>
            <a:spLocks noGrp="1"/>
          </p:cNvSpPr>
          <p:nvPr>
            <p:ph idx="1"/>
          </p:nvPr>
        </p:nvSpPr>
        <p:spPr/>
        <p:txBody>
          <a:bodyPr/>
          <a:lstStyle/>
          <a:p>
            <a:pPr marL="0" indent="0">
              <a:buNone/>
            </a:pPr>
            <a:r>
              <a:rPr lang="da-DK" dirty="0"/>
              <a:t>Nyheder bliver valgt til og fra på baggrund af fem kriterier:</a:t>
            </a:r>
          </a:p>
          <a:p>
            <a:r>
              <a:rPr lang="da-DK" dirty="0"/>
              <a:t>Aktualitet – at emnet er oppe i tiden i den offentlige debat og på den politiske dagsorden.</a:t>
            </a:r>
          </a:p>
          <a:p>
            <a:r>
              <a:rPr lang="da-DK" dirty="0"/>
              <a:t>Væsentlighed – At emnet har betydning for mennesker og samfundet.</a:t>
            </a:r>
          </a:p>
          <a:p>
            <a:r>
              <a:rPr lang="da-DK" dirty="0"/>
              <a:t>Konflikt – at emnet skaber debat og uenigheder mellem forskellige holdninger, opfattelser og interesser.</a:t>
            </a:r>
          </a:p>
          <a:p>
            <a:r>
              <a:rPr lang="da-DK" dirty="0"/>
              <a:t>Identifikation – At læseren kan relatere til emnet og tænke: ”Det kunne være mig”</a:t>
            </a:r>
          </a:p>
          <a:p>
            <a:r>
              <a:rPr lang="da-DK" dirty="0"/>
              <a:t>Sensation – At emnet fascinerer eller chokerer læseren.</a:t>
            </a:r>
          </a:p>
        </p:txBody>
      </p:sp>
    </p:spTree>
    <p:extLst>
      <p:ext uri="{BB962C8B-B14F-4D97-AF65-F5344CB8AC3E}">
        <p14:creationId xmlns:p14="http://schemas.microsoft.com/office/powerpoint/2010/main" val="142920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B7C77A-75D2-1887-BF60-611EAE4315BD}"/>
              </a:ext>
            </a:extLst>
          </p:cNvPr>
          <p:cNvSpPr>
            <a:spLocks noGrp="1"/>
          </p:cNvSpPr>
          <p:nvPr>
            <p:ph type="title"/>
          </p:nvPr>
        </p:nvSpPr>
        <p:spPr/>
        <p:txBody>
          <a:bodyPr/>
          <a:lstStyle/>
          <a:p>
            <a:r>
              <a:rPr lang="da-DK" dirty="0"/>
              <a:t>Mediernes rolle</a:t>
            </a:r>
          </a:p>
        </p:txBody>
      </p:sp>
      <p:pic>
        <p:nvPicPr>
          <p:cNvPr id="3074" name="Picture 2">
            <a:extLst>
              <a:ext uri="{FF2B5EF4-FFF2-40B4-BE49-F238E27FC236}">
                <a16:creationId xmlns:a16="http://schemas.microsoft.com/office/drawing/2014/main" id="{2AF953C7-9E8C-26CC-E8AB-008F2D83B95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41512" y="2441449"/>
            <a:ext cx="9299507" cy="3653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788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B5EAB1-5615-77A7-274A-9B301CDBD417}"/>
              </a:ext>
            </a:extLst>
          </p:cNvPr>
          <p:cNvSpPr>
            <a:spLocks noGrp="1"/>
          </p:cNvSpPr>
          <p:nvPr>
            <p:ph type="title"/>
          </p:nvPr>
        </p:nvSpPr>
        <p:spPr/>
        <p:txBody>
          <a:bodyPr/>
          <a:lstStyle/>
          <a:p>
            <a:r>
              <a:rPr lang="da-DK" dirty="0"/>
              <a:t>Medierne og det nye mediebillede (</a:t>
            </a:r>
            <a:r>
              <a:rPr lang="da-DK" dirty="0" err="1"/>
              <a:t>summeøvelse</a:t>
            </a:r>
            <a:r>
              <a:rPr lang="da-DK" dirty="0"/>
              <a:t>)</a:t>
            </a:r>
          </a:p>
        </p:txBody>
      </p:sp>
      <p:sp>
        <p:nvSpPr>
          <p:cNvPr id="3" name="Pladsholder til indhold 2">
            <a:extLst>
              <a:ext uri="{FF2B5EF4-FFF2-40B4-BE49-F238E27FC236}">
                <a16:creationId xmlns:a16="http://schemas.microsoft.com/office/drawing/2014/main" id="{24828E5D-8E70-5122-AA01-BA87B279E4F1}"/>
              </a:ext>
            </a:extLst>
          </p:cNvPr>
          <p:cNvSpPr>
            <a:spLocks noGrp="1"/>
          </p:cNvSpPr>
          <p:nvPr>
            <p:ph idx="1"/>
          </p:nvPr>
        </p:nvSpPr>
        <p:spPr/>
        <p:txBody>
          <a:bodyPr/>
          <a:lstStyle/>
          <a:p>
            <a:r>
              <a:rPr lang="da-DK" dirty="0"/>
              <a:t>Hvad ved I på nuværende tidspunkt om medierne?</a:t>
            </a:r>
          </a:p>
          <a:p>
            <a:r>
              <a:rPr lang="da-DK" dirty="0"/>
              <a:t>Hvad vil det sige, at medierne omtales som den fjerde statsmagt?</a:t>
            </a:r>
          </a:p>
          <a:p>
            <a:r>
              <a:rPr lang="da-DK" dirty="0"/>
              <a:t>Hvilke medier bruger du til daglig for at få viden om politik, og hvilke årsager er der til dette?</a:t>
            </a:r>
          </a:p>
          <a:p>
            <a:r>
              <a:rPr lang="da-DK" dirty="0"/>
              <a:t>Hvad kan vi udlede af nedenstående figur om ‘Mediebilledet anno 2024’? (Se figurerne i arbejdsarket på Lectio).</a:t>
            </a:r>
          </a:p>
        </p:txBody>
      </p:sp>
    </p:spTree>
    <p:extLst>
      <p:ext uri="{BB962C8B-B14F-4D97-AF65-F5344CB8AC3E}">
        <p14:creationId xmlns:p14="http://schemas.microsoft.com/office/powerpoint/2010/main" val="3221871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62F061-F8DE-54AF-E328-8605F28B85BE}"/>
              </a:ext>
            </a:extLst>
          </p:cNvPr>
          <p:cNvSpPr>
            <a:spLocks noGrp="1"/>
          </p:cNvSpPr>
          <p:nvPr>
            <p:ph type="title"/>
          </p:nvPr>
        </p:nvSpPr>
        <p:spPr/>
        <p:txBody>
          <a:bodyPr/>
          <a:lstStyle/>
          <a:p>
            <a:r>
              <a:rPr lang="da-DK" dirty="0"/>
              <a:t>Kampen om den politiske dagsorden</a:t>
            </a:r>
          </a:p>
        </p:txBody>
      </p:sp>
      <p:sp>
        <p:nvSpPr>
          <p:cNvPr id="3" name="Pladsholder til indhold 2">
            <a:extLst>
              <a:ext uri="{FF2B5EF4-FFF2-40B4-BE49-F238E27FC236}">
                <a16:creationId xmlns:a16="http://schemas.microsoft.com/office/drawing/2014/main" id="{7394F376-1156-0A89-F9AA-7ACB4DC41024}"/>
              </a:ext>
            </a:extLst>
          </p:cNvPr>
          <p:cNvSpPr>
            <a:spLocks noGrp="1"/>
          </p:cNvSpPr>
          <p:nvPr>
            <p:ph idx="1"/>
          </p:nvPr>
        </p:nvSpPr>
        <p:spPr>
          <a:xfrm>
            <a:off x="521208" y="1963420"/>
            <a:ext cx="5833661" cy="4382516"/>
          </a:xfrm>
        </p:spPr>
        <p:txBody>
          <a:bodyPr>
            <a:normAutofit lnSpcReduction="10000"/>
          </a:bodyPr>
          <a:lstStyle/>
          <a:p>
            <a:r>
              <a:rPr lang="da-DK" b="1" dirty="0"/>
              <a:t>Den politiske dagsorden</a:t>
            </a:r>
            <a:r>
              <a:rPr lang="da-DK" dirty="0"/>
              <a:t> er en liste over de emner, som er vigtigst at debattere eller gøre noget ved. Det er de mest væsentlige og aktuelle begivenheder og emner inden for politik, og det kan være forskellige emner: </a:t>
            </a:r>
          </a:p>
          <a:p>
            <a:pPr lvl="1"/>
            <a:r>
              <a:rPr lang="da-DK" dirty="0"/>
              <a:t>Seksuelle krænkelser, </a:t>
            </a:r>
            <a:r>
              <a:rPr lang="da-DK" dirty="0" err="1"/>
              <a:t>corona</a:t>
            </a:r>
            <a:r>
              <a:rPr lang="da-DK" dirty="0"/>
              <a:t>, bandekriminalitet, velfærd, klima, </a:t>
            </a:r>
            <a:r>
              <a:rPr lang="da-DK" dirty="0" err="1"/>
              <a:t>sundshedsvæsen</a:t>
            </a:r>
            <a:r>
              <a:rPr lang="da-DK" dirty="0"/>
              <a:t>, flygtninge, ældrepleje, uddannelse, skat eller EU.</a:t>
            </a:r>
          </a:p>
          <a:p>
            <a:r>
              <a:rPr lang="da-DK" dirty="0"/>
              <a:t>Figur 7.7 (udgave 4 LSO) viser hvilke aktører, der forsøger at påvirke den politiske debat. </a:t>
            </a:r>
          </a:p>
          <a:p>
            <a:pPr lvl="1"/>
            <a:r>
              <a:rPr lang="da-DK" b="1" dirty="0"/>
              <a:t>Hvorfor tror I, at disse aktører forsøger at påvirke den politiske debat?</a:t>
            </a:r>
          </a:p>
          <a:p>
            <a:r>
              <a:rPr lang="da-DK" dirty="0"/>
              <a:t>Der finder en kamp sted om den politiske dagsorden – hvem er det der bestemmer hvad der skal på den politiske dagsorden.</a:t>
            </a:r>
          </a:p>
        </p:txBody>
      </p:sp>
      <p:pic>
        <p:nvPicPr>
          <p:cNvPr id="4" name="Billede 3" descr="Et billede, der indeholder tekst, skærmbillede, Font/skrifttype, diagram&#10;&#10;AI-genereret indhold kan være ukorrekt.">
            <a:extLst>
              <a:ext uri="{FF2B5EF4-FFF2-40B4-BE49-F238E27FC236}">
                <a16:creationId xmlns:a16="http://schemas.microsoft.com/office/drawing/2014/main" id="{B56D9DF9-16F0-5D07-4F01-2C7269D55A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4869" y="1963420"/>
            <a:ext cx="6120130" cy="3439160"/>
          </a:xfrm>
          <a:prstGeom prst="rect">
            <a:avLst/>
          </a:prstGeom>
          <a:noFill/>
          <a:ln>
            <a:noFill/>
          </a:ln>
        </p:spPr>
      </p:pic>
    </p:spTree>
    <p:extLst>
      <p:ext uri="{BB962C8B-B14F-4D97-AF65-F5344CB8AC3E}">
        <p14:creationId xmlns:p14="http://schemas.microsoft.com/office/powerpoint/2010/main" val="3907000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119</TotalTime>
  <Words>720</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Arial</vt:lpstr>
      <vt:lpstr>Bierstadt</vt:lpstr>
      <vt:lpstr>Neue Haas Grotesk Text Pro</vt:lpstr>
      <vt:lpstr>Wingdings</vt:lpstr>
      <vt:lpstr>GestaltVTI</vt:lpstr>
      <vt:lpstr>Medier  (dansk politik og kommunalvalg 2025)</vt:lpstr>
      <vt:lpstr>Dagens program</vt:lpstr>
      <vt:lpstr>Lektie: hvilke vælgeradfærdsteorier, kan forklare nedenstående udvikling? </vt:lpstr>
      <vt:lpstr>Opgave 2: medialisering, nyhedskriterier og mediernes rolle</vt:lpstr>
      <vt:lpstr>Medialisering</vt:lpstr>
      <vt:lpstr>De fem nyhedskriterier</vt:lpstr>
      <vt:lpstr>Mediernes rolle</vt:lpstr>
      <vt:lpstr>Medierne og det nye mediebillede (summeøvelse)</vt:lpstr>
      <vt:lpstr>Kampen om den politiske dagsorden</vt:lpstr>
      <vt:lpstr>Kampen om den politiske dagsorden</vt:lpstr>
      <vt:lpstr>PowerPoint-præsentation</vt:lpstr>
      <vt:lpstr>Opgave 3: politikeres brug af sociale medier og sociale medier i politik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1</cp:revision>
  <dcterms:created xsi:type="dcterms:W3CDTF">2025-12-10T14:59:55Z</dcterms:created>
  <dcterms:modified xsi:type="dcterms:W3CDTF">2025-12-10T18:55:13Z</dcterms:modified>
</cp:coreProperties>
</file>