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BD9C0-7232-4BD8-B345-8EC58E0494C6}" v="2" dt="2025-11-12T20:37:03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ie Fischer" userId="b64dd3d1-6ab6-4e62-94d5-97433b7b14a7" providerId="ADAL" clId="{99906494-CB2E-47FD-84B1-CD5F727AFE5A}"/>
    <pc:docChg chg="modSld">
      <pc:chgData name="Kennie Fischer" userId="b64dd3d1-6ab6-4e62-94d5-97433b7b14a7" providerId="ADAL" clId="{99906494-CB2E-47FD-84B1-CD5F727AFE5A}" dt="2025-11-12T20:37:22.608" v="2" actId="1076"/>
      <pc:docMkLst>
        <pc:docMk/>
      </pc:docMkLst>
      <pc:sldChg chg="modSp mod modAnim">
        <pc:chgData name="Kennie Fischer" userId="b64dd3d1-6ab6-4e62-94d5-97433b7b14a7" providerId="ADAL" clId="{99906494-CB2E-47FD-84B1-CD5F727AFE5A}" dt="2025-11-12T20:37:22.608" v="2" actId="1076"/>
        <pc:sldMkLst>
          <pc:docMk/>
          <pc:sldMk cId="2209471159" sldId="271"/>
        </pc:sldMkLst>
        <pc:picChg chg="mod">
          <ac:chgData name="Kennie Fischer" userId="b64dd3d1-6ab6-4e62-94d5-97433b7b14a7" providerId="ADAL" clId="{99906494-CB2E-47FD-84B1-CD5F727AFE5A}" dt="2025-11-12T20:37:22.608" v="2" actId="1076"/>
          <ac:picMkLst>
            <pc:docMk/>
            <pc:sldMk cId="2209471159" sldId="271"/>
            <ac:picMk id="5" creationId="{62D99B76-0809-A8F6-4434-CF7E9E7C32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E0FC3-B8DA-C66C-5C4D-98E0BA0AD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F7B3C74-9456-E04C-BBA9-E7C7DF061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1DA741-BE3A-BEAE-0C15-C7ADB212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6CAFB7-6CF8-1125-0D83-3F7EA08B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7437F5-3539-25CE-B818-E6576B66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8BAE-E655-4DEF-819D-642CBEE06CF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4017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C8DBC-073A-1088-12E9-25E25271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33AA71C-A939-1D6E-25E0-71BF41189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379CD7-BA77-000C-B59F-F2C3BF71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83464D-A76E-FAFB-4BD4-D672E0AE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2C6D3F-FBE4-C5BD-B6EF-4A121561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A5444-C76C-4B92-8490-081151A65EE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237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583E40E-1CC4-57A9-3344-241D3E32E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5233B80-A9D5-2973-E019-A37360313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A08C79-5ECD-7B78-F709-47188383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ECD5B8-481B-6EFF-1651-27FEB057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7E001D-A33F-10DE-E189-F5B4F78F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D5ECA-BAF4-495A-988A-81656373F97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3514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A1864-2866-0814-34F6-EA7FDD3A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0F43DB-3846-B1E5-9DB5-1C8CB42A3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3EDDB4-7629-2DDC-CC01-6A01394F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0B60DE-5245-1D35-150C-EB3CC351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AE5978-F740-781C-A7AA-7DC17770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76F66-CFAC-4AF0-8A2D-54349292E03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3284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CD381-825E-E152-E8F3-2C297882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0DE91D-5F2E-5C5A-E910-2F6B16CF5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B8E0F5-B121-C893-B706-AEA0B292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3E7C6B-AD45-F030-58D1-85980A66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89D802-43A0-BBFF-16DC-9721F1B7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3282A-C58C-4AA4-8A21-D05DB2E9B46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0108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D0C4B-0319-B336-55FF-26B6ECB6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CC24CC-D748-2E29-83C7-CAAA274CF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137F58F-8029-F49B-7176-5EA2BB2D2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FF7DB9-19CB-0F63-BAFC-73FD277D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57EC4B-02C2-BF63-CEE7-66863E69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6FC2FD-02CA-382E-E915-12920007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6DA5A-EDBF-4924-97DF-448331C5460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8649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2BA90-16F8-AE68-B58A-B7506112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29050EE-6A47-8934-ABFF-6913A6974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9F7379-F72F-0A40-ADD6-31D4C3C2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E7827FE-9801-2CAF-43F0-FD01B4D7A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4B25E40-09DB-BB54-7127-A162062BF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D6E6195-2E92-661A-62B9-85D21F6C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1D040FB-DAAF-F344-AAA8-629AF197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553F42C-2BFA-9977-639F-352B0E26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7C16-B6DF-4366-A0A2-B5F6065C2D3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4538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EDC2B-4480-C355-5B57-F8B0D3F8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92F1019-70A9-8643-209F-4E0D85D8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2ADA79D-27C7-257E-976E-76C26F40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0A86D81-CA6A-4D9E-0A35-F9178B7C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5C12-33E0-400F-9268-4D104E55221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5121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1E73B98-BA46-0E40-2A9C-9D93A15C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1CCB450-E9AF-EB42-6A0A-3143EEB4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55ACA4-431C-1EBE-494F-2EE68435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35B00-A151-4467-BE96-7D662134928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8372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4BD4A-D0E2-3A45-FDD8-A0DF8BCB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3A6D46-3BFE-1F02-4D72-8D2F299C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6FE7D7-3360-2845-2848-D043E1431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747421-313D-A2E9-F9AB-813E4747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7CC65F-33DD-28E0-E1E9-3002E79A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9E12D1-4369-BDC4-8208-ED2CDD54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58CC-ED49-4C6A-86DA-73B3C0D8971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210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56D94-6B23-A371-2FB8-F7F0BEAB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3123D5-5B90-5546-C373-DD638D90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2906CC-12AA-F8B2-5B4E-6166FE5B6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3707D1E-0E17-90D2-5CA6-A581877D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F746F4-D390-B8F1-651F-C019B4A2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92454B-288F-719C-DCD1-AD0A94F0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B320-AC50-4BA3-83DF-AB9AFAA93CB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0420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380C9D-4457-4B72-4E61-038520B64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BB606D-46C2-750B-85AC-865DE95F8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2369C6-F26E-A11A-15A8-4B02CA740B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alt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A6D5D-7B35-AF9F-6600-6DF93E4DDA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 alt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F192DA-CE0F-F2A5-B1EA-5A27AC4B1C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B175B1-E56A-4203-BE1E-EDA0B747FA1E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8512A24-C773-3A2F-C1FA-A0B760F2CB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da-DK" altLang="da-DK" sz="4400"/>
              <a:t>Reaktionsmekanismer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B1A24D0-39C8-5994-DB73-668C6FCB95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da-DK" altLang="da-DK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F103E2F-7589-C72D-272F-4C8F30CAD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altLang="da-DK" dirty="0"/>
              <a:t>Reaktionen forløber </a:t>
            </a:r>
            <a:r>
              <a:rPr lang="da-DK" altLang="da-DK" i="1" dirty="0"/>
              <a:t>kun</a:t>
            </a:r>
            <a:r>
              <a:rPr lang="da-DK" altLang="da-DK" dirty="0"/>
              <a:t> hvis to ting er opfyldt:</a:t>
            </a:r>
          </a:p>
          <a:p>
            <a:pPr marL="0" indent="0">
              <a:buFontTx/>
              <a:buNone/>
            </a:pPr>
            <a:endParaRPr lang="da-DK" altLang="da-DK" dirty="0"/>
          </a:p>
          <a:p>
            <a:pPr marL="0" indent="0">
              <a:buFontTx/>
              <a:buNone/>
            </a:pPr>
            <a:r>
              <a:rPr lang="da-DK" altLang="da-DK" dirty="0"/>
              <a:t>1)	Molekylerne skal ramme hinanden på 	den rigtige måde, så det aktiverede 	kompleks kan dannes</a:t>
            </a:r>
          </a:p>
          <a:p>
            <a:pPr marL="0" indent="0">
              <a:buFontTx/>
              <a:buNone/>
            </a:pPr>
            <a:r>
              <a:rPr lang="da-DK" altLang="da-DK" dirty="0"/>
              <a:t>2)	Energien i sammenstødet skal være 	høj nok til at bryde gamle og danne nye 	bindinger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1A5B3EE6-C2CC-1A63-A100-3AAEA9699C9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278" y="1196752"/>
                <a:ext cx="8229600" cy="593705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altLang="da-DK" dirty="0"/>
                  <a:t>Ved en kemisk reaktion vil nogen bindinger brydes, mens andre dannes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altLang="da-DK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a-DK" altLang="da-D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da-DK" altLang="da-DK" dirty="0"/>
              </a:p>
              <a:p>
                <a:pPr marL="0" indent="0">
                  <a:buNone/>
                </a:pPr>
                <a:endParaRPr lang="da-DK" altLang="da-DK" dirty="0"/>
              </a:p>
              <a:p>
                <a:r>
                  <a:rPr lang="da-DK" altLang="da-DK" dirty="0"/>
                  <a:t>I et mellemstadie vil der dannes et aktiveringskompleks</a:t>
                </a: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1A5B3EE6-C2CC-1A63-A100-3AAEA9699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78" y="1196752"/>
                <a:ext cx="8229600" cy="5937052"/>
              </a:xfrm>
              <a:prstGeom prst="rect">
                <a:avLst/>
              </a:prstGeom>
              <a:blipFill>
                <a:blip r:embed="rId2"/>
                <a:stretch>
                  <a:fillRect l="-1704" t="-133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62D99B76-0809-A8F6-4434-CF7E9E7C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365104"/>
            <a:ext cx="6336704" cy="236672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5CA3AF4-9C95-8342-4477-D3D5C3A7A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altLang="da-DK" dirty="0"/>
              <a:t>Aktiveringskompleks</a:t>
            </a:r>
          </a:p>
        </p:txBody>
      </p:sp>
    </p:spTree>
    <p:extLst>
      <p:ext uri="{BB962C8B-B14F-4D97-AF65-F5344CB8AC3E}">
        <p14:creationId xmlns:p14="http://schemas.microsoft.com/office/powerpoint/2010/main" val="22094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C2B2C-9960-8FB0-CCDB-E9B88647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89" y="53751"/>
            <a:ext cx="8229600" cy="1143000"/>
          </a:xfrm>
        </p:spPr>
        <p:txBody>
          <a:bodyPr/>
          <a:lstStyle/>
          <a:p>
            <a:r>
              <a:rPr lang="da-DK" dirty="0"/>
              <a:t>Energiprofil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A7A945-2F25-CF62-823F-571AB5E9211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052736"/>
            <a:ext cx="8229600" cy="59370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a-DK" dirty="0"/>
              <a:t>For at reaktion kan finde sted skal den overkomme en barriere kaldet aktiveringsenergien </a:t>
            </a:r>
          </a:p>
          <a:p>
            <a:endParaRPr lang="da-DK" altLang="da-DK" dirty="0"/>
          </a:p>
          <a:p>
            <a:endParaRPr lang="da-DK" altLang="da-DK" dirty="0"/>
          </a:p>
          <a:p>
            <a:endParaRPr lang="da-DK" altLang="da-DK" dirty="0"/>
          </a:p>
          <a:p>
            <a:endParaRPr lang="da-DK" altLang="da-DK" dirty="0"/>
          </a:p>
          <a:p>
            <a:endParaRPr lang="da-DK" altLang="da-DK" dirty="0"/>
          </a:p>
          <a:p>
            <a:endParaRPr lang="da-DK" alt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07640C-87FA-8573-F443-A478AB3A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9000"/>
            <a:ext cx="5244508" cy="2952328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6C4D2870-6DBF-AF34-2E3A-C82713EF8B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176736" cy="31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773838B-AB3C-4F53-1633-C219007F5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20865"/>
            <a:ext cx="4420217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F3EC8C-979E-CA4F-28A2-6DCC603EE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Muligheder for sammenstød: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76A02FC4-0C4D-8360-2FBF-CECF198E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graphicFrame>
        <p:nvGraphicFramePr>
          <p:cNvPr id="15368" name="Object 8">
            <a:extLst>
              <a:ext uri="{FF2B5EF4-FFF2-40B4-BE49-F238E27FC236}">
                <a16:creationId xmlns:a16="http://schemas.microsoft.com/office/drawing/2014/main" id="{045386C5-E16C-339F-052D-16D99FEFBD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700213"/>
          <a:ext cx="180022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2" imgW="3323810" imgH="3228571" progId="MSPhotoEd.3">
                  <p:embed/>
                </p:oleObj>
              </mc:Choice>
              <mc:Fallback>
                <p:oleObj name="Photo Editor Foto" r:id="rId2" imgW="3323810" imgH="3228571" progId="MSPhotoEd.3">
                  <p:embed/>
                  <p:pic>
                    <p:nvPicPr>
                      <p:cNvPr id="15368" name="Object 8">
                        <a:extLst>
                          <a:ext uri="{FF2B5EF4-FFF2-40B4-BE49-F238E27FC236}">
                            <a16:creationId xmlns:a16="http://schemas.microsoft.com/office/drawing/2014/main" id="{045386C5-E16C-339F-052D-16D99FEFB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1800225" cy="174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1">
            <a:extLst>
              <a:ext uri="{FF2B5EF4-FFF2-40B4-BE49-F238E27FC236}">
                <a16:creationId xmlns:a16="http://schemas.microsoft.com/office/drawing/2014/main" id="{F066C27F-870C-E895-7E55-0AFDD132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graphicFrame>
        <p:nvGraphicFramePr>
          <p:cNvPr id="15370" name="Object 10">
            <a:extLst>
              <a:ext uri="{FF2B5EF4-FFF2-40B4-BE49-F238E27FC236}">
                <a16:creationId xmlns:a16="http://schemas.microsoft.com/office/drawing/2014/main" id="{2E14CA5F-B6C8-35E1-176D-1651EBCD2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690688"/>
          <a:ext cx="18002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4" imgW="3200000" imgH="3219899" progId="MSPhotoEd.3">
                  <p:embed/>
                </p:oleObj>
              </mc:Choice>
              <mc:Fallback>
                <p:oleObj name="Photo Editor Foto" r:id="rId4" imgW="3200000" imgH="3219899" progId="MSPhotoEd.3">
                  <p:embed/>
                  <p:pic>
                    <p:nvPicPr>
                      <p:cNvPr id="15370" name="Object 10">
                        <a:extLst>
                          <a:ext uri="{FF2B5EF4-FFF2-40B4-BE49-F238E27FC236}">
                            <a16:creationId xmlns:a16="http://schemas.microsoft.com/office/drawing/2014/main" id="{2E14CA5F-B6C8-35E1-176D-1651EBCD2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690688"/>
                        <a:ext cx="1800225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3">
            <a:extLst>
              <a:ext uri="{FF2B5EF4-FFF2-40B4-BE49-F238E27FC236}">
                <a16:creationId xmlns:a16="http://schemas.microsoft.com/office/drawing/2014/main" id="{839D566F-AFE7-AF19-7DD5-C6CE153E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graphicFrame>
        <p:nvGraphicFramePr>
          <p:cNvPr id="15372" name="Object 12">
            <a:extLst>
              <a:ext uri="{FF2B5EF4-FFF2-40B4-BE49-F238E27FC236}">
                <a16:creationId xmlns:a16="http://schemas.microsoft.com/office/drawing/2014/main" id="{C211B089-7E55-3561-D756-8EF49670A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1628775"/>
          <a:ext cx="180022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6" imgW="3076190" imgH="3228571" progId="MSPhotoEd.3">
                  <p:embed/>
                </p:oleObj>
              </mc:Choice>
              <mc:Fallback>
                <p:oleObj name="Photo Editor Foto" r:id="rId6" imgW="3076190" imgH="3228571" progId="MSPhotoEd.3">
                  <p:embed/>
                  <p:pic>
                    <p:nvPicPr>
                      <p:cNvPr id="15372" name="Object 12">
                        <a:extLst>
                          <a:ext uri="{FF2B5EF4-FFF2-40B4-BE49-F238E27FC236}">
                            <a16:creationId xmlns:a16="http://schemas.microsoft.com/office/drawing/2014/main" id="{C211B089-7E55-3561-D756-8EF49670A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28775"/>
                        <a:ext cx="1800225" cy="188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5">
            <a:extLst>
              <a:ext uri="{FF2B5EF4-FFF2-40B4-BE49-F238E27FC236}">
                <a16:creationId xmlns:a16="http://schemas.microsoft.com/office/drawing/2014/main" id="{25B18A1B-1CFF-44EA-ED6A-BB3773DD1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graphicFrame>
        <p:nvGraphicFramePr>
          <p:cNvPr id="15374" name="Object 14">
            <a:extLst>
              <a:ext uri="{FF2B5EF4-FFF2-40B4-BE49-F238E27FC236}">
                <a16:creationId xmlns:a16="http://schemas.microsoft.com/office/drawing/2014/main" id="{559BBC36-110D-C176-9E10-E35ADB5BAA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1557338"/>
          <a:ext cx="180022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8" imgW="2876190" imgH="3180952" progId="MSPhotoEd.3">
                  <p:embed/>
                </p:oleObj>
              </mc:Choice>
              <mc:Fallback>
                <p:oleObj name="Photo Editor Foto" r:id="rId8" imgW="2876190" imgH="3180952" progId="MSPhotoEd.3">
                  <p:embed/>
                  <p:pic>
                    <p:nvPicPr>
                      <p:cNvPr id="15374" name="Object 14">
                        <a:extLst>
                          <a:ext uri="{FF2B5EF4-FFF2-40B4-BE49-F238E27FC236}">
                            <a16:creationId xmlns:a16="http://schemas.microsoft.com/office/drawing/2014/main" id="{559BBC36-110D-C176-9E10-E35ADB5BAA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557338"/>
                        <a:ext cx="1800225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Text Box 16">
            <a:extLst>
              <a:ext uri="{FF2B5EF4-FFF2-40B4-BE49-F238E27FC236}">
                <a16:creationId xmlns:a16="http://schemas.microsoft.com/office/drawing/2014/main" id="{11D085B3-1129-0354-319A-590D56AB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76700"/>
            <a:ext cx="77755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3200"/>
              <a:t>Kun i sidste tilfælde vender molekylerne rigtigt, i forhold til at det aktiverede kompleks (             )  kan dannes.</a:t>
            </a:r>
          </a:p>
        </p:txBody>
      </p:sp>
      <p:pic>
        <p:nvPicPr>
          <p:cNvPr id="15378" name="Picture 18">
            <a:extLst>
              <a:ext uri="{FF2B5EF4-FFF2-40B4-BE49-F238E27FC236}">
                <a16:creationId xmlns:a16="http://schemas.microsoft.com/office/drawing/2014/main" id="{9D0DD037-81D3-D7E4-E5D4-B28BFB99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5013325"/>
            <a:ext cx="14954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3C780C1-3558-C494-2295-8DB3E6E84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4000"/>
              <a:t>Er der nok energi til at bryde og danne bindinger?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666AE50-CA6F-07E1-2AF6-E9B0DAFD2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>
              <a:lnSpc>
                <a:spcPct val="90000"/>
              </a:lnSpc>
            </a:pPr>
            <a:r>
              <a:rPr lang="da-DK" altLang="da-DK"/>
              <a:t>Når molekylerne nærmer sig hinanden vil deres elektroner </a:t>
            </a:r>
            <a:r>
              <a:rPr lang="da-DK" altLang="da-DK" i="1"/>
              <a:t>frastøde</a:t>
            </a:r>
            <a:r>
              <a:rPr lang="da-DK" altLang="da-DK"/>
              <a:t> hinanden.</a:t>
            </a:r>
          </a:p>
          <a:p>
            <a:pPr marL="274638" indent="-274638">
              <a:lnSpc>
                <a:spcPct val="90000"/>
              </a:lnSpc>
            </a:pPr>
            <a:r>
              <a:rPr lang="da-DK" altLang="da-DK"/>
              <a:t>Nye bindinger kan kun opstå hvis elektronskyerne (valenselektronerne) trænger ind i hinanden, og dette kræver energi. Samtidig kan gamle bindinger brydes.</a:t>
            </a:r>
          </a:p>
          <a:p>
            <a:pPr marL="274638" indent="-274638">
              <a:lnSpc>
                <a:spcPct val="90000"/>
              </a:lnSpc>
            </a:pPr>
            <a:r>
              <a:rPr lang="da-DK" altLang="da-DK"/>
              <a:t>Partiklen der dannes i sammenstødet er det aktiverede kompleks.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C8961B56-7998-1032-2F08-FF736CA47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BD8B1734-D3EF-EF37-20C3-A941F112C2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4163" y="836613"/>
          <a:ext cx="5538787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2" imgW="7171429" imgH="5172797" progId="MSPhotoEd.3">
                  <p:embed/>
                </p:oleObj>
              </mc:Choice>
              <mc:Fallback>
                <p:oleObj name="Photo Editor Foto" r:id="rId2" imgW="7171429" imgH="5172797" progId="MSPhotoEd.3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BD8B1734-D3EF-EF37-20C3-A941F112C2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836613"/>
                        <a:ext cx="5538787" cy="399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>
            <a:extLst>
              <a:ext uri="{FF2B5EF4-FFF2-40B4-BE49-F238E27FC236}">
                <a16:creationId xmlns:a16="http://schemas.microsoft.com/office/drawing/2014/main" id="{D510377D-64A4-1A78-ED43-64012F4B3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Energiprofil for reaktionen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A8A1CDB7-2F3C-6C8C-A84D-08858E36A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32325"/>
            <a:ext cx="76327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/>
              <a:t>Det aktiverede kompleks svarer til tilstanden hvor der er maksimal potentiel energi.</a:t>
            </a:r>
          </a:p>
          <a:p>
            <a:pPr>
              <a:spcBef>
                <a:spcPct val="50000"/>
              </a:spcBef>
            </a:pPr>
            <a:r>
              <a:rPr lang="da-DK" altLang="da-DK"/>
              <a:t>Der kommer kun reaktion, hvis der er energi nok til at det aktiverede kompleks kan dannes. Denne energi kaldes </a:t>
            </a:r>
            <a:r>
              <a:rPr lang="da-DK" altLang="da-DK" i="1"/>
              <a:t>aktiveringsenergien</a:t>
            </a:r>
            <a:r>
              <a:rPr lang="da-DK" altLang="da-DK"/>
              <a:t>, og betegnes </a:t>
            </a:r>
            <a:r>
              <a:rPr lang="da-DK" altLang="da-DK" i="1"/>
              <a:t>E</a:t>
            </a:r>
            <a:r>
              <a:rPr lang="da-DK" altLang="da-DK" baseline="-25000"/>
              <a:t>a</a:t>
            </a:r>
            <a:r>
              <a:rPr lang="da-DK" altLang="da-DK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A0DC3B9A-3E9E-678F-24D3-E809B4E53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da-DK" altLang="da-DK"/>
              <a:t>Unimolekylære elementarreaktioner</a:t>
            </a:r>
          </a:p>
          <a:p>
            <a:pPr lvl="1"/>
            <a:r>
              <a:rPr lang="da-DK" altLang="da-DK"/>
              <a:t>Kun omdannelse af et enkelt molekyle. F.eks. når der er tale om en spaltning.</a:t>
            </a:r>
          </a:p>
          <a:p>
            <a:pPr lvl="1"/>
            <a:endParaRPr lang="da-DK" altLang="da-DK"/>
          </a:p>
          <a:p>
            <a:r>
              <a:rPr lang="da-DK" altLang="da-DK"/>
              <a:t>Termolekylære elementarreaktioner</a:t>
            </a:r>
          </a:p>
          <a:p>
            <a:pPr lvl="1"/>
            <a:r>
              <a:rPr lang="da-DK" altLang="da-DK"/>
              <a:t>Yderst sjældne, da det kræver at tre molekyler skal være orienteret korrekt for at danne det aktiverede kompleks.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50BC40D-9985-61F1-E4A9-F8E88A3E1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Andre elementarreaktioner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2AE26754-6057-E770-D66D-B52144B15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Spaltning af </a:t>
            </a:r>
            <a:r>
              <a:rPr lang="da-DK" altLang="da-DK" dirty="0" err="1"/>
              <a:t>dinitrogenpentaoxid</a:t>
            </a:r>
            <a:endParaRPr lang="da-DK" altLang="da-DK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2CC3428-71B3-B449-A3C3-E4849847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altLang="da-DK" dirty="0"/>
              <a:t>Spaltningen foregår i troposfæren og stratosfæren, dvs. i de nederste ca. 50 km af jordens atmosfære. </a:t>
            </a:r>
          </a:p>
          <a:p>
            <a:pPr marL="0" indent="0">
              <a:buFontTx/>
              <a:buNone/>
            </a:pPr>
            <a:endParaRPr lang="da-DK" altLang="da-DK" dirty="0"/>
          </a:p>
          <a:p>
            <a:pPr marL="0" indent="0">
              <a:buFontTx/>
              <a:buNone/>
            </a:pPr>
            <a:r>
              <a:rPr lang="da-DK" altLang="da-DK" dirty="0"/>
              <a:t>Reaktionen skrives således:</a:t>
            </a:r>
          </a:p>
          <a:p>
            <a:pPr marL="0" indent="0" algn="ctr">
              <a:buFontTx/>
              <a:buNone/>
            </a:pPr>
            <a:r>
              <a:rPr lang="da-DK" altLang="da-DK" dirty="0"/>
              <a:t>2 N</a:t>
            </a:r>
            <a:r>
              <a:rPr lang="da-DK" altLang="da-DK" baseline="-25000" dirty="0">
                <a:sym typeface="Wingdings" panose="05000000000000000000" pitchFamily="2" charset="2"/>
              </a:rPr>
              <a:t>2</a:t>
            </a:r>
            <a:r>
              <a:rPr lang="da-DK" altLang="da-DK" dirty="0"/>
              <a:t>O</a:t>
            </a:r>
            <a:r>
              <a:rPr lang="da-DK" altLang="da-DK" baseline="-25000" dirty="0">
                <a:sym typeface="Wingdings" panose="05000000000000000000" pitchFamily="2" charset="2"/>
              </a:rPr>
              <a:t>5</a:t>
            </a:r>
            <a:r>
              <a:rPr lang="da-DK" altLang="da-DK" dirty="0"/>
              <a:t> </a:t>
            </a:r>
            <a:r>
              <a:rPr lang="da-DK" altLang="da-DK" sz="2400" dirty="0"/>
              <a:t>(g)</a:t>
            </a:r>
            <a:r>
              <a:rPr lang="da-DK" altLang="da-DK" dirty="0"/>
              <a:t> </a:t>
            </a:r>
            <a:r>
              <a:rPr lang="da-DK" altLang="da-DK" dirty="0">
                <a:sym typeface="Wingdings" panose="05000000000000000000" pitchFamily="2" charset="2"/>
              </a:rPr>
              <a:t> 4 NO</a:t>
            </a:r>
            <a:r>
              <a:rPr lang="da-DK" altLang="da-DK" baseline="-25000" dirty="0">
                <a:sym typeface="Wingdings" panose="05000000000000000000" pitchFamily="2" charset="2"/>
              </a:rPr>
              <a:t>2</a:t>
            </a:r>
            <a:r>
              <a:rPr lang="da-DK" altLang="da-DK" dirty="0">
                <a:sym typeface="Wingdings" panose="05000000000000000000" pitchFamily="2" charset="2"/>
              </a:rPr>
              <a:t> </a:t>
            </a:r>
            <a:r>
              <a:rPr lang="da-DK" altLang="da-DK" sz="2400" dirty="0">
                <a:sym typeface="Wingdings" panose="05000000000000000000" pitchFamily="2" charset="2"/>
              </a:rPr>
              <a:t>(g)</a:t>
            </a:r>
            <a:r>
              <a:rPr lang="da-DK" altLang="da-DK" dirty="0">
                <a:sym typeface="Wingdings" panose="05000000000000000000" pitchFamily="2" charset="2"/>
              </a:rPr>
              <a:t> + O</a:t>
            </a:r>
            <a:r>
              <a:rPr lang="da-DK" altLang="da-DK" baseline="-25000" dirty="0">
                <a:sym typeface="Wingdings" panose="05000000000000000000" pitchFamily="2" charset="2"/>
              </a:rPr>
              <a:t>2 </a:t>
            </a:r>
            <a:r>
              <a:rPr lang="da-DK" altLang="da-DK" sz="2400" dirty="0">
                <a:sym typeface="Wingdings" panose="05000000000000000000" pitchFamily="2" charset="2"/>
              </a:rPr>
              <a:t>(g)</a:t>
            </a:r>
            <a:endParaRPr lang="da-DK" altLang="da-DK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7C68D17-218E-4484-B6CE-B5DD41C8D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Information i reaktionsskemaet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E0A20B7-482A-0439-B3F5-86D732F94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da-DK" altLang="da-DK"/>
              <a:t>2 N</a:t>
            </a:r>
            <a:r>
              <a:rPr lang="da-DK" altLang="da-DK" baseline="-25000">
                <a:sym typeface="Wingdings" panose="05000000000000000000" pitchFamily="2" charset="2"/>
              </a:rPr>
              <a:t>2</a:t>
            </a:r>
            <a:r>
              <a:rPr lang="da-DK" altLang="da-DK"/>
              <a:t>O</a:t>
            </a:r>
            <a:r>
              <a:rPr lang="da-DK" altLang="da-DK" baseline="-25000">
                <a:sym typeface="Wingdings" panose="05000000000000000000" pitchFamily="2" charset="2"/>
              </a:rPr>
              <a:t>5</a:t>
            </a:r>
            <a:r>
              <a:rPr lang="da-DK" altLang="da-DK"/>
              <a:t> </a:t>
            </a:r>
            <a:r>
              <a:rPr lang="da-DK" altLang="da-DK" sz="2400"/>
              <a:t>(g)</a:t>
            </a:r>
            <a:r>
              <a:rPr lang="da-DK" altLang="da-DK"/>
              <a:t> </a:t>
            </a:r>
            <a:r>
              <a:rPr lang="da-DK" altLang="da-DK">
                <a:sym typeface="Wingdings" panose="05000000000000000000" pitchFamily="2" charset="2"/>
              </a:rPr>
              <a:t> 4 NO</a:t>
            </a:r>
            <a:r>
              <a:rPr lang="da-DK" altLang="da-DK" baseline="-25000">
                <a:sym typeface="Wingdings" panose="05000000000000000000" pitchFamily="2" charset="2"/>
              </a:rPr>
              <a:t>2</a:t>
            </a:r>
            <a:r>
              <a:rPr lang="da-DK" altLang="da-DK">
                <a:sym typeface="Wingdings" panose="05000000000000000000" pitchFamily="2" charset="2"/>
              </a:rPr>
              <a:t> </a:t>
            </a:r>
            <a:r>
              <a:rPr lang="da-DK" altLang="da-DK" sz="2400">
                <a:sym typeface="Wingdings" panose="05000000000000000000" pitchFamily="2" charset="2"/>
              </a:rPr>
              <a:t>(g)</a:t>
            </a:r>
            <a:r>
              <a:rPr lang="da-DK" altLang="da-DK">
                <a:sym typeface="Wingdings" panose="05000000000000000000" pitchFamily="2" charset="2"/>
              </a:rPr>
              <a:t> + O</a:t>
            </a:r>
            <a:r>
              <a:rPr lang="da-DK" altLang="da-DK" baseline="-25000">
                <a:sym typeface="Wingdings" panose="05000000000000000000" pitchFamily="2" charset="2"/>
              </a:rPr>
              <a:t>2 </a:t>
            </a:r>
            <a:r>
              <a:rPr lang="da-DK" altLang="da-DK" sz="2400">
                <a:sym typeface="Wingdings" panose="05000000000000000000" pitchFamily="2" charset="2"/>
              </a:rPr>
              <a:t>(g)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a-DK" altLang="da-DK" sz="240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da-DK" altLang="da-DK"/>
              <a:t>Vi kan se hvilke reaktanter der er tale om</a:t>
            </a:r>
          </a:p>
          <a:p>
            <a:pPr>
              <a:lnSpc>
                <a:spcPct val="90000"/>
              </a:lnSpc>
            </a:pPr>
            <a:r>
              <a:rPr lang="da-DK" altLang="da-DK"/>
              <a:t>Vi kan se hvilke produkter der er tale om</a:t>
            </a:r>
          </a:p>
          <a:p>
            <a:pPr>
              <a:lnSpc>
                <a:spcPct val="90000"/>
              </a:lnSpc>
            </a:pPr>
            <a:r>
              <a:rPr lang="da-DK" altLang="da-DK"/>
              <a:t>Vi kan se hvilket forhold der er mellem stofmængderne af reaktanter og produkter</a:t>
            </a:r>
          </a:p>
          <a:p>
            <a:pPr lvl="1">
              <a:lnSpc>
                <a:spcPct val="90000"/>
              </a:lnSpc>
            </a:pPr>
            <a:r>
              <a:rPr lang="da-DK" altLang="da-DK"/>
              <a:t>Mikroniveau: 2 N</a:t>
            </a:r>
            <a:r>
              <a:rPr lang="da-DK" altLang="da-DK" baseline="-10000">
                <a:sym typeface="Wingdings" panose="05000000000000000000" pitchFamily="2" charset="2"/>
              </a:rPr>
              <a:t>2</a:t>
            </a:r>
            <a:r>
              <a:rPr lang="da-DK" altLang="da-DK"/>
              <a:t>O</a:t>
            </a:r>
            <a:r>
              <a:rPr lang="da-DK" altLang="da-DK" baseline="-10000">
                <a:sym typeface="Wingdings" panose="05000000000000000000" pitchFamily="2" charset="2"/>
              </a:rPr>
              <a:t>5</a:t>
            </a:r>
            <a:r>
              <a:rPr lang="da-DK" altLang="da-DK"/>
              <a:t>–molekyler spaltes til 4 </a:t>
            </a:r>
            <a:r>
              <a:rPr lang="da-DK" altLang="da-DK">
                <a:sym typeface="Wingdings" panose="05000000000000000000" pitchFamily="2" charset="2"/>
              </a:rPr>
              <a:t>NO</a:t>
            </a:r>
            <a:r>
              <a:rPr lang="da-DK" altLang="da-DK" baseline="-10000">
                <a:sym typeface="Wingdings" panose="05000000000000000000" pitchFamily="2" charset="2"/>
              </a:rPr>
              <a:t>2</a:t>
            </a:r>
            <a:r>
              <a:rPr lang="da-DK" altLang="da-DK"/>
              <a:t>–molekyler og et </a:t>
            </a:r>
            <a:r>
              <a:rPr lang="da-DK" altLang="da-DK">
                <a:sym typeface="Wingdings" panose="05000000000000000000" pitchFamily="2" charset="2"/>
              </a:rPr>
              <a:t>O</a:t>
            </a:r>
            <a:r>
              <a:rPr lang="da-DK" altLang="da-DK" baseline="-10000">
                <a:sym typeface="Wingdings" panose="05000000000000000000" pitchFamily="2" charset="2"/>
              </a:rPr>
              <a:t>2</a:t>
            </a:r>
            <a:r>
              <a:rPr lang="da-DK" altLang="da-DK"/>
              <a:t>–molekyle</a:t>
            </a:r>
          </a:p>
          <a:p>
            <a:pPr lvl="1">
              <a:lnSpc>
                <a:spcPct val="90000"/>
              </a:lnSpc>
            </a:pPr>
            <a:r>
              <a:rPr lang="da-DK" altLang="da-DK"/>
              <a:t>Makroniveau: 2 mol N</a:t>
            </a:r>
            <a:r>
              <a:rPr lang="da-DK" altLang="da-DK" baseline="-10000">
                <a:sym typeface="Wingdings" panose="05000000000000000000" pitchFamily="2" charset="2"/>
              </a:rPr>
              <a:t>2</a:t>
            </a:r>
            <a:r>
              <a:rPr lang="da-DK" altLang="da-DK"/>
              <a:t>O</a:t>
            </a:r>
            <a:r>
              <a:rPr lang="da-DK" altLang="da-DK" baseline="-10000">
                <a:sym typeface="Wingdings" panose="05000000000000000000" pitchFamily="2" charset="2"/>
              </a:rPr>
              <a:t>5</a:t>
            </a:r>
            <a:r>
              <a:rPr lang="da-DK" altLang="da-DK"/>
              <a:t> spaltes til 4 mol </a:t>
            </a:r>
            <a:r>
              <a:rPr lang="da-DK" altLang="da-DK">
                <a:sym typeface="Wingdings" panose="05000000000000000000" pitchFamily="2" charset="2"/>
              </a:rPr>
              <a:t>NO</a:t>
            </a:r>
            <a:r>
              <a:rPr lang="da-DK" altLang="da-DK" baseline="-10000">
                <a:sym typeface="Wingdings" panose="05000000000000000000" pitchFamily="2" charset="2"/>
              </a:rPr>
              <a:t>2</a:t>
            </a:r>
            <a:r>
              <a:rPr lang="da-DK" altLang="da-DK"/>
              <a:t> og 1 mol </a:t>
            </a:r>
            <a:r>
              <a:rPr lang="da-DK" altLang="da-DK">
                <a:sym typeface="Wingdings" panose="05000000000000000000" pitchFamily="2" charset="2"/>
              </a:rPr>
              <a:t>O</a:t>
            </a:r>
            <a:r>
              <a:rPr lang="da-DK" altLang="da-DK" baseline="-10000">
                <a:sym typeface="Wingdings" panose="05000000000000000000" pitchFamily="2" charset="2"/>
              </a:rPr>
              <a:t>2</a:t>
            </a:r>
            <a:r>
              <a:rPr lang="da-DK" altLang="da-DK"/>
              <a:t>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E7008EB-9941-603E-0D45-D2FA7346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52963"/>
            <a:ext cx="8351837" cy="2236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a-DK" altLang="da-DK" sz="3200"/>
              <a:t>  Vi kan IKKE se hvordan reaktionen </a:t>
            </a:r>
          </a:p>
          <a:p>
            <a:pPr>
              <a:lnSpc>
                <a:spcPct val="90000"/>
              </a:lnSpc>
            </a:pPr>
            <a:r>
              <a:rPr lang="da-DK" altLang="da-DK" sz="3200"/>
              <a:t>    forløber…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da-DK" altLang="da-DK" sz="3200"/>
          </a:p>
          <a:p>
            <a:pPr>
              <a:spcBef>
                <a:spcPct val="50000"/>
              </a:spcBef>
            </a:pPr>
            <a:endParaRPr lang="da-DK" altLang="da-DK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75E424-E8B7-8851-E5CC-3CA85C456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Elementarreaktioner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6770436-7CB6-BD27-E9E5-504E35285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0">
              <a:buFontTx/>
              <a:buNone/>
            </a:pPr>
            <a:r>
              <a:rPr lang="da-DK" altLang="da-DK" dirty="0"/>
              <a:t>Spaltningen af N</a:t>
            </a:r>
            <a:r>
              <a:rPr lang="da-DK" altLang="da-DK" baseline="-25000" dirty="0">
                <a:sym typeface="Wingdings" panose="05000000000000000000" pitchFamily="2" charset="2"/>
              </a:rPr>
              <a:t>2</a:t>
            </a:r>
            <a:r>
              <a:rPr lang="da-DK" altLang="da-DK" dirty="0"/>
              <a:t>O</a:t>
            </a:r>
            <a:r>
              <a:rPr lang="da-DK" altLang="da-DK" baseline="-25000" dirty="0">
                <a:sym typeface="Wingdings" panose="05000000000000000000" pitchFamily="2" charset="2"/>
              </a:rPr>
              <a:t>5</a:t>
            </a:r>
            <a:r>
              <a:rPr lang="da-DK" altLang="da-DK" dirty="0"/>
              <a:t> foregår i 3 trin:</a:t>
            </a:r>
          </a:p>
          <a:p>
            <a:pPr marL="365125" indent="0">
              <a:buFontTx/>
              <a:buNone/>
            </a:pPr>
            <a:endParaRPr lang="da-DK" altLang="da-DK" dirty="0"/>
          </a:p>
          <a:p>
            <a:pPr marL="365125" indent="0">
              <a:buFontTx/>
              <a:buNone/>
            </a:pPr>
            <a:r>
              <a:rPr lang="da-DK" altLang="da-DK" dirty="0"/>
              <a:t>1)		</a:t>
            </a:r>
            <a:r>
              <a:rPr lang="da-DK" altLang="da-DK" dirty="0">
                <a:solidFill>
                  <a:srgbClr val="FF0000"/>
                </a:solidFill>
              </a:rPr>
              <a:t>N</a:t>
            </a:r>
            <a:r>
              <a:rPr lang="da-DK" altLang="da-DK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a-DK" altLang="da-DK" dirty="0">
                <a:solidFill>
                  <a:srgbClr val="FF0000"/>
                </a:solidFill>
              </a:rPr>
              <a:t>O</a:t>
            </a:r>
            <a:r>
              <a:rPr lang="da-DK" altLang="da-DK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da-DK" altLang="da-DK" dirty="0">
                <a:solidFill>
                  <a:srgbClr val="FF0000"/>
                </a:solidFill>
              </a:rPr>
              <a:t> </a:t>
            </a:r>
            <a:r>
              <a:rPr lang="da-DK" altLang="da-DK" dirty="0">
                <a:solidFill>
                  <a:srgbClr val="FF0000"/>
                </a:solidFill>
                <a:sym typeface="Wingdings" panose="05000000000000000000" pitchFamily="2" charset="2"/>
              </a:rPr>
              <a:t> NO</a:t>
            </a:r>
            <a:r>
              <a:rPr lang="da-DK" altLang="da-DK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a-DK" altLang="da-DK" dirty="0">
                <a:solidFill>
                  <a:srgbClr val="FF0000"/>
                </a:solidFill>
                <a:sym typeface="Wingdings" panose="05000000000000000000" pitchFamily="2" charset="2"/>
              </a:rPr>
              <a:t> + NO</a:t>
            </a:r>
            <a:r>
              <a:rPr lang="da-DK" altLang="da-DK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</a:p>
          <a:p>
            <a:pPr marL="365125" indent="0">
              <a:buFontTx/>
              <a:buNone/>
            </a:pPr>
            <a:r>
              <a:rPr lang="da-DK" altLang="da-DK" dirty="0"/>
              <a:t>2)		</a:t>
            </a:r>
            <a:r>
              <a:rPr lang="da-DK" altLang="da-DK" dirty="0">
                <a:solidFill>
                  <a:srgbClr val="009900"/>
                </a:solidFill>
              </a:rPr>
              <a:t>NO</a:t>
            </a:r>
            <a:r>
              <a:rPr lang="da-DK" altLang="da-DK" baseline="-25000" dirty="0">
                <a:solidFill>
                  <a:srgbClr val="009900"/>
                </a:solidFill>
                <a:sym typeface="Wingdings" panose="05000000000000000000" pitchFamily="2" charset="2"/>
              </a:rPr>
              <a:t>3</a:t>
            </a:r>
            <a:r>
              <a:rPr lang="da-DK" altLang="da-DK" dirty="0">
                <a:solidFill>
                  <a:srgbClr val="009900"/>
                </a:solidFill>
              </a:rPr>
              <a:t> </a:t>
            </a:r>
            <a:r>
              <a:rPr lang="da-DK" altLang="da-DK" dirty="0">
                <a:solidFill>
                  <a:srgbClr val="009900"/>
                </a:solidFill>
                <a:sym typeface="Wingdings" panose="05000000000000000000" pitchFamily="2" charset="2"/>
              </a:rPr>
              <a:t> NO + O</a:t>
            </a:r>
            <a:r>
              <a:rPr lang="da-DK" altLang="da-DK" baseline="-25000" dirty="0">
                <a:solidFill>
                  <a:srgbClr val="009900"/>
                </a:solidFill>
                <a:sym typeface="Wingdings" panose="05000000000000000000" pitchFamily="2" charset="2"/>
              </a:rPr>
              <a:t>2</a:t>
            </a:r>
            <a:endParaRPr lang="da-DK" altLang="da-DK" sz="2400" dirty="0">
              <a:solidFill>
                <a:srgbClr val="009900"/>
              </a:solidFill>
              <a:sym typeface="Wingdings" panose="05000000000000000000" pitchFamily="2" charset="2"/>
            </a:endParaRPr>
          </a:p>
          <a:p>
            <a:pPr marL="365125" indent="0">
              <a:buFontTx/>
              <a:buNone/>
            </a:pPr>
            <a:r>
              <a:rPr lang="da-DK" altLang="da-DK" dirty="0"/>
              <a:t>3)		</a:t>
            </a:r>
            <a:r>
              <a:rPr lang="da-DK" altLang="da-DK" dirty="0">
                <a:solidFill>
                  <a:srgbClr val="0033CC"/>
                </a:solidFill>
              </a:rPr>
              <a:t>N</a:t>
            </a:r>
            <a:r>
              <a:rPr lang="da-DK" altLang="da-DK" baseline="-25000" dirty="0">
                <a:solidFill>
                  <a:srgbClr val="0033CC"/>
                </a:solidFill>
                <a:sym typeface="Wingdings" panose="05000000000000000000" pitchFamily="2" charset="2"/>
              </a:rPr>
              <a:t>2</a:t>
            </a:r>
            <a:r>
              <a:rPr lang="da-DK" altLang="da-DK" dirty="0">
                <a:solidFill>
                  <a:srgbClr val="0033CC"/>
                </a:solidFill>
              </a:rPr>
              <a:t>O</a:t>
            </a:r>
            <a:r>
              <a:rPr lang="da-DK" altLang="da-DK" baseline="-25000" dirty="0">
                <a:solidFill>
                  <a:srgbClr val="0033CC"/>
                </a:solidFill>
                <a:sym typeface="Wingdings" panose="05000000000000000000" pitchFamily="2" charset="2"/>
              </a:rPr>
              <a:t>5</a:t>
            </a:r>
            <a:r>
              <a:rPr lang="da-DK" altLang="da-DK" dirty="0">
                <a:solidFill>
                  <a:srgbClr val="0033CC"/>
                </a:solidFill>
              </a:rPr>
              <a:t> + </a:t>
            </a:r>
            <a:r>
              <a:rPr lang="da-DK" altLang="da-DK" dirty="0">
                <a:solidFill>
                  <a:srgbClr val="0033CC"/>
                </a:solidFill>
                <a:sym typeface="Wingdings" panose="05000000000000000000" pitchFamily="2" charset="2"/>
              </a:rPr>
              <a:t>NO</a:t>
            </a:r>
            <a:r>
              <a:rPr lang="da-DK" altLang="da-DK" dirty="0">
                <a:solidFill>
                  <a:srgbClr val="0033CC"/>
                </a:solidFill>
              </a:rPr>
              <a:t> </a:t>
            </a:r>
            <a:r>
              <a:rPr lang="da-DK" altLang="da-DK" dirty="0">
                <a:solidFill>
                  <a:srgbClr val="0033CC"/>
                </a:solidFill>
                <a:sym typeface="Wingdings" panose="05000000000000000000" pitchFamily="2" charset="2"/>
              </a:rPr>
              <a:t> 3 NO</a:t>
            </a:r>
            <a:r>
              <a:rPr lang="da-DK" altLang="da-DK" baseline="-25000" dirty="0">
                <a:solidFill>
                  <a:srgbClr val="0033CC"/>
                </a:solidFill>
                <a:sym typeface="Wingdings" panose="05000000000000000000" pitchFamily="2" charset="2"/>
              </a:rPr>
              <a:t>2</a:t>
            </a:r>
          </a:p>
          <a:p>
            <a:pPr marL="365125" indent="0"/>
            <a:endParaRPr lang="da-DK" altLang="da-DK" baseline="-25000" dirty="0">
              <a:solidFill>
                <a:srgbClr val="0033CC"/>
              </a:solidFill>
              <a:sym typeface="Wingdings" panose="05000000000000000000" pitchFamily="2" charset="2"/>
            </a:endParaRPr>
          </a:p>
          <a:p>
            <a:pPr marL="365125" indent="0">
              <a:spcBef>
                <a:spcPct val="0"/>
              </a:spcBef>
              <a:buFontTx/>
              <a:buNone/>
            </a:pPr>
            <a:r>
              <a:rPr lang="da-DK" altLang="da-DK" dirty="0"/>
              <a:t>Hver af disse reaktioner kaldes en </a:t>
            </a:r>
            <a:r>
              <a:rPr lang="da-DK" altLang="da-DK" i="1" dirty="0"/>
              <a:t>elementarreaktion.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A34E282-4312-A510-667B-286B07514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Bruttoreaktionen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9BEC9B5-56E0-99EA-9F01-C768379F8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altLang="da-DK" dirty="0"/>
              <a:t>Den samlede reaktion får vi ved at lægge alle elementarreaktionerne:</a:t>
            </a:r>
          </a:p>
          <a:p>
            <a:pPr marL="0" indent="0">
              <a:buFontTx/>
              <a:buNone/>
            </a:pPr>
            <a:endParaRPr lang="da-DK" altLang="da-DK" sz="1400" dirty="0"/>
          </a:p>
          <a:p>
            <a:pPr marL="0" indent="0" algn="ctr">
              <a:buFontTx/>
              <a:buNone/>
            </a:pPr>
            <a:r>
              <a:rPr lang="da-DK" altLang="da-DK" sz="2400" dirty="0">
                <a:solidFill>
                  <a:srgbClr val="FF0000"/>
                </a:solidFill>
              </a:rPr>
              <a:t>N</a:t>
            </a:r>
            <a:r>
              <a:rPr lang="da-DK" altLang="da-DK" sz="24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a-DK" altLang="da-DK" sz="2400" dirty="0">
                <a:solidFill>
                  <a:srgbClr val="FF0000"/>
                </a:solidFill>
              </a:rPr>
              <a:t>O</a:t>
            </a:r>
            <a:r>
              <a:rPr lang="da-DK" altLang="da-DK" sz="24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da-DK" altLang="da-DK" sz="2400" baseline="-25000" dirty="0">
                <a:sym typeface="Wingdings" panose="05000000000000000000" pitchFamily="2" charset="2"/>
              </a:rPr>
              <a:t> </a:t>
            </a:r>
            <a:r>
              <a:rPr lang="da-DK" altLang="da-DK" sz="2400" dirty="0">
                <a:sym typeface="Wingdings" panose="05000000000000000000" pitchFamily="2" charset="2"/>
              </a:rPr>
              <a:t>+</a:t>
            </a:r>
            <a:r>
              <a:rPr lang="da-DK" altLang="da-DK" sz="2400" baseline="-25000" dirty="0">
                <a:sym typeface="Wingdings" panose="05000000000000000000" pitchFamily="2" charset="2"/>
              </a:rPr>
              <a:t> </a:t>
            </a:r>
            <a:r>
              <a:rPr lang="da-DK" altLang="da-DK" sz="2400" dirty="0">
                <a:solidFill>
                  <a:srgbClr val="009900"/>
                </a:solidFill>
              </a:rPr>
              <a:t>NO</a:t>
            </a:r>
            <a:r>
              <a:rPr lang="da-DK" altLang="da-DK" sz="2400" baseline="-25000" dirty="0">
                <a:solidFill>
                  <a:srgbClr val="009900"/>
                </a:solidFill>
                <a:sym typeface="Wingdings" panose="05000000000000000000" pitchFamily="2" charset="2"/>
              </a:rPr>
              <a:t>3 </a:t>
            </a:r>
            <a:r>
              <a:rPr lang="da-DK" altLang="da-DK" sz="2400" dirty="0"/>
              <a:t>+ </a:t>
            </a:r>
            <a:r>
              <a:rPr lang="da-DK" altLang="da-DK" sz="2400" dirty="0">
                <a:solidFill>
                  <a:srgbClr val="0033CC"/>
                </a:solidFill>
              </a:rPr>
              <a:t>N</a:t>
            </a:r>
            <a:r>
              <a:rPr lang="da-DK" altLang="da-DK" sz="2400" baseline="-25000" dirty="0">
                <a:solidFill>
                  <a:srgbClr val="0033CC"/>
                </a:solidFill>
                <a:sym typeface="Wingdings" panose="05000000000000000000" pitchFamily="2" charset="2"/>
              </a:rPr>
              <a:t>2</a:t>
            </a:r>
            <a:r>
              <a:rPr lang="da-DK" altLang="da-DK" sz="2400" dirty="0">
                <a:solidFill>
                  <a:srgbClr val="0033CC"/>
                </a:solidFill>
              </a:rPr>
              <a:t>O</a:t>
            </a:r>
            <a:r>
              <a:rPr lang="da-DK" altLang="da-DK" sz="2400" baseline="-25000" dirty="0">
                <a:solidFill>
                  <a:srgbClr val="0033CC"/>
                </a:solidFill>
                <a:sym typeface="Wingdings" panose="05000000000000000000" pitchFamily="2" charset="2"/>
              </a:rPr>
              <a:t>5</a:t>
            </a:r>
            <a:r>
              <a:rPr lang="da-DK" altLang="da-DK" sz="2400" dirty="0"/>
              <a:t> + </a:t>
            </a:r>
            <a:r>
              <a:rPr lang="da-DK" altLang="da-DK" sz="2400" dirty="0">
                <a:solidFill>
                  <a:srgbClr val="0033CC"/>
                </a:solidFill>
              </a:rPr>
              <a:t>NO</a:t>
            </a:r>
            <a:r>
              <a:rPr lang="da-DK" altLang="da-DK" sz="2400" dirty="0"/>
              <a:t> </a:t>
            </a:r>
            <a:r>
              <a:rPr lang="da-DK" altLang="da-DK" sz="2400" dirty="0">
                <a:sym typeface="Wingdings" panose="05000000000000000000" pitchFamily="2" charset="2"/>
              </a:rPr>
              <a:t> </a:t>
            </a:r>
            <a:r>
              <a:rPr lang="da-DK" altLang="da-DK" sz="2400" dirty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da-DK" altLang="da-DK" sz="24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a-DK" altLang="da-DK" sz="2400" dirty="0">
                <a:sym typeface="Wingdings" panose="05000000000000000000" pitchFamily="2" charset="2"/>
              </a:rPr>
              <a:t> + </a:t>
            </a:r>
            <a:r>
              <a:rPr lang="da-DK" altLang="da-DK" sz="2400" dirty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da-DK" altLang="da-DK" sz="24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da-DK" altLang="da-DK" sz="2400" dirty="0">
                <a:sym typeface="Wingdings" panose="05000000000000000000" pitchFamily="2" charset="2"/>
              </a:rPr>
              <a:t> +</a:t>
            </a:r>
            <a:r>
              <a:rPr lang="da-DK" altLang="da-DK" sz="2400" baseline="-25000" dirty="0">
                <a:sym typeface="Wingdings" panose="05000000000000000000" pitchFamily="2" charset="2"/>
              </a:rPr>
              <a:t> </a:t>
            </a:r>
            <a:r>
              <a:rPr lang="da-DK" altLang="da-DK" sz="2400" dirty="0">
                <a:solidFill>
                  <a:srgbClr val="009900"/>
                </a:solidFill>
                <a:sym typeface="Wingdings" panose="05000000000000000000" pitchFamily="2" charset="2"/>
              </a:rPr>
              <a:t>NO</a:t>
            </a:r>
            <a:r>
              <a:rPr lang="da-DK" altLang="da-DK" sz="2400" dirty="0">
                <a:sym typeface="Wingdings" panose="05000000000000000000" pitchFamily="2" charset="2"/>
              </a:rPr>
              <a:t> + </a:t>
            </a:r>
            <a:r>
              <a:rPr lang="da-DK" altLang="da-DK" sz="2400" dirty="0">
                <a:solidFill>
                  <a:srgbClr val="009900"/>
                </a:solidFill>
                <a:sym typeface="Wingdings" panose="05000000000000000000" pitchFamily="2" charset="2"/>
              </a:rPr>
              <a:t>O</a:t>
            </a:r>
            <a:r>
              <a:rPr lang="da-DK" altLang="da-DK" sz="2400" baseline="-25000" dirty="0">
                <a:solidFill>
                  <a:srgbClr val="009900"/>
                </a:solidFill>
                <a:sym typeface="Wingdings" panose="05000000000000000000" pitchFamily="2" charset="2"/>
              </a:rPr>
              <a:t>2</a:t>
            </a:r>
            <a:r>
              <a:rPr lang="da-DK" altLang="da-DK" sz="2400" baseline="-25000" dirty="0">
                <a:sym typeface="Wingdings" panose="05000000000000000000" pitchFamily="2" charset="2"/>
              </a:rPr>
              <a:t> </a:t>
            </a:r>
            <a:r>
              <a:rPr lang="da-DK" altLang="da-DK" sz="2400" dirty="0">
                <a:sym typeface="Wingdings" panose="05000000000000000000" pitchFamily="2" charset="2"/>
              </a:rPr>
              <a:t>+ </a:t>
            </a:r>
            <a:r>
              <a:rPr lang="da-DK" altLang="da-DK" sz="2400" dirty="0">
                <a:solidFill>
                  <a:srgbClr val="0033CC"/>
                </a:solidFill>
                <a:sym typeface="Wingdings" panose="05000000000000000000" pitchFamily="2" charset="2"/>
              </a:rPr>
              <a:t>3 NO</a:t>
            </a:r>
            <a:r>
              <a:rPr lang="da-DK" altLang="da-DK" sz="2400" baseline="-25000" dirty="0">
                <a:solidFill>
                  <a:srgbClr val="0033CC"/>
                </a:solidFill>
                <a:sym typeface="Wingdings" panose="05000000000000000000" pitchFamily="2" charset="2"/>
              </a:rPr>
              <a:t>2</a:t>
            </a:r>
            <a:endParaRPr lang="da-DK" altLang="da-DK" sz="2400" dirty="0">
              <a:solidFill>
                <a:srgbClr val="0033CC"/>
              </a:solidFill>
              <a:sym typeface="Wingdings" panose="05000000000000000000" pitchFamily="2" charset="2"/>
            </a:endParaRPr>
          </a:p>
          <a:p>
            <a:pPr marL="0" indent="0" algn="ctr">
              <a:buFontTx/>
              <a:buNone/>
            </a:pPr>
            <a:endParaRPr lang="da-DK" altLang="da-DK" sz="1600" dirty="0"/>
          </a:p>
          <a:p>
            <a:pPr marL="0" indent="0">
              <a:buFontTx/>
              <a:buNone/>
            </a:pPr>
            <a:r>
              <a:rPr lang="da-DK" altLang="da-DK" dirty="0"/>
              <a:t>Fjernes </a:t>
            </a:r>
            <a:r>
              <a:rPr lang="da-DK" altLang="da-DK" i="1" dirty="0"/>
              <a:t>mellemprodukterne</a:t>
            </a:r>
            <a:r>
              <a:rPr lang="da-DK" altLang="da-DK" dirty="0"/>
              <a:t> (NO</a:t>
            </a:r>
            <a:r>
              <a:rPr lang="da-DK" altLang="da-DK" baseline="-25000" dirty="0">
                <a:sym typeface="Wingdings" panose="05000000000000000000" pitchFamily="2" charset="2"/>
              </a:rPr>
              <a:t>3</a:t>
            </a:r>
            <a:r>
              <a:rPr lang="da-DK" altLang="da-DK" dirty="0"/>
              <a:t> og </a:t>
            </a:r>
            <a:r>
              <a:rPr lang="da-DK" altLang="da-DK" dirty="0">
                <a:sym typeface="Wingdings" panose="05000000000000000000" pitchFamily="2" charset="2"/>
              </a:rPr>
              <a:t>NO</a:t>
            </a:r>
            <a:r>
              <a:rPr lang="da-DK" altLang="da-DK" dirty="0"/>
              <a:t>), der optræder på begge sider af reaktionspilen, får vi </a:t>
            </a:r>
            <a:r>
              <a:rPr lang="da-DK" altLang="da-DK" i="1" dirty="0"/>
              <a:t>bruttoreaktionen</a:t>
            </a:r>
            <a:r>
              <a:rPr lang="da-DK" altLang="da-DK" dirty="0"/>
              <a:t>:</a:t>
            </a:r>
          </a:p>
          <a:p>
            <a:pPr marL="0" indent="0" algn="ctr">
              <a:buFontTx/>
              <a:buNone/>
            </a:pPr>
            <a:r>
              <a:rPr lang="da-DK" altLang="da-DK" dirty="0"/>
              <a:t>2 N</a:t>
            </a:r>
            <a:r>
              <a:rPr lang="da-DK" altLang="da-DK" baseline="-25000" dirty="0">
                <a:sym typeface="Wingdings" panose="05000000000000000000" pitchFamily="2" charset="2"/>
              </a:rPr>
              <a:t>2</a:t>
            </a:r>
            <a:r>
              <a:rPr lang="da-DK" altLang="da-DK" dirty="0"/>
              <a:t>O</a:t>
            </a:r>
            <a:r>
              <a:rPr lang="da-DK" altLang="da-DK" baseline="-25000" dirty="0">
                <a:sym typeface="Wingdings" panose="05000000000000000000" pitchFamily="2" charset="2"/>
              </a:rPr>
              <a:t>5</a:t>
            </a:r>
            <a:r>
              <a:rPr lang="da-DK" altLang="da-DK" dirty="0"/>
              <a:t> </a:t>
            </a:r>
            <a:r>
              <a:rPr lang="da-DK" altLang="da-DK" dirty="0">
                <a:sym typeface="Wingdings" panose="05000000000000000000" pitchFamily="2" charset="2"/>
              </a:rPr>
              <a:t> 4 NO</a:t>
            </a:r>
            <a:r>
              <a:rPr lang="da-DK" altLang="da-DK" baseline="-25000" dirty="0">
                <a:sym typeface="Wingdings" panose="05000000000000000000" pitchFamily="2" charset="2"/>
              </a:rPr>
              <a:t>2</a:t>
            </a:r>
            <a:r>
              <a:rPr lang="da-DK" altLang="da-DK" dirty="0">
                <a:sym typeface="Wingdings" panose="05000000000000000000" pitchFamily="2" charset="2"/>
              </a:rPr>
              <a:t> + O</a:t>
            </a:r>
            <a:r>
              <a:rPr lang="da-DK" altLang="da-DK" baseline="-25000" dirty="0">
                <a:sym typeface="Wingdings" panose="05000000000000000000" pitchFamily="2" charset="2"/>
              </a:rPr>
              <a:t>2</a:t>
            </a:r>
            <a:endParaRPr lang="da-DK" alt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4641B94-4C98-C29B-C819-14B74D376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Mere om elementarreaktioner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7E4668E-30A5-FF37-960E-017923FF1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altLang="da-DK" dirty="0"/>
              <a:t>Vi skelner mellem tre typer af elementarreaktioner:</a:t>
            </a:r>
          </a:p>
          <a:p>
            <a:pPr marL="0" indent="0">
              <a:buFontTx/>
              <a:buNone/>
            </a:pPr>
            <a:r>
              <a:rPr lang="da-DK" altLang="da-DK" dirty="0"/>
              <a:t>1)	De </a:t>
            </a:r>
            <a:r>
              <a:rPr lang="da-DK" altLang="da-DK" i="1" u="sng" dirty="0"/>
              <a:t>uni</a:t>
            </a:r>
            <a:r>
              <a:rPr lang="da-DK" altLang="da-DK" i="1" dirty="0"/>
              <a:t>molekylære</a:t>
            </a:r>
          </a:p>
          <a:p>
            <a:pPr marL="0" indent="0">
              <a:buFontTx/>
              <a:buNone/>
            </a:pPr>
            <a:r>
              <a:rPr lang="da-DK" altLang="da-DK" dirty="0"/>
              <a:t>2)	De </a:t>
            </a:r>
            <a:r>
              <a:rPr lang="da-DK" altLang="da-DK" i="1" u="sng" dirty="0" err="1"/>
              <a:t>bi</a:t>
            </a:r>
            <a:r>
              <a:rPr lang="da-DK" altLang="da-DK" i="1" dirty="0" err="1"/>
              <a:t>molekylære</a:t>
            </a:r>
            <a:endParaRPr lang="da-DK" altLang="da-DK" i="1" dirty="0"/>
          </a:p>
          <a:p>
            <a:pPr marL="0" indent="0">
              <a:buFontTx/>
              <a:buNone/>
            </a:pPr>
            <a:r>
              <a:rPr lang="da-DK" altLang="da-DK" dirty="0"/>
              <a:t>3)	De </a:t>
            </a:r>
            <a:r>
              <a:rPr lang="da-DK" altLang="da-DK" i="1" u="sng" dirty="0"/>
              <a:t>tri</a:t>
            </a:r>
            <a:r>
              <a:rPr lang="da-DK" altLang="da-DK" i="1" dirty="0"/>
              <a:t>molekylære</a:t>
            </a:r>
          </a:p>
          <a:p>
            <a:pPr marL="0" indent="0">
              <a:buFontTx/>
              <a:buNone/>
            </a:pPr>
            <a:r>
              <a:rPr lang="da-DK" altLang="da-DK" i="1" dirty="0"/>
              <a:t>Uni-, bi- </a:t>
            </a:r>
            <a:r>
              <a:rPr lang="da-DK" altLang="da-DK" dirty="0"/>
              <a:t>og</a:t>
            </a:r>
            <a:r>
              <a:rPr lang="da-DK" altLang="da-DK" i="1" dirty="0"/>
              <a:t> tri- </a:t>
            </a:r>
            <a:r>
              <a:rPr lang="da-DK" altLang="da-DK" dirty="0"/>
              <a:t>henviser til hvor mange molekyler der indgår på reaktantsiden af elementarreaktionen (hhv. 1, 2 og 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0CCF7B-6CE5-5076-3D85-2DBD6463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577483"/>
          </a:xfrm>
        </p:spPr>
        <p:txBody>
          <a:bodyPr/>
          <a:lstStyle/>
          <a:p>
            <a:r>
              <a:rPr lang="da-DK" dirty="0" err="1"/>
              <a:t>Unimoleklær</a:t>
            </a:r>
            <a:r>
              <a:rPr lang="da-DK" dirty="0"/>
              <a:t>: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Bimolekylær</a:t>
            </a:r>
            <a:r>
              <a:rPr lang="da-DK" dirty="0"/>
              <a:t>: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Trimolekylær (sjældne):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9322379-5B95-6A2A-7009-7DD4C096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7"/>
            <a:ext cx="3629532" cy="99073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29494A2-F5A1-A6EE-A7A1-DA007B98E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61" y="2612300"/>
            <a:ext cx="4048690" cy="116221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47B247F-F4AB-A43C-26C0-BECB24DFA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774512"/>
            <a:ext cx="4458322" cy="88594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893D6AE-A8BC-DD05-B5DD-3BA9A902D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782112"/>
            <a:ext cx="3734321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90E250B-8FCE-E29F-181F-505E03AB2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Eksempler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48DA757-428C-1741-77A3-1EE115CBD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a-DK" altLang="da-DK" dirty="0"/>
              <a:t>Reaktionerne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da-DK" altLang="da-DK" dirty="0">
                <a:solidFill>
                  <a:srgbClr val="FF0000"/>
                </a:solidFill>
              </a:rPr>
              <a:t>N</a:t>
            </a:r>
            <a:r>
              <a:rPr lang="da-DK" altLang="da-DK" baseline="-1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a-DK" altLang="da-DK" dirty="0">
                <a:solidFill>
                  <a:srgbClr val="FF0000"/>
                </a:solidFill>
              </a:rPr>
              <a:t>O</a:t>
            </a:r>
            <a:r>
              <a:rPr lang="da-DK" altLang="da-DK" baseline="-10000" dirty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da-DK" altLang="da-DK" dirty="0">
                <a:solidFill>
                  <a:srgbClr val="FF0000"/>
                </a:solidFill>
              </a:rPr>
              <a:t> </a:t>
            </a:r>
            <a:r>
              <a:rPr lang="da-DK" altLang="da-DK" dirty="0">
                <a:solidFill>
                  <a:srgbClr val="FF0000"/>
                </a:solidFill>
                <a:sym typeface="Wingdings" panose="05000000000000000000" pitchFamily="2" charset="2"/>
              </a:rPr>
              <a:t> NO</a:t>
            </a:r>
            <a:r>
              <a:rPr lang="da-DK" altLang="da-DK" baseline="-1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da-DK" altLang="da-DK" dirty="0">
                <a:solidFill>
                  <a:srgbClr val="FF0000"/>
                </a:solidFill>
                <a:sym typeface="Wingdings" panose="05000000000000000000" pitchFamily="2" charset="2"/>
              </a:rPr>
              <a:t> + NO</a:t>
            </a:r>
            <a:r>
              <a:rPr lang="da-DK" altLang="da-DK" baseline="-10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endParaRPr lang="da-DK" altLang="da-DK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a-DK" altLang="da-DK" dirty="0"/>
              <a:t>og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da-DK" altLang="da-DK" dirty="0">
                <a:solidFill>
                  <a:srgbClr val="009900"/>
                </a:solidFill>
              </a:rPr>
              <a:t>NO</a:t>
            </a:r>
            <a:r>
              <a:rPr lang="da-DK" altLang="da-DK" baseline="-10000" dirty="0">
                <a:solidFill>
                  <a:srgbClr val="009900"/>
                </a:solidFill>
                <a:sym typeface="Wingdings" panose="05000000000000000000" pitchFamily="2" charset="2"/>
              </a:rPr>
              <a:t>3</a:t>
            </a:r>
            <a:r>
              <a:rPr lang="da-DK" altLang="da-DK" dirty="0">
                <a:solidFill>
                  <a:srgbClr val="009900"/>
                </a:solidFill>
              </a:rPr>
              <a:t> </a:t>
            </a:r>
            <a:r>
              <a:rPr lang="da-DK" altLang="da-DK" dirty="0">
                <a:solidFill>
                  <a:srgbClr val="009900"/>
                </a:solidFill>
                <a:sym typeface="Wingdings" panose="05000000000000000000" pitchFamily="2" charset="2"/>
              </a:rPr>
              <a:t> NO + O</a:t>
            </a:r>
            <a:r>
              <a:rPr lang="da-DK" altLang="da-DK" baseline="-10000" dirty="0">
                <a:solidFill>
                  <a:srgbClr val="009900"/>
                </a:solidFill>
                <a:sym typeface="Wingdings" panose="05000000000000000000" pitchFamily="2" charset="2"/>
              </a:rPr>
              <a:t>2</a:t>
            </a:r>
            <a:endParaRPr lang="da-DK" altLang="da-DK" sz="2400" dirty="0">
              <a:solidFill>
                <a:srgbClr val="0099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a-DK" altLang="da-DK" dirty="0"/>
              <a:t>er unimolekylære elementarreaktioner, mens reaktionen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da-DK" altLang="da-DK" dirty="0">
                <a:solidFill>
                  <a:srgbClr val="0033CC"/>
                </a:solidFill>
              </a:rPr>
              <a:t>N</a:t>
            </a:r>
            <a:r>
              <a:rPr lang="da-DK" altLang="da-DK" baseline="-10000" dirty="0">
                <a:solidFill>
                  <a:srgbClr val="0033CC"/>
                </a:solidFill>
                <a:sym typeface="Wingdings" panose="05000000000000000000" pitchFamily="2" charset="2"/>
              </a:rPr>
              <a:t>2</a:t>
            </a:r>
            <a:r>
              <a:rPr lang="da-DK" altLang="da-DK" dirty="0">
                <a:solidFill>
                  <a:srgbClr val="0033CC"/>
                </a:solidFill>
              </a:rPr>
              <a:t>O</a:t>
            </a:r>
            <a:r>
              <a:rPr lang="da-DK" altLang="da-DK" baseline="-10000" dirty="0">
                <a:solidFill>
                  <a:srgbClr val="0033CC"/>
                </a:solidFill>
                <a:sym typeface="Wingdings" panose="05000000000000000000" pitchFamily="2" charset="2"/>
              </a:rPr>
              <a:t>5</a:t>
            </a:r>
            <a:r>
              <a:rPr lang="da-DK" altLang="da-DK" dirty="0">
                <a:solidFill>
                  <a:srgbClr val="0033CC"/>
                </a:solidFill>
              </a:rPr>
              <a:t> + </a:t>
            </a:r>
            <a:r>
              <a:rPr lang="da-DK" altLang="da-DK" dirty="0">
                <a:solidFill>
                  <a:srgbClr val="0033CC"/>
                </a:solidFill>
                <a:sym typeface="Wingdings" panose="05000000000000000000" pitchFamily="2" charset="2"/>
              </a:rPr>
              <a:t>NO</a:t>
            </a:r>
            <a:r>
              <a:rPr lang="da-DK" altLang="da-DK" dirty="0">
                <a:solidFill>
                  <a:srgbClr val="0033CC"/>
                </a:solidFill>
              </a:rPr>
              <a:t> </a:t>
            </a:r>
            <a:r>
              <a:rPr lang="da-DK" altLang="da-DK" dirty="0">
                <a:solidFill>
                  <a:srgbClr val="0033CC"/>
                </a:solidFill>
                <a:sym typeface="Wingdings" panose="05000000000000000000" pitchFamily="2" charset="2"/>
              </a:rPr>
              <a:t> 3 NO</a:t>
            </a:r>
            <a:r>
              <a:rPr lang="da-DK" altLang="da-DK" baseline="-10000" dirty="0">
                <a:solidFill>
                  <a:srgbClr val="0033CC"/>
                </a:solidFill>
                <a:sym typeface="Wingdings" panose="05000000000000000000" pitchFamily="2" charset="2"/>
              </a:rPr>
              <a:t>2</a:t>
            </a:r>
            <a:endParaRPr lang="da-DK" altLang="da-DK" baseline="-25000" dirty="0">
              <a:solidFill>
                <a:srgbClr val="0033CC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a-DK" altLang="da-DK" dirty="0">
                <a:sym typeface="Wingdings" panose="05000000000000000000" pitchFamily="2" charset="2"/>
              </a:rPr>
              <a:t>er en </a:t>
            </a:r>
            <a:r>
              <a:rPr lang="da-DK" altLang="da-DK" dirty="0" err="1">
                <a:sym typeface="Wingdings" panose="05000000000000000000" pitchFamily="2" charset="2"/>
              </a:rPr>
              <a:t>bimolekylær</a:t>
            </a:r>
            <a:r>
              <a:rPr lang="da-DK" altLang="da-DK" dirty="0">
                <a:sym typeface="Wingdings" panose="05000000000000000000" pitchFamily="2" charset="2"/>
              </a:rPr>
              <a:t> elementarreaktion.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8EA3970-E2D6-48E6-5901-F766FD23C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4000"/>
              <a:t>Bimolekylære elementarreaktioner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8AA0BAB-FB55-AAC1-446E-ED373FBD9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da-DK" altLang="da-DK" sz="2800"/>
              <a:t>Her kræves det at 2 molekyler skal støde ind i hinanden.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da-DK" altLang="da-DK" sz="2800"/>
              <a:t>Eks: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da-DK" altLang="da-DK" sz="2800"/>
              <a:t>NO</a:t>
            </a:r>
            <a:r>
              <a:rPr lang="da-DK" altLang="da-DK" sz="2800" baseline="-10000"/>
              <a:t>2</a:t>
            </a:r>
            <a:r>
              <a:rPr lang="da-DK" altLang="da-DK" sz="2800"/>
              <a:t> </a:t>
            </a:r>
            <a:r>
              <a:rPr lang="da-DK" altLang="da-DK" sz="2000"/>
              <a:t>(g)</a:t>
            </a:r>
            <a:r>
              <a:rPr lang="da-DK" altLang="da-DK" sz="2800"/>
              <a:t> + CO </a:t>
            </a:r>
            <a:r>
              <a:rPr lang="da-DK" altLang="da-DK" sz="2000"/>
              <a:t>(g)</a:t>
            </a:r>
            <a:r>
              <a:rPr lang="da-DK" altLang="da-DK" sz="2800"/>
              <a:t> </a:t>
            </a:r>
            <a:r>
              <a:rPr lang="da-DK" altLang="da-DK" sz="2800">
                <a:sym typeface="Wingdings" panose="05000000000000000000" pitchFamily="2" charset="2"/>
              </a:rPr>
              <a:t> NO </a:t>
            </a:r>
            <a:r>
              <a:rPr lang="da-DK" altLang="da-DK" sz="2000">
                <a:sym typeface="Wingdings" panose="05000000000000000000" pitchFamily="2" charset="2"/>
              </a:rPr>
              <a:t>(g)</a:t>
            </a:r>
            <a:r>
              <a:rPr lang="da-DK" altLang="da-DK" sz="2800">
                <a:sym typeface="Wingdings" panose="05000000000000000000" pitchFamily="2" charset="2"/>
              </a:rPr>
              <a:t> + CO</a:t>
            </a:r>
            <a:r>
              <a:rPr lang="da-DK" altLang="da-DK" sz="2800" baseline="-10000"/>
              <a:t>2</a:t>
            </a:r>
            <a:r>
              <a:rPr lang="da-DK" altLang="da-DK" sz="2800">
                <a:sym typeface="Wingdings" panose="05000000000000000000" pitchFamily="2" charset="2"/>
              </a:rPr>
              <a:t> </a:t>
            </a:r>
            <a:r>
              <a:rPr lang="da-DK" altLang="da-DK" sz="2000">
                <a:sym typeface="Wingdings" panose="05000000000000000000" pitchFamily="2" charset="2"/>
              </a:rPr>
              <a:t>(g)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da-DK" altLang="da-DK" sz="280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da-DK" altLang="da-DK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da-DK" altLang="da-DK" sz="2800"/>
          </a:p>
          <a:p>
            <a:pPr marL="0" indent="0">
              <a:lnSpc>
                <a:spcPct val="80000"/>
              </a:lnSpc>
              <a:buFontTx/>
              <a:buNone/>
            </a:pPr>
            <a:endParaRPr lang="da-DK" altLang="da-DK" sz="280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da-DK" altLang="da-DK" sz="2800">
                <a:sym typeface="Wingdings" panose="05000000000000000000" pitchFamily="2" charset="2"/>
              </a:rPr>
              <a:t>Undervejs dannes et ”aktiveret kompleks”, som vi kan illustrere således: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5BC6C9A-7241-7918-3202-26E23E42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45B878B3-D715-1099-E025-CFC283CE0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3292475"/>
          <a:ext cx="61150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2" imgW="7895238" imgH="1943371" progId="MSPhotoEd.3">
                  <p:embed/>
                </p:oleObj>
              </mc:Choice>
              <mc:Fallback>
                <p:oleObj name="Photo Editor Foto" r:id="rId2" imgW="7895238" imgH="1943371" progId="MSPhotoEd.3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45B878B3-D715-1099-E025-CFC283CE0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292475"/>
                        <a:ext cx="6115050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>
            <a:extLst>
              <a:ext uri="{FF2B5EF4-FFF2-40B4-BE49-F238E27FC236}">
                <a16:creationId xmlns:a16="http://schemas.microsoft.com/office/drawing/2014/main" id="{446D7638-2FF5-0EAB-4CB8-CD988FA030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0538" y="5300663"/>
          <a:ext cx="1495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4" imgW="1495634" imgH="771429" progId="MSPhotoEd.3">
                  <p:embed/>
                </p:oleObj>
              </mc:Choice>
              <mc:Fallback>
                <p:oleObj name="Photo Editor Foto" r:id="rId4" imgW="1495634" imgH="771429" progId="MSPhotoEd.3">
                  <p:embed/>
                  <p:pic>
                    <p:nvPicPr>
                      <p:cNvPr id="12296" name="Object 8">
                        <a:extLst>
                          <a:ext uri="{FF2B5EF4-FFF2-40B4-BE49-F238E27FC236}">
                            <a16:creationId xmlns:a16="http://schemas.microsoft.com/office/drawing/2014/main" id="{446D7638-2FF5-0EAB-4CB8-CD988FA030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5300663"/>
                        <a:ext cx="14954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640</Words>
  <Application>Microsoft Office PowerPoint</Application>
  <PresentationFormat>Skærmshow (4:3)</PresentationFormat>
  <Paragraphs>92</Paragraphs>
  <Slides>16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Wingdings</vt:lpstr>
      <vt:lpstr>Standarddesign</vt:lpstr>
      <vt:lpstr>Microsoft Photo Editor 3.0 Foto</vt:lpstr>
      <vt:lpstr>Reaktionsmekanismer</vt:lpstr>
      <vt:lpstr>Spaltning af dinitrogenpentaoxid</vt:lpstr>
      <vt:lpstr>Information i reaktionsskemaet</vt:lpstr>
      <vt:lpstr>Elementarreaktioner</vt:lpstr>
      <vt:lpstr>Bruttoreaktionen</vt:lpstr>
      <vt:lpstr>Mere om elementarreaktioner</vt:lpstr>
      <vt:lpstr>PowerPoint-præsentation</vt:lpstr>
      <vt:lpstr>Eksempler</vt:lpstr>
      <vt:lpstr>Bimolekylære elementarreaktioner</vt:lpstr>
      <vt:lpstr>PowerPoint-præsentation</vt:lpstr>
      <vt:lpstr>Aktiveringskompleks</vt:lpstr>
      <vt:lpstr>Energiprofil</vt:lpstr>
      <vt:lpstr>Muligheder for sammenstød:</vt:lpstr>
      <vt:lpstr>Er der nok energi til at bryde og danne bindinger?</vt:lpstr>
      <vt:lpstr>Energiprofil for reaktionen</vt:lpstr>
      <vt:lpstr>Andre elementarreaktioner</vt:lpstr>
    </vt:vector>
  </TitlesOfParts>
  <Company>Frederiksborg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Reaktionsmekanismer</dc:title>
  <dc:creator>Lærer</dc:creator>
  <cp:lastModifiedBy>Kennie Fischer</cp:lastModifiedBy>
  <cp:revision>40</cp:revision>
  <dcterms:created xsi:type="dcterms:W3CDTF">2008-08-24T19:48:11Z</dcterms:created>
  <dcterms:modified xsi:type="dcterms:W3CDTF">2025-11-12T20:37:32Z</dcterms:modified>
</cp:coreProperties>
</file>