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5"/>
  </p:notesMasterIdLst>
  <p:sldIdLst>
    <p:sldId id="256" r:id="rId2"/>
    <p:sldId id="259" r:id="rId3"/>
    <p:sldId id="303" r:id="rId4"/>
    <p:sldId id="295" r:id="rId5"/>
    <p:sldId id="296" r:id="rId6"/>
    <p:sldId id="297" r:id="rId7"/>
    <p:sldId id="298" r:id="rId8"/>
    <p:sldId id="288" r:id="rId9"/>
    <p:sldId id="266" r:id="rId10"/>
    <p:sldId id="269" r:id="rId11"/>
    <p:sldId id="300" r:id="rId12"/>
    <p:sldId id="304" r:id="rId13"/>
    <p:sldId id="301" r:id="rId14"/>
  </p:sldIdLst>
  <p:sldSz cx="9144000" cy="6858000" type="screen4x3"/>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707"/>
    <p:restoredTop sz="94536"/>
  </p:normalViewPr>
  <p:slideViewPr>
    <p:cSldViewPr>
      <p:cViewPr varScale="1">
        <p:scale>
          <a:sx n="88" d="100"/>
          <a:sy n="88" d="100"/>
        </p:scale>
        <p:origin x="1328" y="1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34FF6BC-053B-4947-9047-9CDC44C6CDE9}" type="datetimeFigureOut">
              <a:rPr lang="da-DK" smtClean="0"/>
              <a:t>02.01.2026</a:t>
            </a:fld>
            <a:endParaRPr lang="da-DK"/>
          </a:p>
        </p:txBody>
      </p:sp>
      <p:sp>
        <p:nvSpPr>
          <p:cNvPr id="4" name="Pladsholder til slidebillede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4AB5F2E-12E4-A842-943C-E6EA01F05CAB}" type="slidenum">
              <a:rPr lang="da-DK" smtClean="0"/>
              <a:t>‹nr.›</a:t>
            </a:fld>
            <a:endParaRPr lang="da-DK"/>
          </a:p>
        </p:txBody>
      </p:sp>
    </p:spTree>
    <p:extLst>
      <p:ext uri="{BB962C8B-B14F-4D97-AF65-F5344CB8AC3E}">
        <p14:creationId xmlns:p14="http://schemas.microsoft.com/office/powerpoint/2010/main" val="22633412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Hvordan afspejler vægtskålsprincippet Molins model? </a:t>
            </a:r>
          </a:p>
        </p:txBody>
      </p:sp>
      <p:sp>
        <p:nvSpPr>
          <p:cNvPr id="4" name="Pladsholder til slidenummer 3"/>
          <p:cNvSpPr>
            <a:spLocks noGrp="1"/>
          </p:cNvSpPr>
          <p:nvPr>
            <p:ph type="sldNum" sz="quarter" idx="5"/>
          </p:nvPr>
        </p:nvSpPr>
        <p:spPr/>
        <p:txBody>
          <a:bodyPr/>
          <a:lstStyle/>
          <a:p>
            <a:fld id="{04AB5F2E-12E4-A842-943C-E6EA01F05CAB}" type="slidenum">
              <a:rPr lang="da-DK" smtClean="0"/>
              <a:t>3</a:t>
            </a:fld>
            <a:endParaRPr lang="da-DK"/>
          </a:p>
        </p:txBody>
      </p:sp>
    </p:spTree>
    <p:extLst>
      <p:ext uri="{BB962C8B-B14F-4D97-AF65-F5344CB8AC3E}">
        <p14:creationId xmlns:p14="http://schemas.microsoft.com/office/powerpoint/2010/main" val="5363817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s">
    <p:spTree>
      <p:nvGrpSpPr>
        <p:cNvPr id="1" name=""/>
        <p:cNvGrpSpPr/>
        <p:nvPr/>
      </p:nvGrpSpPr>
      <p:grpSpPr>
        <a:xfrm>
          <a:off x="0" y="0"/>
          <a:ext cx="0" cy="0"/>
          <a:chOff x="0" y="0"/>
          <a:chExt cx="0" cy="0"/>
        </a:xfrm>
      </p:grpSpPr>
      <p:sp>
        <p:nvSpPr>
          <p:cNvPr id="23" name="Rektangel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ktangel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ktangel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ktangel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ktangel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Afrundet rektangel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Afrundet rektangel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ktangel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ktangel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ktangel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ktangel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el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da-DK"/>
              <a:t>Klik for at redigere i master</a:t>
            </a:r>
            <a:endParaRPr kumimoji="0" lang="en-US"/>
          </a:p>
        </p:txBody>
      </p:sp>
      <p:sp>
        <p:nvSpPr>
          <p:cNvPr id="9" name="Undertitel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da-DK"/>
              <a:t>Klik for at redigere i master</a:t>
            </a:r>
            <a:endParaRPr kumimoji="0" lang="en-US"/>
          </a:p>
        </p:txBody>
      </p:sp>
      <p:sp>
        <p:nvSpPr>
          <p:cNvPr id="28" name="Pladsholder til dato 27"/>
          <p:cNvSpPr>
            <a:spLocks noGrp="1"/>
          </p:cNvSpPr>
          <p:nvPr>
            <p:ph type="dt" sz="half" idx="10"/>
          </p:nvPr>
        </p:nvSpPr>
        <p:spPr>
          <a:xfrm>
            <a:off x="6705600" y="4206240"/>
            <a:ext cx="960120" cy="457200"/>
          </a:xfrm>
        </p:spPr>
        <p:txBody>
          <a:bodyPr/>
          <a:lstStyle/>
          <a:p>
            <a:fld id="{BE97543E-2C84-489F-9F46-C0BA0D375D46}" type="datetimeFigureOut">
              <a:rPr lang="da-DK" smtClean="0"/>
              <a:t>02.01.2026</a:t>
            </a:fld>
            <a:endParaRPr lang="da-DK"/>
          </a:p>
        </p:txBody>
      </p:sp>
      <p:sp>
        <p:nvSpPr>
          <p:cNvPr id="17" name="Pladsholder til sidefod 16"/>
          <p:cNvSpPr>
            <a:spLocks noGrp="1"/>
          </p:cNvSpPr>
          <p:nvPr>
            <p:ph type="ftr" sz="quarter" idx="11"/>
          </p:nvPr>
        </p:nvSpPr>
        <p:spPr>
          <a:xfrm>
            <a:off x="5410200" y="4205288"/>
            <a:ext cx="1295400" cy="457200"/>
          </a:xfrm>
        </p:spPr>
        <p:txBody>
          <a:bodyPr/>
          <a:lstStyle/>
          <a:p>
            <a:endParaRPr lang="da-DK"/>
          </a:p>
        </p:txBody>
      </p:sp>
      <p:sp>
        <p:nvSpPr>
          <p:cNvPr id="29" name="Pladsholder til diasnumm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C63017B5-802B-426B-83A1-294F60D88FEE}" type="slidenum">
              <a:rPr lang="da-DK" smtClean="0"/>
              <a:t>‹nr.›</a:t>
            </a:fld>
            <a:endParaRPr lang="da-DK"/>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a-DK"/>
              <a:t>Klik for at redigere i master</a:t>
            </a:r>
            <a:endParaRPr kumimoji="0" lang="en-US"/>
          </a:p>
        </p:txBody>
      </p:sp>
      <p:sp>
        <p:nvSpPr>
          <p:cNvPr id="3" name="Pladsholder til lodret titel 2"/>
          <p:cNvSpPr>
            <a:spLocks noGrp="1"/>
          </p:cNvSpPr>
          <p:nvPr>
            <p:ph type="body" orient="vert" idx="1"/>
          </p:nvPr>
        </p:nvSpPr>
        <p:spPr/>
        <p:txBody>
          <a:bodyPr vert="eaVert"/>
          <a:lstStyle/>
          <a:p>
            <a:pPr lvl="0" eaLnBrk="1" latinLnBrk="0" hangingPunct="1"/>
            <a:r>
              <a:rPr lang="da-DK"/>
              <a:t>Klik for at redigere i master</a:t>
            </a:r>
          </a:p>
          <a:p>
            <a:pPr lvl="1" eaLnBrk="1" latinLnBrk="0" hangingPunct="1"/>
            <a:r>
              <a:rPr lang="da-DK"/>
              <a:t>Andet niveau</a:t>
            </a:r>
          </a:p>
          <a:p>
            <a:pPr lvl="2" eaLnBrk="1" latinLnBrk="0" hangingPunct="1"/>
            <a:r>
              <a:rPr lang="da-DK"/>
              <a:t>Tredje niveau</a:t>
            </a:r>
          </a:p>
          <a:p>
            <a:pPr lvl="3" eaLnBrk="1" latinLnBrk="0" hangingPunct="1"/>
            <a:r>
              <a:rPr lang="da-DK"/>
              <a:t>Fjerde niveau</a:t>
            </a:r>
          </a:p>
          <a:p>
            <a:pPr lvl="4" eaLnBrk="1" latinLnBrk="0" hangingPunct="1"/>
            <a:r>
              <a:rPr lang="da-DK"/>
              <a:t>Femte niveau</a:t>
            </a:r>
            <a:endParaRPr kumimoji="0" lang="en-US"/>
          </a:p>
        </p:txBody>
      </p:sp>
      <p:sp>
        <p:nvSpPr>
          <p:cNvPr id="4" name="Pladsholder til dato 3"/>
          <p:cNvSpPr>
            <a:spLocks noGrp="1"/>
          </p:cNvSpPr>
          <p:nvPr>
            <p:ph type="dt" sz="half" idx="10"/>
          </p:nvPr>
        </p:nvSpPr>
        <p:spPr/>
        <p:txBody>
          <a:bodyPr/>
          <a:lstStyle/>
          <a:p>
            <a:fld id="{BE97543E-2C84-489F-9F46-C0BA0D375D46}" type="datetimeFigureOut">
              <a:rPr lang="da-DK" smtClean="0"/>
              <a:t>02.01.2026</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C63017B5-802B-426B-83A1-294F60D88FEE}" type="slidenum">
              <a:rPr lang="da-DK" smtClean="0"/>
              <a:t>‹nr.›</a:t>
            </a:fld>
            <a:endParaRPr lang="da-DK"/>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p:cNvSpPr>
            <a:spLocks noGrp="1"/>
          </p:cNvSpPr>
          <p:nvPr>
            <p:ph type="title" orient="vert"/>
          </p:nvPr>
        </p:nvSpPr>
        <p:spPr>
          <a:xfrm>
            <a:off x="6781800" y="1143000"/>
            <a:ext cx="1905000" cy="5486400"/>
          </a:xfrm>
        </p:spPr>
        <p:txBody>
          <a:bodyPr vert="eaVert"/>
          <a:lstStyle/>
          <a:p>
            <a:r>
              <a:rPr kumimoji="0" lang="da-DK"/>
              <a:t>Klik for at redigere i master</a:t>
            </a:r>
            <a:endParaRPr kumimoji="0" lang="en-US"/>
          </a:p>
        </p:txBody>
      </p:sp>
      <p:sp>
        <p:nvSpPr>
          <p:cNvPr id="3" name="Pladsholder til lodret titel 2"/>
          <p:cNvSpPr>
            <a:spLocks noGrp="1"/>
          </p:cNvSpPr>
          <p:nvPr>
            <p:ph type="body" orient="vert" idx="1"/>
          </p:nvPr>
        </p:nvSpPr>
        <p:spPr>
          <a:xfrm>
            <a:off x="457200" y="1143000"/>
            <a:ext cx="6248400" cy="5486400"/>
          </a:xfrm>
        </p:spPr>
        <p:txBody>
          <a:bodyPr vert="eaVert"/>
          <a:lstStyle/>
          <a:p>
            <a:pPr lvl="0" eaLnBrk="1" latinLnBrk="0" hangingPunct="1"/>
            <a:r>
              <a:rPr lang="da-DK"/>
              <a:t>Klik for at redigere i master</a:t>
            </a:r>
          </a:p>
          <a:p>
            <a:pPr lvl="1" eaLnBrk="1" latinLnBrk="0" hangingPunct="1"/>
            <a:r>
              <a:rPr lang="da-DK"/>
              <a:t>Andet niveau</a:t>
            </a:r>
          </a:p>
          <a:p>
            <a:pPr lvl="2" eaLnBrk="1" latinLnBrk="0" hangingPunct="1"/>
            <a:r>
              <a:rPr lang="da-DK"/>
              <a:t>Tredje niveau</a:t>
            </a:r>
          </a:p>
          <a:p>
            <a:pPr lvl="3" eaLnBrk="1" latinLnBrk="0" hangingPunct="1"/>
            <a:r>
              <a:rPr lang="da-DK"/>
              <a:t>Fjerde niveau</a:t>
            </a:r>
          </a:p>
          <a:p>
            <a:pPr lvl="4" eaLnBrk="1" latinLnBrk="0" hangingPunct="1"/>
            <a:r>
              <a:rPr lang="da-DK"/>
              <a:t>Femte niveau</a:t>
            </a:r>
            <a:endParaRPr kumimoji="0" lang="en-US"/>
          </a:p>
        </p:txBody>
      </p:sp>
      <p:sp>
        <p:nvSpPr>
          <p:cNvPr id="4" name="Pladsholder til dato 3"/>
          <p:cNvSpPr>
            <a:spLocks noGrp="1"/>
          </p:cNvSpPr>
          <p:nvPr>
            <p:ph type="dt" sz="half" idx="10"/>
          </p:nvPr>
        </p:nvSpPr>
        <p:spPr/>
        <p:txBody>
          <a:bodyPr/>
          <a:lstStyle/>
          <a:p>
            <a:fld id="{BE97543E-2C84-489F-9F46-C0BA0D375D46}" type="datetimeFigureOut">
              <a:rPr lang="da-DK" smtClean="0"/>
              <a:t>02.01.2026</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C63017B5-802B-426B-83A1-294F60D88FEE}" type="slidenum">
              <a:rPr lang="da-DK" smtClean="0"/>
              <a:t>‹nr.›</a:t>
            </a:fld>
            <a:endParaRPr lang="da-DK"/>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a-DK"/>
              <a:t>Klik for at redigere i master</a:t>
            </a:r>
            <a:endParaRPr kumimoji="0" lang="en-US"/>
          </a:p>
        </p:txBody>
      </p:sp>
      <p:sp>
        <p:nvSpPr>
          <p:cNvPr id="3" name="Pladsholder til indhold 2"/>
          <p:cNvSpPr>
            <a:spLocks noGrp="1"/>
          </p:cNvSpPr>
          <p:nvPr>
            <p:ph idx="1"/>
          </p:nvPr>
        </p:nvSpPr>
        <p:spPr/>
        <p:txBody>
          <a:bodyPr/>
          <a:lstStyle/>
          <a:p>
            <a:pPr lvl="0" eaLnBrk="1" latinLnBrk="0" hangingPunct="1"/>
            <a:r>
              <a:rPr lang="da-DK"/>
              <a:t>Klik for at redigere i master</a:t>
            </a:r>
          </a:p>
          <a:p>
            <a:pPr lvl="1" eaLnBrk="1" latinLnBrk="0" hangingPunct="1"/>
            <a:r>
              <a:rPr lang="da-DK"/>
              <a:t>Andet niveau</a:t>
            </a:r>
          </a:p>
          <a:p>
            <a:pPr lvl="2" eaLnBrk="1" latinLnBrk="0" hangingPunct="1"/>
            <a:r>
              <a:rPr lang="da-DK"/>
              <a:t>Tredje niveau</a:t>
            </a:r>
          </a:p>
          <a:p>
            <a:pPr lvl="3" eaLnBrk="1" latinLnBrk="0" hangingPunct="1"/>
            <a:r>
              <a:rPr lang="da-DK"/>
              <a:t>Fjerde niveau</a:t>
            </a:r>
          </a:p>
          <a:p>
            <a:pPr lvl="4" eaLnBrk="1" latinLnBrk="0" hangingPunct="1"/>
            <a:r>
              <a:rPr lang="da-DK"/>
              <a:t>Femte niveau</a:t>
            </a:r>
            <a:endParaRPr kumimoji="0" lang="en-US"/>
          </a:p>
        </p:txBody>
      </p:sp>
      <p:sp>
        <p:nvSpPr>
          <p:cNvPr id="4" name="Pladsholder til dato 3"/>
          <p:cNvSpPr>
            <a:spLocks noGrp="1"/>
          </p:cNvSpPr>
          <p:nvPr>
            <p:ph type="dt" sz="half" idx="10"/>
          </p:nvPr>
        </p:nvSpPr>
        <p:spPr/>
        <p:txBody>
          <a:bodyPr/>
          <a:lstStyle/>
          <a:p>
            <a:fld id="{BE97543E-2C84-489F-9F46-C0BA0D375D46}" type="datetimeFigureOut">
              <a:rPr lang="da-DK" smtClean="0"/>
              <a:t>02.01.2026</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C63017B5-802B-426B-83A1-294F60D88FEE}" type="slidenum">
              <a:rPr lang="da-DK" smtClean="0"/>
              <a:t>‹nr.›</a:t>
            </a:fld>
            <a:endParaRPr lang="da-DK"/>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da-DK"/>
              <a:t>Klik for at redigere i master</a:t>
            </a:r>
            <a:endParaRPr kumimoji="0" lang="en-US"/>
          </a:p>
        </p:txBody>
      </p:sp>
      <p:sp>
        <p:nvSpPr>
          <p:cNvPr id="3" name="Pladsholder til tekst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da-DK"/>
              <a:t>Klik for at redigere i master</a:t>
            </a:r>
          </a:p>
        </p:txBody>
      </p:sp>
      <p:sp>
        <p:nvSpPr>
          <p:cNvPr id="4" name="Pladsholder til dato 3"/>
          <p:cNvSpPr>
            <a:spLocks noGrp="1"/>
          </p:cNvSpPr>
          <p:nvPr>
            <p:ph type="dt" sz="half" idx="10"/>
          </p:nvPr>
        </p:nvSpPr>
        <p:spPr/>
        <p:txBody>
          <a:bodyPr/>
          <a:lstStyle/>
          <a:p>
            <a:fld id="{BE97543E-2C84-489F-9F46-C0BA0D375D46}" type="datetimeFigureOut">
              <a:rPr lang="da-DK" smtClean="0"/>
              <a:t>02.01.2026</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C63017B5-802B-426B-83A1-294F60D88FEE}" type="slidenum">
              <a:rPr lang="da-DK" smtClean="0"/>
              <a:t>‹nr.›</a:t>
            </a:fld>
            <a:endParaRPr lang="da-DK"/>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a-DK"/>
              <a:t>Klik for at redigere i master</a:t>
            </a:r>
            <a:endParaRPr kumimoji="0" lang="en-US"/>
          </a:p>
        </p:txBody>
      </p:sp>
      <p:sp>
        <p:nvSpPr>
          <p:cNvPr id="3" name="Pladsholder til indhold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da-DK"/>
              <a:t>Klik for at redigere i master</a:t>
            </a:r>
          </a:p>
          <a:p>
            <a:pPr lvl="1" eaLnBrk="1" latinLnBrk="0" hangingPunct="1"/>
            <a:r>
              <a:rPr lang="da-DK"/>
              <a:t>Andet niveau</a:t>
            </a:r>
          </a:p>
          <a:p>
            <a:pPr lvl="2" eaLnBrk="1" latinLnBrk="0" hangingPunct="1"/>
            <a:r>
              <a:rPr lang="da-DK"/>
              <a:t>Tredje niveau</a:t>
            </a:r>
          </a:p>
          <a:p>
            <a:pPr lvl="3" eaLnBrk="1" latinLnBrk="0" hangingPunct="1"/>
            <a:r>
              <a:rPr lang="da-DK"/>
              <a:t>Fjerde niveau</a:t>
            </a:r>
          </a:p>
          <a:p>
            <a:pPr lvl="4" eaLnBrk="1" latinLnBrk="0" hangingPunct="1"/>
            <a:r>
              <a:rPr lang="da-DK"/>
              <a:t>Femte niveau</a:t>
            </a:r>
            <a:endParaRPr kumimoji="0" lang="en-US"/>
          </a:p>
        </p:txBody>
      </p:sp>
      <p:sp>
        <p:nvSpPr>
          <p:cNvPr id="4" name="Pladsholder til indhold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da-DK"/>
              <a:t>Klik for at redigere i master</a:t>
            </a:r>
          </a:p>
          <a:p>
            <a:pPr lvl="1" eaLnBrk="1" latinLnBrk="0" hangingPunct="1"/>
            <a:r>
              <a:rPr lang="da-DK"/>
              <a:t>Andet niveau</a:t>
            </a:r>
          </a:p>
          <a:p>
            <a:pPr lvl="2" eaLnBrk="1" latinLnBrk="0" hangingPunct="1"/>
            <a:r>
              <a:rPr lang="da-DK"/>
              <a:t>Tredje niveau</a:t>
            </a:r>
          </a:p>
          <a:p>
            <a:pPr lvl="3" eaLnBrk="1" latinLnBrk="0" hangingPunct="1"/>
            <a:r>
              <a:rPr lang="da-DK"/>
              <a:t>Fjerde niveau</a:t>
            </a:r>
          </a:p>
          <a:p>
            <a:pPr lvl="4" eaLnBrk="1" latinLnBrk="0" hangingPunct="1"/>
            <a:r>
              <a:rPr lang="da-DK"/>
              <a:t>Femte niveau</a:t>
            </a:r>
            <a:endParaRPr kumimoji="0" lang="en-US"/>
          </a:p>
        </p:txBody>
      </p:sp>
      <p:sp>
        <p:nvSpPr>
          <p:cNvPr id="5" name="Pladsholder til dato 4"/>
          <p:cNvSpPr>
            <a:spLocks noGrp="1"/>
          </p:cNvSpPr>
          <p:nvPr>
            <p:ph type="dt" sz="half" idx="10"/>
          </p:nvPr>
        </p:nvSpPr>
        <p:spPr/>
        <p:txBody>
          <a:bodyPr/>
          <a:lstStyle/>
          <a:p>
            <a:fld id="{BE97543E-2C84-489F-9F46-C0BA0D375D46}" type="datetimeFigureOut">
              <a:rPr lang="da-DK" smtClean="0"/>
              <a:t>02.01.2026</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p:txBody>
          <a:bodyPr/>
          <a:lstStyle/>
          <a:p>
            <a:fld id="{C63017B5-802B-426B-83A1-294F60D88FEE}" type="slidenum">
              <a:rPr lang="da-DK" smtClean="0"/>
              <a:t>‹nr.›</a:t>
            </a:fld>
            <a:endParaRPr lang="da-DK"/>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p:cNvSpPr>
            <a:spLocks noGrp="1"/>
          </p:cNvSpPr>
          <p:nvPr>
            <p:ph type="title"/>
          </p:nvPr>
        </p:nvSpPr>
        <p:spPr>
          <a:xfrm>
            <a:off x="381000" y="1143000"/>
            <a:ext cx="8382000" cy="1069848"/>
          </a:xfrm>
        </p:spPr>
        <p:txBody>
          <a:bodyPr anchor="ctr"/>
          <a:lstStyle>
            <a:lvl1pPr>
              <a:defRPr sz="4000" b="0" i="0" cap="none" baseline="0"/>
            </a:lvl1pPr>
          </a:lstStyle>
          <a:p>
            <a:r>
              <a:rPr kumimoji="0" lang="da-DK"/>
              <a:t>Klik for at redigere i master</a:t>
            </a:r>
            <a:endParaRPr kumimoji="0" lang="en-US"/>
          </a:p>
        </p:txBody>
      </p:sp>
      <p:sp>
        <p:nvSpPr>
          <p:cNvPr id="3" name="Pladsholder til tekst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da-DK"/>
              <a:t>Klik for at redigere i master</a:t>
            </a:r>
          </a:p>
        </p:txBody>
      </p:sp>
      <p:sp>
        <p:nvSpPr>
          <p:cNvPr id="4" name="Pladsholder til tekst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da-DK"/>
              <a:t>Klik for at redigere i master</a:t>
            </a:r>
          </a:p>
        </p:txBody>
      </p:sp>
      <p:sp>
        <p:nvSpPr>
          <p:cNvPr id="5" name="Pladsholder til indhold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da-DK"/>
              <a:t>Klik for at redigere i master</a:t>
            </a:r>
          </a:p>
          <a:p>
            <a:pPr lvl="1" eaLnBrk="1" latinLnBrk="0" hangingPunct="1"/>
            <a:r>
              <a:rPr lang="da-DK"/>
              <a:t>Andet niveau</a:t>
            </a:r>
          </a:p>
          <a:p>
            <a:pPr lvl="2" eaLnBrk="1" latinLnBrk="0" hangingPunct="1"/>
            <a:r>
              <a:rPr lang="da-DK"/>
              <a:t>Tredje niveau</a:t>
            </a:r>
          </a:p>
          <a:p>
            <a:pPr lvl="3" eaLnBrk="1" latinLnBrk="0" hangingPunct="1"/>
            <a:r>
              <a:rPr lang="da-DK"/>
              <a:t>Fjerde niveau</a:t>
            </a:r>
          </a:p>
          <a:p>
            <a:pPr lvl="4" eaLnBrk="1" latinLnBrk="0" hangingPunct="1"/>
            <a:r>
              <a:rPr lang="da-DK"/>
              <a:t>Femte niveau</a:t>
            </a:r>
            <a:endParaRPr kumimoji="0" lang="en-US"/>
          </a:p>
        </p:txBody>
      </p:sp>
      <p:sp>
        <p:nvSpPr>
          <p:cNvPr id="6" name="Pladsholder til indhold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da-DK"/>
              <a:t>Klik for at redigere i master</a:t>
            </a:r>
          </a:p>
          <a:p>
            <a:pPr lvl="1" eaLnBrk="1" latinLnBrk="0" hangingPunct="1"/>
            <a:r>
              <a:rPr lang="da-DK"/>
              <a:t>Andet niveau</a:t>
            </a:r>
          </a:p>
          <a:p>
            <a:pPr lvl="2" eaLnBrk="1" latinLnBrk="0" hangingPunct="1"/>
            <a:r>
              <a:rPr lang="da-DK"/>
              <a:t>Tredje niveau</a:t>
            </a:r>
          </a:p>
          <a:p>
            <a:pPr lvl="3" eaLnBrk="1" latinLnBrk="0" hangingPunct="1"/>
            <a:r>
              <a:rPr lang="da-DK"/>
              <a:t>Fjerde niveau</a:t>
            </a:r>
          </a:p>
          <a:p>
            <a:pPr lvl="4" eaLnBrk="1" latinLnBrk="0" hangingPunct="1"/>
            <a:r>
              <a:rPr lang="da-DK"/>
              <a:t>Femte niveau</a:t>
            </a:r>
            <a:endParaRPr kumimoji="0" lang="en-US"/>
          </a:p>
        </p:txBody>
      </p:sp>
      <p:sp>
        <p:nvSpPr>
          <p:cNvPr id="26" name="Pladsholder til dato 25"/>
          <p:cNvSpPr>
            <a:spLocks noGrp="1"/>
          </p:cNvSpPr>
          <p:nvPr>
            <p:ph type="dt" sz="half" idx="10"/>
          </p:nvPr>
        </p:nvSpPr>
        <p:spPr/>
        <p:txBody>
          <a:bodyPr rtlCol="0"/>
          <a:lstStyle/>
          <a:p>
            <a:fld id="{BE97543E-2C84-489F-9F46-C0BA0D375D46}" type="datetimeFigureOut">
              <a:rPr lang="da-DK" smtClean="0"/>
              <a:t>02.01.2026</a:t>
            </a:fld>
            <a:endParaRPr lang="da-DK"/>
          </a:p>
        </p:txBody>
      </p:sp>
      <p:sp>
        <p:nvSpPr>
          <p:cNvPr id="27" name="Pladsholder til diasnummer 26"/>
          <p:cNvSpPr>
            <a:spLocks noGrp="1"/>
          </p:cNvSpPr>
          <p:nvPr>
            <p:ph type="sldNum" sz="quarter" idx="11"/>
          </p:nvPr>
        </p:nvSpPr>
        <p:spPr/>
        <p:txBody>
          <a:bodyPr rtlCol="0"/>
          <a:lstStyle/>
          <a:p>
            <a:fld id="{C63017B5-802B-426B-83A1-294F60D88FEE}" type="slidenum">
              <a:rPr lang="da-DK" smtClean="0"/>
              <a:t>‹nr.›</a:t>
            </a:fld>
            <a:endParaRPr lang="da-DK"/>
          </a:p>
        </p:txBody>
      </p:sp>
      <p:sp>
        <p:nvSpPr>
          <p:cNvPr id="28" name="Pladsholder til sidefod 27"/>
          <p:cNvSpPr>
            <a:spLocks noGrp="1"/>
          </p:cNvSpPr>
          <p:nvPr>
            <p:ph type="ftr" sz="quarter" idx="12"/>
          </p:nvPr>
        </p:nvSpPr>
        <p:spPr/>
        <p:txBody>
          <a:bodyPr rtlCol="0"/>
          <a:lstStyle/>
          <a:p>
            <a:endParaRPr lang="da-DK"/>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da-DK"/>
              <a:t>Klik for at redigere i master</a:t>
            </a:r>
            <a:endParaRPr kumimoji="0" lang="en-US"/>
          </a:p>
        </p:txBody>
      </p:sp>
      <p:sp>
        <p:nvSpPr>
          <p:cNvPr id="3" name="Pladsholder til dato 2"/>
          <p:cNvSpPr>
            <a:spLocks noGrp="1"/>
          </p:cNvSpPr>
          <p:nvPr>
            <p:ph type="dt" sz="half" idx="10"/>
          </p:nvPr>
        </p:nvSpPr>
        <p:spPr>
          <a:xfrm>
            <a:off x="6583680" y="612648"/>
            <a:ext cx="957264" cy="457200"/>
          </a:xfrm>
        </p:spPr>
        <p:txBody>
          <a:bodyPr/>
          <a:lstStyle/>
          <a:p>
            <a:fld id="{BE97543E-2C84-489F-9F46-C0BA0D375D46}" type="datetimeFigureOut">
              <a:rPr lang="da-DK" smtClean="0"/>
              <a:t>02.01.2026</a:t>
            </a:fld>
            <a:endParaRPr lang="da-DK"/>
          </a:p>
        </p:txBody>
      </p:sp>
      <p:sp>
        <p:nvSpPr>
          <p:cNvPr id="4" name="Pladsholder til sidefod 3"/>
          <p:cNvSpPr>
            <a:spLocks noGrp="1"/>
          </p:cNvSpPr>
          <p:nvPr>
            <p:ph type="ftr" sz="quarter" idx="11"/>
          </p:nvPr>
        </p:nvSpPr>
        <p:spPr>
          <a:xfrm>
            <a:off x="5257800" y="612648"/>
            <a:ext cx="1325880" cy="457200"/>
          </a:xfrm>
        </p:spPr>
        <p:txBody>
          <a:bodyPr/>
          <a:lstStyle/>
          <a:p>
            <a:endParaRPr lang="da-DK"/>
          </a:p>
        </p:txBody>
      </p:sp>
      <p:sp>
        <p:nvSpPr>
          <p:cNvPr id="5" name="Pladsholder til diasnummer 4"/>
          <p:cNvSpPr>
            <a:spLocks noGrp="1"/>
          </p:cNvSpPr>
          <p:nvPr>
            <p:ph type="sldNum" sz="quarter" idx="12"/>
          </p:nvPr>
        </p:nvSpPr>
        <p:spPr>
          <a:xfrm>
            <a:off x="8174736" y="2272"/>
            <a:ext cx="762000" cy="365760"/>
          </a:xfrm>
        </p:spPr>
        <p:txBody>
          <a:bodyPr/>
          <a:lstStyle/>
          <a:p>
            <a:fld id="{C63017B5-802B-426B-83A1-294F60D88FEE}" type="slidenum">
              <a:rPr lang="da-DK" smtClean="0"/>
              <a:t>‹nr.›</a:t>
            </a:fld>
            <a:endParaRPr lang="da-DK"/>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dsholder til dato 1"/>
          <p:cNvSpPr>
            <a:spLocks noGrp="1"/>
          </p:cNvSpPr>
          <p:nvPr>
            <p:ph type="dt" sz="half" idx="10"/>
          </p:nvPr>
        </p:nvSpPr>
        <p:spPr/>
        <p:txBody>
          <a:bodyPr/>
          <a:lstStyle/>
          <a:p>
            <a:fld id="{BE97543E-2C84-489F-9F46-C0BA0D375D46}" type="datetimeFigureOut">
              <a:rPr lang="da-DK" smtClean="0"/>
              <a:t>02.01.2026</a:t>
            </a:fld>
            <a:endParaRPr lang="da-DK"/>
          </a:p>
        </p:txBody>
      </p:sp>
      <p:sp>
        <p:nvSpPr>
          <p:cNvPr id="3" name="Pladsholder til sidefod 2"/>
          <p:cNvSpPr>
            <a:spLocks noGrp="1"/>
          </p:cNvSpPr>
          <p:nvPr>
            <p:ph type="ftr" sz="quarter" idx="11"/>
          </p:nvPr>
        </p:nvSpPr>
        <p:spPr/>
        <p:txBody>
          <a:bodyPr/>
          <a:lstStyle/>
          <a:p>
            <a:endParaRPr lang="da-DK"/>
          </a:p>
        </p:txBody>
      </p:sp>
      <p:sp>
        <p:nvSpPr>
          <p:cNvPr id="4" name="Pladsholder til diasnummer 3"/>
          <p:cNvSpPr>
            <a:spLocks noGrp="1"/>
          </p:cNvSpPr>
          <p:nvPr>
            <p:ph type="sldNum" sz="quarter" idx="12"/>
          </p:nvPr>
        </p:nvSpPr>
        <p:spPr/>
        <p:txBody>
          <a:bodyPr/>
          <a:lstStyle/>
          <a:p>
            <a:fld id="{C63017B5-802B-426B-83A1-294F60D88FEE}" type="slidenum">
              <a:rPr lang="da-DK" smtClean="0"/>
              <a:t>‹nr.›</a:t>
            </a:fld>
            <a:endParaRPr lang="da-DK"/>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5353496" y="1101970"/>
            <a:ext cx="3383280" cy="877824"/>
          </a:xfrm>
        </p:spPr>
        <p:txBody>
          <a:bodyPr anchor="b"/>
          <a:lstStyle>
            <a:lvl1pPr algn="l">
              <a:buNone/>
              <a:defRPr sz="1800" b="1"/>
            </a:lvl1pPr>
          </a:lstStyle>
          <a:p>
            <a:r>
              <a:rPr kumimoji="0" lang="da-DK"/>
              <a:t>Klik for at redigere i master</a:t>
            </a:r>
            <a:endParaRPr kumimoji="0" lang="en-US"/>
          </a:p>
        </p:txBody>
      </p:sp>
      <p:sp>
        <p:nvSpPr>
          <p:cNvPr id="3" name="Pladsholder til tekst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da-DK"/>
              <a:t>Klik for at redigere i master</a:t>
            </a:r>
          </a:p>
        </p:txBody>
      </p:sp>
      <p:sp>
        <p:nvSpPr>
          <p:cNvPr id="4" name="Pladsholder til indhold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da-DK"/>
              <a:t>Klik for at redigere i master</a:t>
            </a:r>
          </a:p>
          <a:p>
            <a:pPr lvl="1" eaLnBrk="1" latinLnBrk="0" hangingPunct="1"/>
            <a:r>
              <a:rPr lang="da-DK"/>
              <a:t>Andet niveau</a:t>
            </a:r>
          </a:p>
          <a:p>
            <a:pPr lvl="2" eaLnBrk="1" latinLnBrk="0" hangingPunct="1"/>
            <a:r>
              <a:rPr lang="da-DK"/>
              <a:t>Tredje niveau</a:t>
            </a:r>
          </a:p>
          <a:p>
            <a:pPr lvl="3" eaLnBrk="1" latinLnBrk="0" hangingPunct="1"/>
            <a:r>
              <a:rPr lang="da-DK"/>
              <a:t>Fjerde niveau</a:t>
            </a:r>
          </a:p>
          <a:p>
            <a:pPr lvl="4" eaLnBrk="1" latinLnBrk="0" hangingPunct="1"/>
            <a:r>
              <a:rPr lang="da-DK"/>
              <a:t>Femte niveau</a:t>
            </a:r>
            <a:endParaRPr kumimoji="0" lang="en-US"/>
          </a:p>
        </p:txBody>
      </p:sp>
      <p:sp>
        <p:nvSpPr>
          <p:cNvPr id="5" name="Pladsholder til dato 4"/>
          <p:cNvSpPr>
            <a:spLocks noGrp="1"/>
          </p:cNvSpPr>
          <p:nvPr>
            <p:ph type="dt" sz="half" idx="10"/>
          </p:nvPr>
        </p:nvSpPr>
        <p:spPr/>
        <p:txBody>
          <a:bodyPr/>
          <a:lstStyle/>
          <a:p>
            <a:fld id="{BE97543E-2C84-489F-9F46-C0BA0D375D46}" type="datetimeFigureOut">
              <a:rPr lang="da-DK" smtClean="0"/>
              <a:t>02.01.2026</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p:txBody>
          <a:bodyPr/>
          <a:lstStyle/>
          <a:p>
            <a:fld id="{C63017B5-802B-426B-83A1-294F60D88FEE}" type="slidenum">
              <a:rPr lang="da-DK" smtClean="0"/>
              <a:t>‹nr.›</a:t>
            </a:fld>
            <a:endParaRPr lang="da-DK"/>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da-DK"/>
              <a:t>Klik for at redigere i master</a:t>
            </a:r>
            <a:endParaRPr kumimoji="0" lang="en-US"/>
          </a:p>
        </p:txBody>
      </p:sp>
      <p:sp>
        <p:nvSpPr>
          <p:cNvPr id="3" name="Pladsholder til billede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da-DK"/>
              <a:t>Klik på ikonet for at tilføje et billede</a:t>
            </a:r>
            <a:endParaRPr kumimoji="0" lang="en-US" dirty="0"/>
          </a:p>
        </p:txBody>
      </p:sp>
      <p:sp>
        <p:nvSpPr>
          <p:cNvPr id="4" name="Pladsholder til tekst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da-DK"/>
              <a:t>Klik for at redigere i master</a:t>
            </a:r>
          </a:p>
        </p:txBody>
      </p:sp>
      <p:sp>
        <p:nvSpPr>
          <p:cNvPr id="5" name="Pladsholder til dato 4"/>
          <p:cNvSpPr>
            <a:spLocks noGrp="1"/>
          </p:cNvSpPr>
          <p:nvPr>
            <p:ph type="dt" sz="half" idx="10"/>
          </p:nvPr>
        </p:nvSpPr>
        <p:spPr/>
        <p:txBody>
          <a:bodyPr/>
          <a:lstStyle/>
          <a:p>
            <a:fld id="{BE97543E-2C84-489F-9F46-C0BA0D375D46}" type="datetimeFigureOut">
              <a:rPr lang="da-DK" smtClean="0"/>
              <a:t>02.01.2026</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p:txBody>
          <a:bodyPr/>
          <a:lstStyle/>
          <a:p>
            <a:fld id="{C63017B5-802B-426B-83A1-294F60D88FEE}" type="slidenum">
              <a:rPr lang="da-DK" smtClean="0"/>
              <a:t>‹nr.›</a:t>
            </a:fld>
            <a:endParaRPr lang="da-DK"/>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ktangel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ktangel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ktangel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ktangel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ktangel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Afrundet rektangel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Afrundet rektangel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ktangel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ktangel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ktangel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ktangel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ktangel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ktangel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Pladsholder til titel 21"/>
          <p:cNvSpPr>
            <a:spLocks noGrp="1"/>
          </p:cNvSpPr>
          <p:nvPr>
            <p:ph type="title"/>
          </p:nvPr>
        </p:nvSpPr>
        <p:spPr>
          <a:xfrm>
            <a:off x="457200" y="1143000"/>
            <a:ext cx="8229600" cy="1066800"/>
          </a:xfrm>
          <a:prstGeom prst="rect">
            <a:avLst/>
          </a:prstGeom>
        </p:spPr>
        <p:txBody>
          <a:bodyPr vert="horz" anchor="ctr">
            <a:normAutofit/>
          </a:bodyPr>
          <a:lstStyle/>
          <a:p>
            <a:r>
              <a:rPr kumimoji="0" lang="da-DK"/>
              <a:t>Klik for at redigere i master</a:t>
            </a:r>
            <a:endParaRPr kumimoji="0" lang="en-US"/>
          </a:p>
        </p:txBody>
      </p:sp>
      <p:sp>
        <p:nvSpPr>
          <p:cNvPr id="13" name="Pladsholder til tekst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da-DK"/>
              <a:t>Klik for at redigere i master</a:t>
            </a:r>
          </a:p>
          <a:p>
            <a:pPr lvl="1" eaLnBrk="1" latinLnBrk="0" hangingPunct="1"/>
            <a:r>
              <a:rPr kumimoji="0" lang="da-DK"/>
              <a:t>Andet niveau</a:t>
            </a:r>
          </a:p>
          <a:p>
            <a:pPr lvl="2" eaLnBrk="1" latinLnBrk="0" hangingPunct="1"/>
            <a:r>
              <a:rPr kumimoji="0" lang="da-DK"/>
              <a:t>Tredje niveau</a:t>
            </a:r>
          </a:p>
          <a:p>
            <a:pPr lvl="3" eaLnBrk="1" latinLnBrk="0" hangingPunct="1"/>
            <a:r>
              <a:rPr kumimoji="0" lang="da-DK"/>
              <a:t>Fjerde niveau</a:t>
            </a:r>
          </a:p>
          <a:p>
            <a:pPr lvl="4" eaLnBrk="1" latinLnBrk="0" hangingPunct="1"/>
            <a:r>
              <a:rPr kumimoji="0" lang="da-DK"/>
              <a:t>Femte niveau</a:t>
            </a:r>
            <a:endParaRPr kumimoji="0" lang="en-US"/>
          </a:p>
        </p:txBody>
      </p:sp>
      <p:sp>
        <p:nvSpPr>
          <p:cNvPr id="14" name="Pladsholder til dato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BE97543E-2C84-489F-9F46-C0BA0D375D46}" type="datetimeFigureOut">
              <a:rPr lang="da-DK" smtClean="0"/>
              <a:t>02.01.2026</a:t>
            </a:fld>
            <a:endParaRPr lang="da-DK"/>
          </a:p>
        </p:txBody>
      </p:sp>
      <p:sp>
        <p:nvSpPr>
          <p:cNvPr id="3" name="Pladsholder til sidefod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da-DK"/>
          </a:p>
        </p:txBody>
      </p:sp>
      <p:sp>
        <p:nvSpPr>
          <p:cNvPr id="23" name="Pladsholder til diasnumm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C63017B5-802B-426B-83A1-294F60D88FEE}" type="slidenum">
              <a:rPr lang="da-DK" smtClean="0"/>
              <a:t>‹nr.›</a:t>
            </a:fld>
            <a:endParaRPr lang="da-DK"/>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dr.dk/nyheder/politik/nu-vil-mette-frederiksen-svinge-mod-venstre"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da-DK"/>
              <a:t> 3t </a:t>
            </a:r>
            <a:r>
              <a:rPr lang="da-DK" dirty="0"/>
              <a:t>Dansk politik</a:t>
            </a:r>
          </a:p>
        </p:txBody>
      </p:sp>
      <p:sp>
        <p:nvSpPr>
          <p:cNvPr id="3" name="Undertitel 2"/>
          <p:cNvSpPr>
            <a:spLocks noGrp="1"/>
          </p:cNvSpPr>
          <p:nvPr>
            <p:ph type="subTitle" idx="1"/>
          </p:nvPr>
        </p:nvSpPr>
        <p:spPr/>
        <p:txBody>
          <a:bodyPr/>
          <a:lstStyle/>
          <a:p>
            <a:r>
              <a:rPr lang="da-DK" dirty="0"/>
              <a:t>Partiadfærd</a:t>
            </a:r>
          </a:p>
        </p:txBody>
      </p:sp>
    </p:spTree>
    <p:extLst>
      <p:ext uri="{BB962C8B-B14F-4D97-AF65-F5344CB8AC3E}">
        <p14:creationId xmlns:p14="http://schemas.microsoft.com/office/powerpoint/2010/main" val="4506405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C7AFC55-483E-9F4D-A379-1D0C0F12BA53}"/>
              </a:ext>
            </a:extLst>
          </p:cNvPr>
          <p:cNvSpPr>
            <a:spLocks noGrp="1"/>
          </p:cNvSpPr>
          <p:nvPr>
            <p:ph type="title"/>
          </p:nvPr>
        </p:nvSpPr>
        <p:spPr/>
        <p:txBody>
          <a:bodyPr/>
          <a:lstStyle/>
          <a:p>
            <a:r>
              <a:rPr lang="da-DK" dirty="0"/>
              <a:t>Case</a:t>
            </a:r>
          </a:p>
        </p:txBody>
      </p:sp>
      <p:sp>
        <p:nvSpPr>
          <p:cNvPr id="3" name="Pladsholder til indhold 2">
            <a:extLst>
              <a:ext uri="{FF2B5EF4-FFF2-40B4-BE49-F238E27FC236}">
                <a16:creationId xmlns:a16="http://schemas.microsoft.com/office/drawing/2014/main" id="{D43E95EC-D202-CE47-BE95-8C97046879C2}"/>
              </a:ext>
            </a:extLst>
          </p:cNvPr>
          <p:cNvSpPr>
            <a:spLocks noGrp="1"/>
          </p:cNvSpPr>
          <p:nvPr>
            <p:ph idx="1"/>
          </p:nvPr>
        </p:nvSpPr>
        <p:spPr/>
        <p:txBody>
          <a:bodyPr/>
          <a:lstStyle/>
          <a:p>
            <a:r>
              <a:rPr lang="da-DK" u="sng" dirty="0">
                <a:latin typeface="Georgia" panose="02040502050405020303" pitchFamily="18" charset="0"/>
              </a:rPr>
              <a:t>Strøm</a:t>
            </a:r>
            <a:r>
              <a:rPr lang="da-DK" dirty="0">
                <a:latin typeface="Georgia" panose="02040502050405020303" pitchFamily="18" charset="0"/>
              </a:rPr>
              <a:t>: S valgte at skifte kurs og blive </a:t>
            </a:r>
            <a:r>
              <a:rPr lang="da-DK" b="1" dirty="0" err="1">
                <a:latin typeface="Georgia" panose="02040502050405020303" pitchFamily="18" charset="0"/>
              </a:rPr>
              <a:t>vote</a:t>
            </a:r>
            <a:r>
              <a:rPr lang="da-DK" b="1" dirty="0">
                <a:latin typeface="Georgia" panose="02040502050405020303" pitchFamily="18" charset="0"/>
              </a:rPr>
              <a:t> </a:t>
            </a:r>
            <a:r>
              <a:rPr lang="da-DK" b="1" dirty="0" err="1">
                <a:latin typeface="Georgia" panose="02040502050405020303" pitchFamily="18" charset="0"/>
              </a:rPr>
              <a:t>seeking</a:t>
            </a:r>
            <a:r>
              <a:rPr lang="da-DK" dirty="0">
                <a:latin typeface="Georgia" panose="02040502050405020303" pitchFamily="18" charset="0"/>
              </a:rPr>
              <a:t>, dvs. at følge vælgerne og levere den populære stramme udlændingepolitik, som der var og er salg i. </a:t>
            </a:r>
          </a:p>
          <a:p>
            <a:r>
              <a:rPr lang="da-DK" u="sng" dirty="0">
                <a:latin typeface="Georgia" panose="02040502050405020303" pitchFamily="18" charset="0"/>
              </a:rPr>
              <a:t>Strøm:</a:t>
            </a:r>
            <a:r>
              <a:rPr lang="da-DK" dirty="0">
                <a:latin typeface="Georgia" panose="02040502050405020303" pitchFamily="18" charset="0"/>
              </a:rPr>
              <a:t> </a:t>
            </a:r>
            <a:r>
              <a:rPr lang="da-DK" dirty="0" err="1">
                <a:latin typeface="Georgia" panose="02040502050405020303" pitchFamily="18" charset="0"/>
              </a:rPr>
              <a:t>Voteseeking</a:t>
            </a:r>
            <a:r>
              <a:rPr lang="da-DK" dirty="0">
                <a:latin typeface="Georgia" panose="02040502050405020303" pitchFamily="18" charset="0"/>
              </a:rPr>
              <a:t> midlet til at nå regeringsmagten. (</a:t>
            </a:r>
            <a:r>
              <a:rPr lang="da-DK" dirty="0" err="1">
                <a:latin typeface="Georgia" panose="02040502050405020303" pitchFamily="18" charset="0"/>
              </a:rPr>
              <a:t>Officeseeking</a:t>
            </a:r>
            <a:r>
              <a:rPr lang="da-DK" dirty="0">
                <a:latin typeface="Georgia" panose="02040502050405020303" pitchFamily="18" charset="0"/>
              </a:rPr>
              <a:t>)</a:t>
            </a:r>
            <a:endParaRPr lang="da-DK" u="sng" dirty="0">
              <a:latin typeface="Georgia" panose="02040502050405020303" pitchFamily="18" charset="0"/>
            </a:endParaRPr>
          </a:p>
          <a:p>
            <a:pPr marL="0" indent="0">
              <a:buNone/>
            </a:pPr>
            <a:endParaRPr lang="da-DK" b="1" dirty="0">
              <a:latin typeface="Georgia" panose="02040502050405020303" pitchFamily="18" charset="0"/>
            </a:endParaRPr>
          </a:p>
          <a:p>
            <a:endParaRPr lang="da-DK" dirty="0"/>
          </a:p>
        </p:txBody>
      </p:sp>
    </p:spTree>
    <p:extLst>
      <p:ext uri="{BB962C8B-B14F-4D97-AF65-F5344CB8AC3E}">
        <p14:creationId xmlns:p14="http://schemas.microsoft.com/office/powerpoint/2010/main" val="36447584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F946E0D-6AA1-D213-D0F4-DB360E1B2F8E}"/>
              </a:ext>
            </a:extLst>
          </p:cNvPr>
          <p:cNvSpPr>
            <a:spLocks noGrp="1"/>
          </p:cNvSpPr>
          <p:nvPr>
            <p:ph type="title"/>
          </p:nvPr>
        </p:nvSpPr>
        <p:spPr/>
        <p:txBody>
          <a:bodyPr/>
          <a:lstStyle/>
          <a:p>
            <a:r>
              <a:rPr lang="da-DK" dirty="0"/>
              <a:t>Paropgave</a:t>
            </a:r>
          </a:p>
        </p:txBody>
      </p:sp>
      <p:sp>
        <p:nvSpPr>
          <p:cNvPr id="3" name="Pladsholder til indhold 2">
            <a:extLst>
              <a:ext uri="{FF2B5EF4-FFF2-40B4-BE49-F238E27FC236}">
                <a16:creationId xmlns:a16="http://schemas.microsoft.com/office/drawing/2014/main" id="{2E52761A-71A4-49DF-2F7D-C70CB5B4356F}"/>
              </a:ext>
            </a:extLst>
          </p:cNvPr>
          <p:cNvSpPr>
            <a:spLocks noGrp="1"/>
          </p:cNvSpPr>
          <p:nvPr>
            <p:ph idx="1"/>
          </p:nvPr>
        </p:nvSpPr>
        <p:spPr/>
        <p:txBody>
          <a:bodyPr>
            <a:normAutofit/>
          </a:bodyPr>
          <a:lstStyle/>
          <a:p>
            <a:r>
              <a:rPr lang="da-DK" dirty="0"/>
              <a:t>Anvend viden om partiadfærd til at forklare </a:t>
            </a:r>
          </a:p>
          <a:p>
            <a:pPr marL="109728" indent="0">
              <a:buNone/>
            </a:pPr>
            <a:r>
              <a:rPr lang="da-DK" dirty="0"/>
              <a:t>Mette Frederiksens udmelding om et tættere samarbejde med SF i forbindelse med et interview i Weekendavisen. </a:t>
            </a:r>
          </a:p>
          <a:p>
            <a:pPr marL="109728" indent="0">
              <a:buNone/>
            </a:pPr>
            <a:r>
              <a:rPr lang="da-DK" dirty="0">
                <a:hlinkClick r:id="rId2"/>
              </a:rPr>
              <a:t>https://www.dr.dk/nyheder/politik/nu-vil-mette-frederiksen-svinge-mod-venstre</a:t>
            </a:r>
            <a:r>
              <a:rPr lang="da-DK" dirty="0"/>
              <a:t>.</a:t>
            </a:r>
          </a:p>
          <a:p>
            <a:r>
              <a:rPr lang="da-DK" dirty="0"/>
              <a:t>Hvilke faktorer vægter MF med sin politiske udmelding og hvilke vægtes ikke? </a:t>
            </a:r>
          </a:p>
        </p:txBody>
      </p:sp>
    </p:spTree>
    <p:extLst>
      <p:ext uri="{BB962C8B-B14F-4D97-AF65-F5344CB8AC3E}">
        <p14:creationId xmlns:p14="http://schemas.microsoft.com/office/powerpoint/2010/main" val="39067514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3B22834-2C64-66B6-C926-36116DDAC748}"/>
              </a:ext>
            </a:extLst>
          </p:cNvPr>
          <p:cNvSpPr>
            <a:spLocks noGrp="1"/>
          </p:cNvSpPr>
          <p:nvPr>
            <p:ph type="title"/>
          </p:nvPr>
        </p:nvSpPr>
        <p:spPr/>
        <p:txBody>
          <a:bodyPr/>
          <a:lstStyle/>
          <a:p>
            <a:r>
              <a:rPr lang="da-DK" dirty="0"/>
              <a:t>Paropgave</a:t>
            </a:r>
          </a:p>
        </p:txBody>
      </p:sp>
      <p:sp>
        <p:nvSpPr>
          <p:cNvPr id="3" name="Pladsholder til indhold 2">
            <a:extLst>
              <a:ext uri="{FF2B5EF4-FFF2-40B4-BE49-F238E27FC236}">
                <a16:creationId xmlns:a16="http://schemas.microsoft.com/office/drawing/2014/main" id="{DF0A1062-926A-B220-1497-68B9FA75004B}"/>
              </a:ext>
            </a:extLst>
          </p:cNvPr>
          <p:cNvSpPr>
            <a:spLocks noGrp="1"/>
          </p:cNvSpPr>
          <p:nvPr>
            <p:ph idx="1"/>
          </p:nvPr>
        </p:nvSpPr>
        <p:spPr/>
        <p:txBody>
          <a:bodyPr>
            <a:normAutofit/>
          </a:bodyPr>
          <a:lstStyle/>
          <a:p>
            <a:r>
              <a:rPr lang="da-DK" dirty="0"/>
              <a:t>Anvend viden om partiadfærd til at forklare </a:t>
            </a:r>
          </a:p>
          <a:p>
            <a:pPr marL="109728" indent="0">
              <a:buNone/>
            </a:pPr>
            <a:r>
              <a:rPr lang="da-DK" dirty="0"/>
              <a:t>Lars Løkkes udmelding om et tættere samarbejde med SF. </a:t>
            </a:r>
          </a:p>
          <a:p>
            <a:pPr marL="109728" indent="0">
              <a:buNone/>
            </a:pPr>
            <a:r>
              <a:rPr lang="da-DK" dirty="0" err="1"/>
              <a:t>https</a:t>
            </a:r>
            <a:r>
              <a:rPr lang="da-DK" dirty="0"/>
              <a:t>://nyheder.tv2.dk/politik/2025-12-04-loekke-bejler-nu-ogsaa-til-sf-jeg-holder-meget-af-pia-olsen-dyhr-lyder-det</a:t>
            </a:r>
          </a:p>
          <a:p>
            <a:pPr marL="109728" indent="0">
              <a:buNone/>
            </a:pPr>
            <a:endParaRPr lang="da-DK" dirty="0"/>
          </a:p>
          <a:p>
            <a:r>
              <a:rPr lang="da-DK" dirty="0"/>
              <a:t>Hvilke faktorer vægter Løkke med sin politiske udmelding og hvilke vægtes ikke? </a:t>
            </a:r>
          </a:p>
          <a:p>
            <a:endParaRPr lang="da-DK" dirty="0"/>
          </a:p>
        </p:txBody>
      </p:sp>
    </p:spTree>
    <p:extLst>
      <p:ext uri="{BB962C8B-B14F-4D97-AF65-F5344CB8AC3E}">
        <p14:creationId xmlns:p14="http://schemas.microsoft.com/office/powerpoint/2010/main" val="31167333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FA84026-B081-84B5-2BC5-0212D73C6578}"/>
              </a:ext>
            </a:extLst>
          </p:cNvPr>
          <p:cNvSpPr>
            <a:spLocks noGrp="1"/>
          </p:cNvSpPr>
          <p:nvPr>
            <p:ph type="title"/>
          </p:nvPr>
        </p:nvSpPr>
        <p:spPr/>
        <p:txBody>
          <a:bodyPr/>
          <a:lstStyle/>
          <a:p>
            <a:r>
              <a:rPr lang="da-DK" dirty="0"/>
              <a:t>Paropgave</a:t>
            </a:r>
          </a:p>
        </p:txBody>
      </p:sp>
      <p:sp>
        <p:nvSpPr>
          <p:cNvPr id="3" name="Pladsholder til indhold 2">
            <a:extLst>
              <a:ext uri="{FF2B5EF4-FFF2-40B4-BE49-F238E27FC236}">
                <a16:creationId xmlns:a16="http://schemas.microsoft.com/office/drawing/2014/main" id="{25D9348D-7079-8A9D-62DD-86BDBD02B70E}"/>
              </a:ext>
            </a:extLst>
          </p:cNvPr>
          <p:cNvSpPr>
            <a:spLocks noGrp="1"/>
          </p:cNvSpPr>
          <p:nvPr>
            <p:ph idx="1"/>
          </p:nvPr>
        </p:nvSpPr>
        <p:spPr/>
        <p:txBody>
          <a:bodyPr>
            <a:normAutofit/>
          </a:bodyPr>
          <a:lstStyle/>
          <a:p>
            <a:r>
              <a:rPr lang="da-DK" dirty="0"/>
              <a:t>Undersøg Venstres udmelding om udmeldelse af statsborgerskabskonvention. </a:t>
            </a:r>
          </a:p>
          <a:p>
            <a:r>
              <a:rPr lang="da-DK" dirty="0"/>
              <a:t>Anvend nedenstående link og viden om partiadfærd. </a:t>
            </a:r>
          </a:p>
          <a:p>
            <a:r>
              <a:rPr lang="da-DK" dirty="0" err="1"/>
              <a:t>https</a:t>
            </a:r>
            <a:r>
              <a:rPr lang="da-DK" dirty="0"/>
              <a:t>://</a:t>
            </a:r>
            <a:r>
              <a:rPr lang="da-DK" dirty="0" err="1"/>
              <a:t>www.dr.dk</a:t>
            </a:r>
            <a:r>
              <a:rPr lang="da-DK" dirty="0"/>
              <a:t>/nyheder/politik/venstre-klar-til-forlade-konvention-om-statsborgerskab</a:t>
            </a:r>
          </a:p>
          <a:p>
            <a:r>
              <a:rPr lang="da-DK" dirty="0" err="1"/>
              <a:t>https</a:t>
            </a:r>
            <a:r>
              <a:rPr lang="da-DK" dirty="0"/>
              <a:t>://</a:t>
            </a:r>
            <a:r>
              <a:rPr lang="da-DK" dirty="0" err="1"/>
              <a:t>www.dr.dk</a:t>
            </a:r>
            <a:r>
              <a:rPr lang="da-DK" dirty="0"/>
              <a:t>/nyheder/politik/regeringspartier-uenige-i-venstres-oenske-om-udmelding-af-konvention-det-klogeste-er-true-med-blive</a:t>
            </a:r>
          </a:p>
        </p:txBody>
      </p:sp>
    </p:spTree>
    <p:extLst>
      <p:ext uri="{BB962C8B-B14F-4D97-AF65-F5344CB8AC3E}">
        <p14:creationId xmlns:p14="http://schemas.microsoft.com/office/powerpoint/2010/main" val="12490702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a-DK" dirty="0">
                <a:latin typeface="Georgia" panose="02040502050405020303" pitchFamily="18" charset="0"/>
              </a:rPr>
              <a:t>Hvorfor agerer partierne som de gør?</a:t>
            </a:r>
          </a:p>
        </p:txBody>
      </p:sp>
      <p:sp>
        <p:nvSpPr>
          <p:cNvPr id="3" name="Pladsholder til indhold 2"/>
          <p:cNvSpPr>
            <a:spLocks noGrp="1"/>
          </p:cNvSpPr>
          <p:nvPr>
            <p:ph idx="1"/>
          </p:nvPr>
        </p:nvSpPr>
        <p:spPr/>
        <p:txBody>
          <a:bodyPr>
            <a:normAutofit fontScale="92500" lnSpcReduction="20000"/>
          </a:bodyPr>
          <a:lstStyle/>
          <a:p>
            <a:r>
              <a:rPr lang="da-DK" dirty="0">
                <a:latin typeface="Georgia" panose="02040502050405020303" pitchFamily="18" charset="0"/>
              </a:rPr>
              <a:t>Forskellige teoretikere har forsøgt at forklare hvorfor partierne handler som de gør – her skal vi arbejde med Molin, Downs og Strøm</a:t>
            </a:r>
          </a:p>
          <a:p>
            <a:endParaRPr lang="da-DK" dirty="0">
              <a:latin typeface="Georgia" panose="02040502050405020303" pitchFamily="18" charset="0"/>
            </a:endParaRPr>
          </a:p>
          <a:p>
            <a:r>
              <a:rPr lang="da-DK" dirty="0">
                <a:latin typeface="Georgia" panose="02040502050405020303" pitchFamily="18" charset="0"/>
              </a:rPr>
              <a:t>Pointen i modellerne er, at et parti ikke kan forfølge alle strategier på samme tid: partierne må VÆLGE mellem de forskellige strategier</a:t>
            </a:r>
          </a:p>
          <a:p>
            <a:endParaRPr lang="da-DK" dirty="0">
              <a:latin typeface="Georgia" panose="02040502050405020303" pitchFamily="18" charset="0"/>
            </a:endParaRPr>
          </a:p>
          <a:p>
            <a:r>
              <a:rPr lang="da-DK" dirty="0">
                <a:latin typeface="Georgia" panose="02040502050405020303" pitchFamily="18" charset="0"/>
              </a:rPr>
              <a:t>Et parti kan godt være heldig, at der er situationer, hvor der er overlap mellem to strategier, dvs. at nogle mål kan følges ad, men det er næsten utænkeligt, at alle mål kan lykkes på én gang</a:t>
            </a:r>
          </a:p>
        </p:txBody>
      </p:sp>
    </p:spTree>
    <p:extLst>
      <p:ext uri="{BB962C8B-B14F-4D97-AF65-F5344CB8AC3E}">
        <p14:creationId xmlns:p14="http://schemas.microsoft.com/office/powerpoint/2010/main" val="40542456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BF141D2-5A36-F573-E569-B58B09C6B85D}"/>
              </a:ext>
            </a:extLst>
          </p:cNvPr>
          <p:cNvSpPr>
            <a:spLocks noGrp="1"/>
          </p:cNvSpPr>
          <p:nvPr>
            <p:ph type="title"/>
          </p:nvPr>
        </p:nvSpPr>
        <p:spPr/>
        <p:txBody>
          <a:bodyPr/>
          <a:lstStyle/>
          <a:p>
            <a:r>
              <a:rPr lang="da-DK" dirty="0"/>
              <a:t>Molins model</a:t>
            </a:r>
          </a:p>
        </p:txBody>
      </p:sp>
      <p:pic>
        <p:nvPicPr>
          <p:cNvPr id="5" name="Pladsholder til indhold 4" descr="Et billede, der indeholder tekst, skærmbillede, Font/skrifttype, Post-it-note&#10;&#10;AI-genereret indhold kan være ukorrekt.">
            <a:extLst>
              <a:ext uri="{FF2B5EF4-FFF2-40B4-BE49-F238E27FC236}">
                <a16:creationId xmlns:a16="http://schemas.microsoft.com/office/drawing/2014/main" id="{F8A53235-4294-9628-A61A-3FE3D6674F58}"/>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060450" y="2322513"/>
            <a:ext cx="7023100" cy="4178300"/>
          </a:xfrm>
        </p:spPr>
      </p:pic>
    </p:spTree>
    <p:extLst>
      <p:ext uri="{BB962C8B-B14F-4D97-AF65-F5344CB8AC3E}">
        <p14:creationId xmlns:p14="http://schemas.microsoft.com/office/powerpoint/2010/main" val="16615738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Molins model</a:t>
            </a:r>
          </a:p>
        </p:txBody>
      </p:sp>
      <p:pic>
        <p:nvPicPr>
          <p:cNvPr id="4" name="Pladsholder til indhold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411760" y="2780928"/>
            <a:ext cx="5410572" cy="3024336"/>
          </a:xfrm>
        </p:spPr>
      </p:pic>
    </p:spTree>
    <p:extLst>
      <p:ext uri="{BB962C8B-B14F-4D97-AF65-F5344CB8AC3E}">
        <p14:creationId xmlns:p14="http://schemas.microsoft.com/office/powerpoint/2010/main" val="41283734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Molins model</a:t>
            </a:r>
          </a:p>
        </p:txBody>
      </p:sp>
      <p:sp>
        <p:nvSpPr>
          <p:cNvPr id="3" name="Pladsholder til indhold 2"/>
          <p:cNvSpPr>
            <a:spLocks noGrp="1"/>
          </p:cNvSpPr>
          <p:nvPr>
            <p:ph idx="1"/>
          </p:nvPr>
        </p:nvSpPr>
        <p:spPr/>
        <p:txBody>
          <a:bodyPr>
            <a:normAutofit fontScale="92500" lnSpcReduction="20000"/>
          </a:bodyPr>
          <a:lstStyle/>
          <a:p>
            <a:r>
              <a:rPr lang="da-DK" dirty="0"/>
              <a:t>Modellen er et skema man kan bruge når vi skal undersøge et partis valg af standpunkter. </a:t>
            </a:r>
          </a:p>
          <a:p>
            <a:endParaRPr lang="da-DK" dirty="0"/>
          </a:p>
          <a:p>
            <a:r>
              <a:rPr lang="da-DK" dirty="0"/>
              <a:t>Interessefaktoren: hensyn til kernevælgere/partiets bagland</a:t>
            </a:r>
          </a:p>
          <a:p>
            <a:endParaRPr lang="da-DK" dirty="0"/>
          </a:p>
          <a:p>
            <a:r>
              <a:rPr lang="da-DK" dirty="0"/>
              <a:t>Opinionsfaktoren: vælgerstrategiske hensyn</a:t>
            </a:r>
          </a:p>
          <a:p>
            <a:endParaRPr lang="da-DK" dirty="0"/>
          </a:p>
          <a:p>
            <a:r>
              <a:rPr lang="da-DK" dirty="0"/>
              <a:t>Den parlamentariske faktor: hensyn til samarbejdspartnere i Folketinget</a:t>
            </a:r>
          </a:p>
          <a:p>
            <a:r>
              <a:rPr lang="da-DK" dirty="0"/>
              <a:t>Personfaktoren: En vellidt partileder kan lettere træffe upopulære beslutninger. </a:t>
            </a:r>
          </a:p>
        </p:txBody>
      </p:sp>
    </p:spTree>
    <p:extLst>
      <p:ext uri="{BB962C8B-B14F-4D97-AF65-F5344CB8AC3E}">
        <p14:creationId xmlns:p14="http://schemas.microsoft.com/office/powerpoint/2010/main" val="21567778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251520" y="476672"/>
            <a:ext cx="8229600" cy="1066800"/>
          </a:xfrm>
        </p:spPr>
        <p:txBody>
          <a:bodyPr/>
          <a:lstStyle/>
          <a:p>
            <a:r>
              <a:rPr lang="da-DK" dirty="0"/>
              <a:t>Medianvælgerteorien- Downs</a:t>
            </a:r>
          </a:p>
        </p:txBody>
      </p:sp>
      <p:pic>
        <p:nvPicPr>
          <p:cNvPr id="4" name="Pladsholder til indhold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187624" y="1556792"/>
            <a:ext cx="6341864" cy="5040560"/>
          </a:xfrm>
        </p:spPr>
      </p:pic>
    </p:spTree>
    <p:extLst>
      <p:ext uri="{BB962C8B-B14F-4D97-AF65-F5344CB8AC3E}">
        <p14:creationId xmlns:p14="http://schemas.microsoft.com/office/powerpoint/2010/main" val="14733528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Downs model</a:t>
            </a:r>
          </a:p>
        </p:txBody>
      </p:sp>
      <p:pic>
        <p:nvPicPr>
          <p:cNvPr id="6" name="Pladsholder til indhold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475656" y="3068960"/>
            <a:ext cx="6408712" cy="3170734"/>
          </a:xfrm>
        </p:spPr>
      </p:pic>
    </p:spTree>
    <p:extLst>
      <p:ext uri="{BB962C8B-B14F-4D97-AF65-F5344CB8AC3E}">
        <p14:creationId xmlns:p14="http://schemas.microsoft.com/office/powerpoint/2010/main" val="34586682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Kaare Strøms teori </a:t>
            </a:r>
          </a:p>
        </p:txBody>
      </p:sp>
      <p:pic>
        <p:nvPicPr>
          <p:cNvPr id="4" name="Pladsholder til indhold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409825" y="2249488"/>
            <a:ext cx="4324350" cy="4324350"/>
          </a:xfrm>
        </p:spPr>
      </p:pic>
    </p:spTree>
    <p:extLst>
      <p:ext uri="{BB962C8B-B14F-4D97-AF65-F5344CB8AC3E}">
        <p14:creationId xmlns:p14="http://schemas.microsoft.com/office/powerpoint/2010/main" val="29893822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18655" y="1131094"/>
            <a:ext cx="8319654" cy="994172"/>
          </a:xfrm>
        </p:spPr>
        <p:txBody>
          <a:bodyPr>
            <a:normAutofit fontScale="90000"/>
          </a:bodyPr>
          <a:lstStyle/>
          <a:p>
            <a:r>
              <a:rPr lang="da-DK" dirty="0">
                <a:latin typeface="Georgia" panose="02040502050405020303" pitchFamily="18" charset="0"/>
              </a:rPr>
              <a:t>Case: Socialdemokratiets udlændingepolitik</a:t>
            </a:r>
          </a:p>
        </p:txBody>
      </p:sp>
      <p:sp>
        <p:nvSpPr>
          <p:cNvPr id="3" name="Pladsholder til indhold 2"/>
          <p:cNvSpPr>
            <a:spLocks noGrp="1"/>
          </p:cNvSpPr>
          <p:nvPr>
            <p:ph idx="1"/>
          </p:nvPr>
        </p:nvSpPr>
        <p:spPr>
          <a:xfrm>
            <a:off x="628650" y="2007178"/>
            <a:ext cx="4850823" cy="3927764"/>
          </a:xfrm>
        </p:spPr>
        <p:txBody>
          <a:bodyPr>
            <a:normAutofit/>
          </a:bodyPr>
          <a:lstStyle/>
          <a:p>
            <a:pPr marL="0" indent="0">
              <a:buNone/>
            </a:pPr>
            <a:r>
              <a:rPr lang="da-DK" sz="1500" b="1" dirty="0">
                <a:latin typeface="Georgia" panose="02040502050405020303" pitchFamily="18" charset="0"/>
              </a:rPr>
              <a:t>Hvorfor har Socialdemokratiet (siden Mette Frederiksen blev formand for partiet i juni 2015) bevæget sig værdipolitisk/</a:t>
            </a:r>
            <a:r>
              <a:rPr lang="da-DK" sz="1500" b="1" dirty="0" err="1">
                <a:latin typeface="Georgia" panose="02040502050405020303" pitchFamily="18" charset="0"/>
              </a:rPr>
              <a:t>nypolitisk</a:t>
            </a:r>
            <a:r>
              <a:rPr lang="da-DK" sz="1500" b="1" dirty="0">
                <a:latin typeface="Georgia" panose="02040502050405020303" pitchFamily="18" charset="0"/>
              </a:rPr>
              <a:t> ned på Y-aksen i retning mod traditionalisme/konservatisme?</a:t>
            </a:r>
            <a:endParaRPr lang="da-DK" sz="1500" u="sng" dirty="0">
              <a:latin typeface="Georgia" panose="02040502050405020303" pitchFamily="18" charset="0"/>
            </a:endParaRPr>
          </a:p>
          <a:p>
            <a:r>
              <a:rPr lang="da-DK" sz="1050" u="sng" dirty="0">
                <a:latin typeface="Georgia" panose="02040502050405020303" pitchFamily="18" charset="0"/>
              </a:rPr>
              <a:t>Molin</a:t>
            </a:r>
            <a:r>
              <a:rPr lang="da-DK" sz="1050" dirty="0">
                <a:latin typeface="Georgia" panose="02040502050405020303" pitchFamily="18" charset="0"/>
              </a:rPr>
              <a:t>: S indså at den ”bløde” udlændingepolitik var en væsentlig årsag til at partiet mistede stemmer til bl.a. Dansk Folkeparti, og valgte at gå efter </a:t>
            </a:r>
            <a:r>
              <a:rPr lang="da-DK" sz="1050" b="1" dirty="0">
                <a:latin typeface="Georgia" panose="02040502050405020303" pitchFamily="18" charset="0"/>
              </a:rPr>
              <a:t>opinionsfaktoren</a:t>
            </a:r>
            <a:r>
              <a:rPr lang="da-DK" sz="1050" dirty="0">
                <a:latin typeface="Georgia" panose="02040502050405020303" pitchFamily="18" charset="0"/>
              </a:rPr>
              <a:t> i stedet for interessefaktoren (deres ideologi) og den parlamentariske faktor (samarbejdet med bl.a. Radikale Venstre).</a:t>
            </a:r>
          </a:p>
          <a:p>
            <a:r>
              <a:rPr lang="da-DK" sz="1050" dirty="0">
                <a:latin typeface="Georgia" panose="02040502050405020303" pitchFamily="18" charset="0"/>
              </a:rPr>
              <a:t>Undersøgelsen fra Altinget bekræfter dog, at stramningen også er populær hos S-vælgere, hermed ser det ud til at stramningen ikke kolliderer med interessefaktoren. </a:t>
            </a:r>
          </a:p>
          <a:p>
            <a:r>
              <a:rPr lang="da-DK" sz="1050" dirty="0">
                <a:latin typeface="Georgia" panose="02040502050405020303" pitchFamily="18" charset="0"/>
              </a:rPr>
              <a:t>Socialdemokratiet har begrundet behovet for en stram udlændingepolitik med et forsvar for den universelle socialdemokratiske velfærdsstat</a:t>
            </a:r>
            <a:r>
              <a:rPr lang="da-DK" sz="1350" dirty="0">
                <a:latin typeface="Georgia" panose="02040502050405020303" pitchFamily="18" charset="0"/>
              </a:rPr>
              <a:t>. </a:t>
            </a:r>
          </a:p>
          <a:p>
            <a:r>
              <a:rPr lang="da-DK" sz="1050" dirty="0">
                <a:latin typeface="Georgia" panose="02040502050405020303" pitchFamily="18" charset="0"/>
              </a:rPr>
              <a:t>Socialdemokratiet har med sin stramme udlændingepolitik været med til at splitte blå blok, der har ikke længere har monopol på en fælles politisk mærkesag om en stram udlændingepolitik. </a:t>
            </a:r>
          </a:p>
        </p:txBody>
      </p:sp>
      <p:pic>
        <p:nvPicPr>
          <p:cNvPr id="4" name="Billede 3"/>
          <p:cNvPicPr>
            <a:picLocks noChangeAspect="1"/>
          </p:cNvPicPr>
          <p:nvPr/>
        </p:nvPicPr>
        <p:blipFill>
          <a:blip r:embed="rId2"/>
          <a:stretch>
            <a:fillRect/>
          </a:stretch>
        </p:blipFill>
        <p:spPr>
          <a:xfrm>
            <a:off x="5673001" y="2007178"/>
            <a:ext cx="2965308" cy="3828941"/>
          </a:xfrm>
          <a:prstGeom prst="rect">
            <a:avLst/>
          </a:prstGeom>
        </p:spPr>
      </p:pic>
    </p:spTree>
    <p:extLst>
      <p:ext uri="{BB962C8B-B14F-4D97-AF65-F5344CB8AC3E}">
        <p14:creationId xmlns:p14="http://schemas.microsoft.com/office/powerpoint/2010/main" val="418310858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Urban</Template>
  <TotalTime>21143</TotalTime>
  <Words>515</Words>
  <Application>Microsoft Macintosh PowerPoint</Application>
  <PresentationFormat>Skærmshow (4:3)</PresentationFormat>
  <Paragraphs>49</Paragraphs>
  <Slides>13</Slides>
  <Notes>1</Notes>
  <HiddenSlides>0</HiddenSlides>
  <MMClips>0</MMClips>
  <ScaleCrop>false</ScaleCrop>
  <HeadingPairs>
    <vt:vector size="6" baseType="variant">
      <vt:variant>
        <vt:lpstr>Benyttede skrifttyper</vt:lpstr>
      </vt:variant>
      <vt:variant>
        <vt:i4>4</vt:i4>
      </vt:variant>
      <vt:variant>
        <vt:lpstr>Tema</vt:lpstr>
      </vt:variant>
      <vt:variant>
        <vt:i4>1</vt:i4>
      </vt:variant>
      <vt:variant>
        <vt:lpstr>Slidetitler</vt:lpstr>
      </vt:variant>
      <vt:variant>
        <vt:i4>13</vt:i4>
      </vt:variant>
    </vt:vector>
  </HeadingPairs>
  <TitlesOfParts>
    <vt:vector size="18" baseType="lpstr">
      <vt:lpstr>Aptos</vt:lpstr>
      <vt:lpstr>Georgia</vt:lpstr>
      <vt:lpstr>Trebuchet MS</vt:lpstr>
      <vt:lpstr>Wingdings 2</vt:lpstr>
      <vt:lpstr>Urban</vt:lpstr>
      <vt:lpstr> 3t Dansk politik</vt:lpstr>
      <vt:lpstr>Hvorfor agerer partierne som de gør?</vt:lpstr>
      <vt:lpstr>Molins model</vt:lpstr>
      <vt:lpstr>Molins model</vt:lpstr>
      <vt:lpstr>Molins model</vt:lpstr>
      <vt:lpstr>Medianvælgerteorien- Downs</vt:lpstr>
      <vt:lpstr>Downs model</vt:lpstr>
      <vt:lpstr>Kaare Strøms teori </vt:lpstr>
      <vt:lpstr>Case: Socialdemokratiets udlændingepolitik</vt:lpstr>
      <vt:lpstr>Case</vt:lpstr>
      <vt:lpstr>Paropgave</vt:lpstr>
      <vt:lpstr>Paropgave</vt:lpstr>
      <vt:lpstr>Paropgave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Vælgeradfærdmodeller</dc:title>
  <dc:creator>Maj-Britt</dc:creator>
  <cp:lastModifiedBy>Maj-Britt Agerskov</cp:lastModifiedBy>
  <cp:revision>39</cp:revision>
  <dcterms:created xsi:type="dcterms:W3CDTF">2015-08-26T15:01:52Z</dcterms:created>
  <dcterms:modified xsi:type="dcterms:W3CDTF">2026-01-02T19:16:21Z</dcterms:modified>
</cp:coreProperties>
</file>