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3" r:id="rId3"/>
    <p:sldId id="25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80" d="100"/>
          <a:sy n="80" d="100"/>
        </p:scale>
        <p:origin x="1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e Elstrøm" userId="668b837f-e629-4f9b-a257-aa345220691d" providerId="ADAL" clId="{F0371139-3D67-4525-901D-B2088032F94A}"/>
    <pc:docChg chg="modSld">
      <pc:chgData name="Ole Elstrøm" userId="668b837f-e629-4f9b-a257-aa345220691d" providerId="ADAL" clId="{F0371139-3D67-4525-901D-B2088032F94A}" dt="2026-01-04T19:12:25.328" v="29" actId="20577"/>
      <pc:docMkLst>
        <pc:docMk/>
      </pc:docMkLst>
      <pc:sldChg chg="modSp mod">
        <pc:chgData name="Ole Elstrøm" userId="668b837f-e629-4f9b-a257-aa345220691d" providerId="ADAL" clId="{F0371139-3D67-4525-901D-B2088032F94A}" dt="2026-01-04T19:12:25.328" v="29" actId="20577"/>
        <pc:sldMkLst>
          <pc:docMk/>
          <pc:sldMk cId="1321616308" sldId="257"/>
        </pc:sldMkLst>
        <pc:spChg chg="mod">
          <ac:chgData name="Ole Elstrøm" userId="668b837f-e629-4f9b-a257-aa345220691d" providerId="ADAL" clId="{F0371139-3D67-4525-901D-B2088032F94A}" dt="2026-01-04T19:12:25.328" v="29" actId="20577"/>
          <ac:spMkLst>
            <pc:docMk/>
            <pc:sldMk cId="1321616308" sldId="257"/>
            <ac:spMk id="3" creationId="{7E5FE93E-C373-4683-ACD7-139374BE5A5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1564275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1033890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05787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770976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13727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a-DK"/>
              <a:t>Klik for at redigere titeltypografien i masteren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Klik for at redigere teksttypografierne i masteren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12742025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22135551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611618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161329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8FC2FE4B-EB0B-43A1-8BE1-15AB5A0568F3}" type="datetimeFigureOut">
              <a:rPr lang="da-DK" smtClean="0"/>
              <a:t>04-01-2026</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202180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8FC2FE4B-EB0B-43A1-8BE1-15AB5A0568F3}" type="datetimeFigureOut">
              <a:rPr lang="da-DK" smtClean="0"/>
              <a:t>04-01-2026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804692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8FC2FE4B-EB0B-43A1-8BE1-15AB5A0568F3}" type="datetimeFigureOut">
              <a:rPr lang="da-DK" smtClean="0"/>
              <a:t>04-01-2026</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623785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8FC2FE4B-EB0B-43A1-8BE1-15AB5A0568F3}" type="datetimeFigureOut">
              <a:rPr lang="da-DK" smtClean="0"/>
              <a:t>04-01-2026</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155006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C2FE4B-EB0B-43A1-8BE1-15AB5A0568F3}" type="datetimeFigureOut">
              <a:rPr lang="da-DK" smtClean="0"/>
              <a:t>04-01-2026</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3671882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a-DK"/>
              <a:t>Klik for at redigere titeltypografien i masteren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8FC2FE4B-EB0B-43A1-8BE1-15AB5A0568F3}" type="datetimeFigureOut">
              <a:rPr lang="da-DK" smtClean="0"/>
              <a:t>04-01-2026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2540915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8FC2FE4B-EB0B-43A1-8BE1-15AB5A0568F3}" type="datetimeFigureOut">
              <a:rPr lang="da-DK" smtClean="0"/>
              <a:t>04-01-2026</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37BFD37B-4DCD-4C1F-AE4D-FD1D644D7DAB}" type="slidenum">
              <a:rPr lang="da-DK" smtClean="0"/>
              <a:t>‹nr.›</a:t>
            </a:fld>
            <a:endParaRPr lang="da-DK"/>
          </a:p>
        </p:txBody>
      </p:sp>
    </p:spTree>
    <p:extLst>
      <p:ext uri="{BB962C8B-B14F-4D97-AF65-F5344CB8AC3E}">
        <p14:creationId xmlns:p14="http://schemas.microsoft.com/office/powerpoint/2010/main" val="3803310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FC2FE4B-EB0B-43A1-8BE1-15AB5A0568F3}" type="datetimeFigureOut">
              <a:rPr lang="da-DK" smtClean="0"/>
              <a:t>04-01-2026</a:t>
            </a:fld>
            <a:endParaRPr lang="da-DK"/>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7BFD37B-4DCD-4C1F-AE4D-FD1D644D7DAB}" type="slidenum">
              <a:rPr lang="da-DK" smtClean="0"/>
              <a:t>‹nr.›</a:t>
            </a:fld>
            <a:endParaRPr lang="da-DK"/>
          </a:p>
        </p:txBody>
      </p:sp>
    </p:spTree>
    <p:extLst>
      <p:ext uri="{BB962C8B-B14F-4D97-AF65-F5344CB8AC3E}">
        <p14:creationId xmlns:p14="http://schemas.microsoft.com/office/powerpoint/2010/main" val="3647916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870591-FC9B-AD62-F10A-EA6816AC24A4}"/>
              </a:ext>
            </a:extLst>
          </p:cNvPr>
          <p:cNvSpPr>
            <a:spLocks noGrp="1"/>
          </p:cNvSpPr>
          <p:nvPr>
            <p:ph type="ctrTitle"/>
          </p:nvPr>
        </p:nvSpPr>
        <p:spPr/>
        <p:txBody>
          <a:bodyPr/>
          <a:lstStyle/>
          <a:p>
            <a:r>
              <a:rPr lang="da-DK" dirty="0"/>
              <a:t>Case</a:t>
            </a:r>
          </a:p>
        </p:txBody>
      </p:sp>
      <p:sp>
        <p:nvSpPr>
          <p:cNvPr id="3" name="Undertitel 2">
            <a:extLst>
              <a:ext uri="{FF2B5EF4-FFF2-40B4-BE49-F238E27FC236}">
                <a16:creationId xmlns:a16="http://schemas.microsoft.com/office/drawing/2014/main" id="{CDB7AF7C-3ACC-FBAC-F94C-2E35A56D89A8}"/>
              </a:ext>
            </a:extLst>
          </p:cNvPr>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462196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60B9D6-5371-41F8-817E-4E0C3B39CDAE}"/>
              </a:ext>
            </a:extLst>
          </p:cNvPr>
          <p:cNvSpPr>
            <a:spLocks noGrp="1"/>
          </p:cNvSpPr>
          <p:nvPr>
            <p:ph type="title"/>
          </p:nvPr>
        </p:nvSpPr>
        <p:spPr/>
        <p:txBody>
          <a:bodyPr/>
          <a:lstStyle/>
          <a:p>
            <a:r>
              <a:rPr lang="da-DK" dirty="0"/>
              <a:t>Case: Rasmus</a:t>
            </a:r>
          </a:p>
        </p:txBody>
      </p:sp>
      <p:sp>
        <p:nvSpPr>
          <p:cNvPr id="3" name="Pladsholder til indhold 2">
            <a:extLst>
              <a:ext uri="{FF2B5EF4-FFF2-40B4-BE49-F238E27FC236}">
                <a16:creationId xmlns:a16="http://schemas.microsoft.com/office/drawing/2014/main" id="{06922C16-C45F-4280-ACD2-9D6C7659B62E}"/>
              </a:ext>
            </a:extLst>
          </p:cNvPr>
          <p:cNvSpPr>
            <a:spLocks noGrp="1"/>
          </p:cNvSpPr>
          <p:nvPr>
            <p:ph idx="1"/>
          </p:nvPr>
        </p:nvSpPr>
        <p:spPr>
          <a:xfrm>
            <a:off x="677334" y="1452881"/>
            <a:ext cx="8596668" cy="4588482"/>
          </a:xfrm>
        </p:spPr>
        <p:txBody>
          <a:bodyPr>
            <a:noAutofit/>
          </a:bodyPr>
          <a:lstStyle/>
          <a:p>
            <a:r>
              <a:rPr lang="da-DK" sz="2000" i="1" dirty="0">
                <a:solidFill>
                  <a:srgbClr val="000000"/>
                </a:solidFill>
                <a:effectLst/>
                <a:latin typeface="Arial" panose="020B0604020202020204" pitchFamily="34" charset="0"/>
                <a:ea typeface="Times New Roman" panose="02020603050405020304" pitchFamily="18" charset="0"/>
                <a:cs typeface="Trebuchet MS" panose="020B0603020202020204" pitchFamily="34" charset="0"/>
              </a:rPr>
              <a:t>Rasmus har for kort tid siden fået job på cementfabrikken Aalborg Portland. Oprindeligt kommer Rasmus fra Esbjerg, hvor størstedelen af hans venner og familie befinder sig. Hans far har arbejdet på havnen hele livet og hans mor er førtidspensionist, født og opvokset i Tyrkiet, men mødte Rasmus’ far for 25 år siden, og flyttede til Danmark. Rasmus er glad for sit nye arbejde, men han synes, at det kan være hårdt at være så langt væk fra sin omgangskreds. </a:t>
            </a:r>
            <a:r>
              <a:rPr lang="da-DK" sz="2000" i="1" dirty="0">
                <a:effectLst/>
                <a:latin typeface="Arial" panose="020B0604020202020204" pitchFamily="34" charset="0"/>
                <a:ea typeface="Calibri" panose="020F0502020204030204" pitchFamily="34" charset="0"/>
                <a:cs typeface="Times New Roman" panose="02020603050405020304" pitchFamily="18" charset="0"/>
              </a:rPr>
              <a:t>På arbejdspladsen er der lavet et træningscenter for, at medarbejderne kan dyrke motion i forbindelse med arbejdet. Rasmus gør ofte brug af dette træningstilbud, idet han træner 3-4 gange om ugen inden, han tager hjem fra arbejdet. Rasmus kan godt lide at træne og nyder at få et større fysisk overskud i hverdagen. Rasmus ville dog ønske at han havde nogle at træne sammen med. På vej hjem fra arbejdet køber Rasmus ind. Han lægger vægt på, at kosten er fedtfattig og indeholder vigtige næringsstoffer, så han kan yde optimalt på sit arbejde og under sin træning. Rasmus spiser kun et måltid om dagen.</a:t>
            </a:r>
            <a:endParaRPr lang="da-DK"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da-DK" sz="2000" dirty="0"/>
          </a:p>
        </p:txBody>
      </p:sp>
    </p:spTree>
    <p:extLst>
      <p:ext uri="{BB962C8B-B14F-4D97-AF65-F5344CB8AC3E}">
        <p14:creationId xmlns:p14="http://schemas.microsoft.com/office/powerpoint/2010/main" val="2634713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438A87-454C-402A-9115-5748BD006556}"/>
              </a:ext>
            </a:extLst>
          </p:cNvPr>
          <p:cNvSpPr>
            <a:spLocks noGrp="1"/>
          </p:cNvSpPr>
          <p:nvPr>
            <p:ph type="title"/>
          </p:nvPr>
        </p:nvSpPr>
        <p:spPr>
          <a:xfrm>
            <a:off x="677334" y="609600"/>
            <a:ext cx="8596668" cy="762000"/>
          </a:xfrm>
        </p:spPr>
        <p:txBody>
          <a:bodyPr/>
          <a:lstStyle/>
          <a:p>
            <a:r>
              <a:rPr lang="da-DK" dirty="0"/>
              <a:t>Spørgsmål til Case</a:t>
            </a:r>
          </a:p>
        </p:txBody>
      </p:sp>
      <p:sp>
        <p:nvSpPr>
          <p:cNvPr id="3" name="Pladsholder til indhold 2">
            <a:extLst>
              <a:ext uri="{FF2B5EF4-FFF2-40B4-BE49-F238E27FC236}">
                <a16:creationId xmlns:a16="http://schemas.microsoft.com/office/drawing/2014/main" id="{7E5FE93E-C373-4683-ACD7-139374BE5A50}"/>
              </a:ext>
            </a:extLst>
          </p:cNvPr>
          <p:cNvSpPr>
            <a:spLocks noGrp="1"/>
          </p:cNvSpPr>
          <p:nvPr>
            <p:ph idx="1"/>
          </p:nvPr>
        </p:nvSpPr>
        <p:spPr>
          <a:xfrm>
            <a:off x="677334" y="1239521"/>
            <a:ext cx="8596668" cy="4801842"/>
          </a:xfrm>
        </p:spPr>
        <p:txBody>
          <a:bodyPr>
            <a:noAutofit/>
          </a:bodyPr>
          <a:lstStyle/>
          <a:p>
            <a:pPr>
              <a:spcAft>
                <a:spcPts val="285"/>
              </a:spcAft>
            </a:pPr>
            <a:r>
              <a:rPr lang="da-DK" sz="2000" dirty="0">
                <a:solidFill>
                  <a:srgbClr val="000000"/>
                </a:solidFill>
                <a:effectLst/>
                <a:latin typeface="+mj-lt"/>
                <a:ea typeface="Times New Roman" panose="02020603050405020304" pitchFamily="18" charset="0"/>
                <a:cs typeface="Trebuchet MS" panose="020B0603020202020204" pitchFamily="34" charset="0"/>
              </a:rPr>
              <a:t>Gør rede for Sundhedsstyrelsens anbefalinger indenfor motion og kost, og vurdér om Rasmus i rimelig grad følger disse. </a:t>
            </a:r>
          </a:p>
          <a:p>
            <a:pPr>
              <a:spcAft>
                <a:spcPts val="285"/>
              </a:spcAft>
            </a:pPr>
            <a:r>
              <a:rPr lang="da-DK" sz="2000" dirty="0">
                <a:solidFill>
                  <a:srgbClr val="000000"/>
                </a:solidFill>
                <a:effectLst/>
                <a:latin typeface="+mj-lt"/>
                <a:ea typeface="Times New Roman" panose="02020603050405020304" pitchFamily="18" charset="0"/>
                <a:cs typeface="Trebuchet MS" panose="020B0603020202020204" pitchFamily="34" charset="0"/>
              </a:rPr>
              <a:t>Vurdér, på baggrund af de tre sundhedsdefinitioner, om Rasmus er sund eller ej. </a:t>
            </a:r>
          </a:p>
          <a:p>
            <a:r>
              <a:rPr lang="da-DK" sz="2000" dirty="0">
                <a:solidFill>
                  <a:srgbClr val="000000"/>
                </a:solidFill>
                <a:effectLst/>
                <a:latin typeface="+mj-lt"/>
                <a:ea typeface="Times New Roman" panose="02020603050405020304" pitchFamily="18" charset="0"/>
                <a:cs typeface="Trebuchet MS" panose="020B0603020202020204" pitchFamily="34" charset="0"/>
              </a:rPr>
              <a:t>Rasmus har i sine unge år døjet en del med sin vægt. Da han var 19 år vejede han 95 kg (desuden var han 1,81 m høj). </a:t>
            </a:r>
          </a:p>
          <a:p>
            <a:pPr>
              <a:spcAft>
                <a:spcPts val="270"/>
              </a:spcAft>
            </a:pPr>
            <a:r>
              <a:rPr lang="da-DK" sz="2000" dirty="0">
                <a:solidFill>
                  <a:srgbClr val="000000"/>
                </a:solidFill>
                <a:effectLst/>
                <a:latin typeface="+mj-lt"/>
                <a:ea typeface="Times New Roman" panose="02020603050405020304" pitchFamily="18" charset="0"/>
                <a:cs typeface="Trebuchet MS" panose="020B0603020202020204" pitchFamily="34" charset="0"/>
              </a:rPr>
              <a:t>Gør rede for, hvordan man definerer overvægt/fedme og undersøg, om Rasmus kunne betegnes som overvægtig, og om han afspejler unge nu til dags.</a:t>
            </a:r>
          </a:p>
          <a:p>
            <a:r>
              <a:rPr lang="da-DK" sz="2000" dirty="0">
                <a:latin typeface="+mj-lt"/>
                <a:ea typeface="Calibri" panose="020F0502020204030204" pitchFamily="34" charset="0"/>
                <a:cs typeface="Times New Roman" panose="02020603050405020304" pitchFamily="18" charset="0"/>
              </a:rPr>
              <a:t>Kig på talmaterialet </a:t>
            </a:r>
            <a:r>
              <a:rPr lang="da-DK" sz="2000">
                <a:latin typeface="+mj-lt"/>
                <a:ea typeface="Calibri" panose="020F0502020204030204" pitchFamily="34" charset="0"/>
                <a:cs typeface="Times New Roman" panose="02020603050405020304" pitchFamily="18" charset="0"/>
              </a:rPr>
              <a:t>omhandlende motion (</a:t>
            </a:r>
            <a:r>
              <a:rPr lang="da-DK" sz="2000" dirty="0">
                <a:latin typeface="+mj-lt"/>
                <a:ea typeface="Calibri" panose="020F0502020204030204" pitchFamily="34" charset="0"/>
                <a:cs typeface="Times New Roman" panose="02020603050405020304" pitchFamily="18" charset="0"/>
              </a:rPr>
              <a:t>s.171-176), og diskutér om Rasmus skiller sig ud fra de unge nu til dags. Vurdér Rasmus’ aktivitetsniveau og sundhedstilstand ud fra de strukturelle faktorer (de 4 K’er)</a:t>
            </a:r>
            <a:r>
              <a:rPr lang="da-DK" sz="2000" dirty="0">
                <a:effectLst/>
                <a:latin typeface="+mj-lt"/>
                <a:ea typeface="Calibri" panose="020F0502020204030204" pitchFamily="34" charset="0"/>
                <a:cs typeface="Times New Roman" panose="02020603050405020304" pitchFamily="18" charset="0"/>
              </a:rPr>
              <a:t> </a:t>
            </a:r>
          </a:p>
          <a:p>
            <a:endParaRPr lang="da-DK" sz="2000" dirty="0">
              <a:latin typeface="+mj-lt"/>
            </a:endParaRPr>
          </a:p>
        </p:txBody>
      </p:sp>
    </p:spTree>
    <p:extLst>
      <p:ext uri="{BB962C8B-B14F-4D97-AF65-F5344CB8AC3E}">
        <p14:creationId xmlns:p14="http://schemas.microsoft.com/office/powerpoint/2010/main" val="132161630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66</TotalTime>
  <Words>348</Words>
  <Application>Microsoft Office PowerPoint</Application>
  <PresentationFormat>Widescreen</PresentationFormat>
  <Paragraphs>9</Paragraphs>
  <Slides>3</Slides>
  <Notes>0</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3</vt:i4>
      </vt:variant>
    </vt:vector>
  </HeadingPairs>
  <TitlesOfParts>
    <vt:vector size="8" baseType="lpstr">
      <vt:lpstr>Arial</vt:lpstr>
      <vt:lpstr>Calibri</vt:lpstr>
      <vt:lpstr>Trebuchet MS</vt:lpstr>
      <vt:lpstr>Wingdings 3</vt:lpstr>
      <vt:lpstr>Facet</vt:lpstr>
      <vt:lpstr>Case</vt:lpstr>
      <vt:lpstr>Case: Rasmus</vt:lpstr>
      <vt:lpstr>Spørgsmål til Case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dc:title>
  <dc:creator>Ole Elstrøm</dc:creator>
  <cp:lastModifiedBy>Ole Elstrøm</cp:lastModifiedBy>
  <cp:revision>2</cp:revision>
  <dcterms:created xsi:type="dcterms:W3CDTF">2024-02-07T09:47:44Z</dcterms:created>
  <dcterms:modified xsi:type="dcterms:W3CDTF">2026-01-04T19:12:27Z</dcterms:modified>
</cp:coreProperties>
</file>