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7" r:id="rId3"/>
    <p:sldId id="268" r:id="rId4"/>
    <p:sldId id="269" r:id="rId5"/>
    <p:sldId id="270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da-DK" smtClean="0"/>
              <a:t>Klik for at redigere i master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6C1459EC-0E89-4A4C-9300-6FB24F00F159}" type="datetimeFigureOut">
              <a:rPr lang="da-DK" smtClean="0"/>
              <a:t>24-08-2020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49403DD-FAF5-41A1-92D5-53D637411289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2800" dirty="0" smtClean="0">
                <a:latin typeface="+mn-lt"/>
              </a:rPr>
              <a:t>Fra: ”Nyheden – journalistikkens ophav”, Stig Petersen m.fl.</a:t>
            </a:r>
            <a:br>
              <a:rPr lang="da-DK" sz="2800" dirty="0" smtClean="0">
                <a:latin typeface="+mn-lt"/>
              </a:rPr>
            </a:br>
            <a:endParaRPr lang="da-DK" sz="2800" dirty="0">
              <a:latin typeface="+mn-lt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5400" b="1" dirty="0" smtClean="0"/>
              <a:t>Om nyheden og journalistens arbejde</a:t>
            </a:r>
            <a:endParaRPr lang="da-DK" sz="5400" b="1" dirty="0"/>
          </a:p>
        </p:txBody>
      </p:sp>
    </p:spTree>
    <p:extLst>
      <p:ext uri="{BB962C8B-B14F-4D97-AF65-F5344CB8AC3E}">
        <p14:creationId xmlns:p14="http://schemas.microsoft.com/office/powerpoint/2010/main" val="452944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smtClean="0"/>
              <a:t>VINKLING -&gt; synspunkt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800" dirty="0" smtClean="0"/>
              <a:t>Udvælger, fremhæver</a:t>
            </a:r>
          </a:p>
          <a:p>
            <a:r>
              <a:rPr lang="da-DK" sz="2800" dirty="0" smtClean="0"/>
              <a:t>Vil oftest pege på en bestemt sammenhæng ml. årsag og virkning</a:t>
            </a:r>
          </a:p>
          <a:p>
            <a:r>
              <a:rPr lang="da-DK" sz="2800" dirty="0" smtClean="0"/>
              <a:t>Bestemt SYNSPUNKT, bestemt moralsk vurdering</a:t>
            </a:r>
          </a:p>
          <a:p>
            <a:pPr marL="0" indent="0">
              <a:buNone/>
            </a:pPr>
            <a:r>
              <a:rPr lang="da-DK" sz="2800" dirty="0"/>
              <a:t>	</a:t>
            </a:r>
            <a:r>
              <a:rPr lang="da-DK" sz="2800" dirty="0" smtClean="0"/>
              <a:t>- får konsekvens for vores vurdering</a:t>
            </a: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338186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KILDER -&gt; synspunkter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Journalisten må principielt IKKE give sin mening til kende! </a:t>
            </a:r>
          </a:p>
          <a:p>
            <a:pPr marL="0" indent="0">
              <a:buNone/>
            </a:pPr>
            <a:r>
              <a:rPr lang="da-DK" dirty="0" smtClean="0"/>
              <a:t>   Kan derfor bruge forskellige typer kilder: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	Partskilder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	</a:t>
            </a:r>
            <a:r>
              <a:rPr lang="da-DK" dirty="0"/>
              <a:t>P</a:t>
            </a:r>
            <a:r>
              <a:rPr lang="da-DK" dirty="0" smtClean="0"/>
              <a:t>olitiske kilder</a:t>
            </a:r>
          </a:p>
          <a:p>
            <a:pPr marL="0" indent="0">
              <a:buNone/>
            </a:pPr>
            <a:r>
              <a:rPr lang="da-DK" dirty="0" smtClean="0"/>
              <a:t>		Ekspertkilder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	Erfaringskilder og konsekvenseksperter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	Vox-pop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(s.15!)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029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Kildekritik…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Journalisten bør have mere end én kilde! Se kritiske spørgsmål, s.16: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Har de anvendte kilder  baggrund for at udtale sig?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Er kilden uvildig eller partshaver i konflikten?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Er udvalget af kilder tilstrækkeligt til at belyse sagen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nuanceret?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Er kilderne navngivne?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Har journalisten selv talt med kilderne?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420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Nyhedskriterierne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De vigtigste:</a:t>
            </a:r>
          </a:p>
          <a:p>
            <a:pPr marL="0" indent="0">
              <a:buNone/>
            </a:pPr>
            <a:r>
              <a:rPr lang="da-DK" dirty="0" smtClean="0"/>
              <a:t>	1.</a:t>
            </a:r>
            <a:r>
              <a:rPr lang="da-DK" b="1" dirty="0" smtClean="0">
                <a:solidFill>
                  <a:srgbClr val="FF0000"/>
                </a:solidFill>
              </a:rPr>
              <a:t> Aktualitet</a:t>
            </a:r>
            <a:r>
              <a:rPr lang="da-DK" dirty="0" smtClean="0"/>
              <a:t>. Nyt, øjeblikket, i går-i dag-i morgen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2. </a:t>
            </a:r>
            <a:r>
              <a:rPr lang="da-DK" b="1" dirty="0" smtClean="0">
                <a:solidFill>
                  <a:srgbClr val="FF0000"/>
                </a:solidFill>
              </a:rPr>
              <a:t>Intensitet</a:t>
            </a:r>
            <a:r>
              <a:rPr lang="da-DK" dirty="0" smtClean="0"/>
              <a:t>. Drama og stærke følelser, ofte</a:t>
            </a:r>
          </a:p>
          <a:p>
            <a:pPr marL="0" indent="0">
              <a:buNone/>
            </a:pPr>
            <a:r>
              <a:rPr lang="da-DK" dirty="0"/>
              <a:t>	 </a:t>
            </a:r>
            <a:r>
              <a:rPr lang="da-DK" dirty="0" smtClean="0"/>
              <a:t>   konflikter, ”sensation” (størst intensitet)!, 	 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    overraskende, grotesk 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3. </a:t>
            </a:r>
            <a:r>
              <a:rPr lang="da-DK" b="1" dirty="0" smtClean="0">
                <a:solidFill>
                  <a:srgbClr val="FF0000"/>
                </a:solidFill>
              </a:rPr>
              <a:t>Væsentlighed. </a:t>
            </a:r>
            <a:r>
              <a:rPr lang="da-DK" dirty="0" smtClean="0"/>
              <a:t>Flere – for samfundet!</a:t>
            </a:r>
          </a:p>
          <a:p>
            <a:pPr marL="0" indent="0">
              <a:buNone/>
            </a:pPr>
            <a:r>
              <a:rPr lang="da-DK" dirty="0"/>
              <a:t> </a:t>
            </a:r>
            <a:r>
              <a:rPr lang="da-DK" dirty="0" smtClean="0"/>
              <a:t>               Skat, finanslov, sikkerheds- og udenrigspolitik</a:t>
            </a:r>
          </a:p>
          <a:p>
            <a:pPr marL="0" indent="0">
              <a:buNone/>
            </a:pPr>
            <a:r>
              <a:rPr lang="da-DK" dirty="0" smtClean="0"/>
              <a:t>	4. </a:t>
            </a:r>
            <a:r>
              <a:rPr lang="da-DK" b="1" dirty="0" smtClean="0">
                <a:solidFill>
                  <a:srgbClr val="FF0000"/>
                </a:solidFill>
              </a:rPr>
              <a:t>Nærhed</a:t>
            </a:r>
            <a:r>
              <a:rPr lang="da-DK" dirty="0" smtClean="0"/>
              <a:t>. Danskere involveret, hvis fx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   naturkatastrofe i fjernt land…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7609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Billeder som dokumentation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800" dirty="0" smtClean="0"/>
              <a:t>Egentlig dokumentarisk funktion </a:t>
            </a:r>
            <a:r>
              <a:rPr lang="da-DK" sz="2800" dirty="0" smtClean="0">
                <a:sym typeface="Wingdings" panose="05000000000000000000" pitchFamily="2" charset="2"/>
              </a:rPr>
              <a:t> billedet underbygger den påstand, der hersker tvivl om! Som belæg for påstand.</a:t>
            </a:r>
            <a:endParaRPr lang="da-DK" sz="2800" dirty="0"/>
          </a:p>
        </p:txBody>
      </p:sp>
    </p:spTree>
    <p:extLst>
      <p:ext uri="{BB962C8B-B14F-4D97-AF65-F5344CB8AC3E}">
        <p14:creationId xmlns:p14="http://schemas.microsoft.com/office/powerpoint/2010/main" val="7818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Næranalyse af nyhedsartikel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 smtClean="0"/>
              <a:t>Er det en nyhed? Gennemgå faktuel, aktuel, hændelse, almen og bred </a:t>
            </a:r>
            <a:r>
              <a:rPr lang="da-DK" dirty="0" err="1" smtClean="0"/>
              <a:t>off</a:t>
            </a:r>
            <a:r>
              <a:rPr lang="da-DK" dirty="0" smtClean="0"/>
              <a:t>.</a:t>
            </a:r>
          </a:p>
          <a:p>
            <a:r>
              <a:rPr lang="da-DK" dirty="0" smtClean="0"/>
              <a:t>Opbygning – nyhedstrekanten overholdt? Hvordan er den bygget op? Gennemgå det!</a:t>
            </a:r>
          </a:p>
          <a:p>
            <a:r>
              <a:rPr lang="da-DK" dirty="0" smtClean="0"/>
              <a:t>Hvordan er den vinklet? Hovedsynspunkt? Overvej nøje, hvilke andre vinkler journalisten kunne have taget…</a:t>
            </a:r>
          </a:p>
          <a:p>
            <a:r>
              <a:rPr lang="da-DK" dirty="0" smtClean="0"/>
              <a:t>Er der anvendt kilder? Hvilke? (Vis det i artiklen)</a:t>
            </a:r>
          </a:p>
          <a:p>
            <a:r>
              <a:rPr lang="da-DK" dirty="0" smtClean="0"/>
              <a:t>Gå de kildekritiske spørgsmål igennem (s.16)</a:t>
            </a:r>
          </a:p>
          <a:p>
            <a:r>
              <a:rPr lang="da-DK" dirty="0" smtClean="0"/>
              <a:t>Gå artiklen igennem og redegør for dens brug af nyhedskriterierne</a:t>
            </a:r>
          </a:p>
          <a:p>
            <a:r>
              <a:rPr lang="da-DK" dirty="0" smtClean="0"/>
              <a:t>Er der billedmateriale? Hvordan er det brugt? Som dokumentation? I så fald for hvad? Fungerer det som belæg?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3058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Definition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En nyhed er faktuelle oplysninger, stramt fortalt og af væsentlig interesse for læseren. Journalistens egne synspunkter kommer ikke til udtryk. Holdninger kommer kun frem i kraft af citater fra navngivne personer.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41393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Journalistens fornemste opgave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Bearbejde de mest relevante nyheder for deres forbrugere og servere dem på en letforståelig og tilstræbt objektiv måde (s.52).</a:t>
            </a:r>
          </a:p>
          <a:p>
            <a:r>
              <a:rPr lang="da-DK" dirty="0" smtClean="0"/>
              <a:t>Journalistens evne til at undre sig er ledetråden til nyhedshistorien!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5571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Nyhedskriterier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200" dirty="0" smtClean="0"/>
              <a:t>Aktualitet</a:t>
            </a:r>
          </a:p>
          <a:p>
            <a:pPr algn="ctr"/>
            <a:r>
              <a:rPr lang="da-DK" sz="3200" dirty="0" smtClean="0"/>
              <a:t>Væsentlighed</a:t>
            </a:r>
          </a:p>
          <a:p>
            <a:pPr algn="ctr"/>
            <a:r>
              <a:rPr lang="da-DK" sz="3200" dirty="0" smtClean="0"/>
              <a:t>Konflikt</a:t>
            </a:r>
          </a:p>
          <a:p>
            <a:pPr algn="ctr"/>
            <a:r>
              <a:rPr lang="da-DK" sz="3200" dirty="0" smtClean="0"/>
              <a:t>Identifikation</a:t>
            </a:r>
          </a:p>
          <a:p>
            <a:pPr algn="ctr"/>
            <a:r>
              <a:rPr lang="da-DK" sz="3200" dirty="0" smtClean="0"/>
              <a:t>sensation</a:t>
            </a:r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657443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2800" dirty="0" smtClean="0"/>
              <a:t>Se listen: </a:t>
            </a:r>
            <a:r>
              <a:rPr lang="da-DK" sz="2800" dirty="0" err="1" smtClean="0"/>
              <a:t>Corona</a:t>
            </a:r>
            <a:r>
              <a:rPr lang="da-DK" sz="2800" dirty="0" smtClean="0"/>
              <a:t> slår langt færre ihjel end kendte sygdomme</a:t>
            </a:r>
            <a:endParaRPr lang="da-DK" sz="28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Tjek definitionen. Stemmer den overens med artiklen? Gå ind i de enkelte dele… faktuelle, stramt, væsentlig, egne synspunkter, holdninger, citater…</a:t>
            </a:r>
          </a:p>
          <a:p>
            <a:r>
              <a:rPr lang="da-DK" dirty="0" smtClean="0"/>
              <a:t>Er artiklen ‘letforståelig’ og tilstræbt objektiv’? Hvor kan I se det? </a:t>
            </a:r>
          </a:p>
          <a:p>
            <a:r>
              <a:rPr lang="da-DK" dirty="0" smtClean="0"/>
              <a:t>Hvad er hovedvinklen?</a:t>
            </a:r>
          </a:p>
          <a:p>
            <a:r>
              <a:rPr lang="da-DK" dirty="0" smtClean="0"/>
              <a:t>Hvad er ”akilleshælen”</a:t>
            </a:r>
          </a:p>
          <a:p>
            <a:r>
              <a:rPr lang="da-DK" dirty="0" smtClean="0"/>
              <a:t>Hvad har journalisten undret sig over? </a:t>
            </a:r>
          </a:p>
          <a:p>
            <a:r>
              <a:rPr lang="da-DK" dirty="0" smtClean="0"/>
              <a:t>Gå igennem for de 5 nyhedskriterier – </a:t>
            </a:r>
            <a:r>
              <a:rPr lang="da-DK" smtClean="0"/>
              <a:t>tag jer tid til det!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648436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At adskille </a:t>
            </a:r>
            <a:r>
              <a:rPr lang="da-DK" dirty="0" err="1" smtClean="0"/>
              <a:t>news</a:t>
            </a:r>
            <a:r>
              <a:rPr lang="da-DK" dirty="0" smtClean="0"/>
              <a:t> fra </a:t>
            </a:r>
            <a:r>
              <a:rPr lang="da-DK" dirty="0" err="1" smtClean="0"/>
              <a:t>views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Tx/>
              <a:buChar char="-"/>
            </a:pPr>
            <a:r>
              <a:rPr lang="da-DK" dirty="0" smtClean="0"/>
              <a:t>Krav til journalisten!</a:t>
            </a:r>
          </a:p>
          <a:p>
            <a:pPr algn="r"/>
            <a:r>
              <a:rPr lang="da-DK" sz="2600" dirty="0" smtClean="0"/>
              <a:t>(Fra ”Journalistikkens nyheder”, Stig </a:t>
            </a:r>
            <a:r>
              <a:rPr lang="da-DK" sz="2600" dirty="0" err="1" smtClean="0"/>
              <a:t>Hjarvard</a:t>
            </a:r>
            <a:r>
              <a:rPr lang="da-DK" sz="2600" dirty="0" smtClean="0"/>
              <a:t>)</a:t>
            </a:r>
            <a:endParaRPr lang="da-DK" sz="2600" dirty="0"/>
          </a:p>
        </p:txBody>
      </p:sp>
    </p:spTree>
    <p:extLst>
      <p:ext uri="{BB962C8B-B14F-4D97-AF65-F5344CB8AC3E}">
        <p14:creationId xmlns:p14="http://schemas.microsoft.com/office/powerpoint/2010/main" val="159620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Definition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200" dirty="0" smtClean="0"/>
              <a:t>”En nyhed er den faktuelle rapportering om en aktuel hændelse, der har almen interesse for en større del af befolkningen”</a:t>
            </a:r>
            <a:endParaRPr lang="da-DK" sz="3200" dirty="0"/>
          </a:p>
        </p:txBody>
      </p:sp>
    </p:spTree>
    <p:extLst>
      <p:ext uri="{BB962C8B-B14F-4D97-AF65-F5344CB8AC3E}">
        <p14:creationId xmlns:p14="http://schemas.microsoft.com/office/powerpoint/2010/main" val="287849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Skil def. ad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smtClean="0"/>
              <a:t>‘faktuelle’ </a:t>
            </a:r>
            <a:r>
              <a:rPr lang="da-DK" dirty="0" smtClean="0">
                <a:sym typeface="Wingdings" panose="05000000000000000000" pitchFamily="2" charset="2"/>
              </a:rPr>
              <a:t></a:t>
            </a:r>
            <a:r>
              <a:rPr lang="da-DK" dirty="0" smtClean="0"/>
              <a:t> neutral – tid, sted og involverede personer</a:t>
            </a:r>
          </a:p>
          <a:p>
            <a:r>
              <a:rPr lang="da-DK" dirty="0" smtClean="0"/>
              <a:t>‘aktuel’ </a:t>
            </a:r>
            <a:r>
              <a:rPr lang="da-DK" dirty="0" smtClean="0">
                <a:sym typeface="Wingdings" panose="05000000000000000000" pitchFamily="2" charset="2"/>
              </a:rPr>
              <a:t></a:t>
            </a:r>
            <a:r>
              <a:rPr lang="da-DK" dirty="0" smtClean="0"/>
              <a:t> Hovedregel: indenfor seneste døgn! 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	Online-medier få timer!</a:t>
            </a:r>
          </a:p>
          <a:p>
            <a:r>
              <a:rPr lang="da-DK" dirty="0" smtClean="0"/>
              <a:t>‘Hændelse’ </a:t>
            </a:r>
            <a:r>
              <a:rPr lang="da-DK" dirty="0" smtClean="0">
                <a:sym typeface="Wingdings" panose="05000000000000000000" pitchFamily="2" charset="2"/>
              </a:rPr>
              <a:t></a:t>
            </a:r>
            <a:r>
              <a:rPr lang="da-DK" dirty="0" smtClean="0"/>
              <a:t> Forandringer, enkeltstående begivenheder (IKKE stabile eller generelle forhold)</a:t>
            </a:r>
          </a:p>
          <a:p>
            <a:r>
              <a:rPr lang="da-DK" dirty="0" smtClean="0"/>
              <a:t>‘almen interesse’ </a:t>
            </a:r>
            <a:r>
              <a:rPr lang="da-DK" dirty="0" smtClean="0">
                <a:sym typeface="Wingdings" panose="05000000000000000000" pitchFamily="2" charset="2"/>
              </a:rPr>
              <a:t></a:t>
            </a:r>
            <a:r>
              <a:rPr lang="da-DK" dirty="0" smtClean="0"/>
              <a:t> ikke alle emner</a:t>
            </a:r>
          </a:p>
          <a:p>
            <a:r>
              <a:rPr lang="da-DK" dirty="0" smtClean="0"/>
              <a:t>‘større del af befolkningen’ </a:t>
            </a:r>
            <a:r>
              <a:rPr lang="da-DK" dirty="0" smtClean="0">
                <a:sym typeface="Wingdings" panose="05000000000000000000" pitchFamily="2" charset="2"/>
              </a:rPr>
              <a:t> bredere offentlighed</a:t>
            </a:r>
          </a:p>
          <a:p>
            <a:endParaRPr lang="da-DK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da-DK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AL NY INFORMATION ER </a:t>
            </a:r>
            <a:r>
              <a:rPr lang="da-DK" b="1" dirty="0" smtClean="0">
                <a:sym typeface="Wingdings" panose="05000000000000000000" pitchFamily="2" charset="2"/>
              </a:rPr>
              <a:t>(SET FRA ET JOURNALISTISK SYNSPUNKT</a:t>
            </a:r>
            <a:r>
              <a:rPr lang="da-DK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) IKKE EN NYHED!</a:t>
            </a:r>
            <a:endParaRPr lang="da-DK" b="1" dirty="0" smtClean="0">
              <a:solidFill>
                <a:srgbClr val="FF0000"/>
              </a:solidFill>
            </a:endParaRPr>
          </a:p>
          <a:p>
            <a:endParaRPr lang="da-DK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62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Nyhedstrekanten (opbygning)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Princippet om faldende væsentlighed: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Kernen i rubrikken (titlen)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Underrubrik præciserer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1. del af brødtekst</a:t>
            </a:r>
          </a:p>
          <a:p>
            <a:pPr marL="0" indent="0">
              <a:buNone/>
            </a:pPr>
            <a:r>
              <a:rPr lang="da-DK" dirty="0"/>
              <a:t>	</a:t>
            </a:r>
            <a:r>
              <a:rPr lang="da-DK" dirty="0" smtClean="0"/>
              <a:t>2. del af brødtekst (</a:t>
            </a:r>
            <a:r>
              <a:rPr lang="da-DK" dirty="0" err="1" smtClean="0"/>
              <a:t>baggrundsoplysn</a:t>
            </a:r>
            <a:r>
              <a:rPr lang="da-DK" dirty="0" smtClean="0"/>
              <a:t>., detaljer)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45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135</TotalTime>
  <Words>448</Words>
  <Application>Microsoft Office PowerPoint</Application>
  <PresentationFormat>Skærmshow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15</vt:i4>
      </vt:variant>
    </vt:vector>
  </HeadingPairs>
  <TitlesOfParts>
    <vt:vector size="16" baseType="lpstr">
      <vt:lpstr>NewsPrint</vt:lpstr>
      <vt:lpstr>Fra: ”Nyheden – journalistikkens ophav”, Stig Petersen m.fl. </vt:lpstr>
      <vt:lpstr>Definition</vt:lpstr>
      <vt:lpstr>Journalistens fornemste opgave</vt:lpstr>
      <vt:lpstr>Nyhedskriterier</vt:lpstr>
      <vt:lpstr>Se listen: Corona slår langt færre ihjel end kendte sygdomme</vt:lpstr>
      <vt:lpstr>At adskille news fra views</vt:lpstr>
      <vt:lpstr>Definition</vt:lpstr>
      <vt:lpstr>Skil def. ad</vt:lpstr>
      <vt:lpstr>Nyhedstrekanten (opbygning)</vt:lpstr>
      <vt:lpstr>VINKLING -&gt; synspunkt</vt:lpstr>
      <vt:lpstr>KILDER -&gt; synspunkter</vt:lpstr>
      <vt:lpstr>Kildekritik…</vt:lpstr>
      <vt:lpstr>Nyhedskriterierne</vt:lpstr>
      <vt:lpstr>Billeder som dokumentation</vt:lpstr>
      <vt:lpstr>Næranalyse af nyhedsartikel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adskille news fra views</dc:title>
  <dc:creator>Lisbeth</dc:creator>
  <cp:lastModifiedBy>Lisbeth</cp:lastModifiedBy>
  <cp:revision>8</cp:revision>
  <dcterms:created xsi:type="dcterms:W3CDTF">2018-08-31T09:20:12Z</dcterms:created>
  <dcterms:modified xsi:type="dcterms:W3CDTF">2020-08-24T13:11:45Z</dcterms:modified>
</cp:coreProperties>
</file>