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76" r:id="rId2"/>
    <p:sldId id="257" r:id="rId3"/>
    <p:sldId id="275" r:id="rId4"/>
    <p:sldId id="277" r:id="rId5"/>
    <p:sldId id="278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0DD8A-EBA1-4A4E-BC24-E2FDBBA22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Infektionsbiologi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4C4C85B-57CC-43B5-BE3E-3E2098FE1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/>
          <a:lstStyle/>
          <a:p>
            <a:r>
              <a:rPr lang="da-DK" dirty="0"/>
              <a:t>KURT: </a:t>
            </a:r>
          </a:p>
          <a:p>
            <a:r>
              <a:rPr lang="da-DK" dirty="0"/>
              <a:t>Han har igen været indlagt med lungebetændelse og er sat i penicillinbehandling. </a:t>
            </a:r>
          </a:p>
        </p:txBody>
      </p:sp>
    </p:spTree>
    <p:extLst>
      <p:ext uri="{BB962C8B-B14F-4D97-AF65-F5344CB8AC3E}">
        <p14:creationId xmlns:p14="http://schemas.microsoft.com/office/powerpoint/2010/main" val="163511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97AC03-8047-493E-9DB9-563F0935D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6" t="19703" r="39167" b="20296"/>
          <a:stretch/>
        </p:blipFill>
        <p:spPr>
          <a:xfrm>
            <a:off x="0" y="2743200"/>
            <a:ext cx="5842000" cy="41148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D5D6F7E-7CB7-4DEB-9F03-F7D213096980}"/>
              </a:ext>
            </a:extLst>
          </p:cNvPr>
          <p:cNvSpPr/>
          <p:nvPr/>
        </p:nvSpPr>
        <p:spPr>
          <a:xfrm>
            <a:off x="0" y="0"/>
            <a:ext cx="3175000" cy="173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Der er flere bakterieceller på din krop end der er menneskeceller i din krop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80E7060-C1D5-40D5-93BA-DBEFE87F858F}"/>
              </a:ext>
            </a:extLst>
          </p:cNvPr>
          <p:cNvSpPr/>
          <p:nvPr/>
        </p:nvSpPr>
        <p:spPr>
          <a:xfrm>
            <a:off x="3175000" y="0"/>
            <a:ext cx="3175000" cy="173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Sunde organismer rammes ikke let af infektionssygdomme: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Spiser ernæringsrigtig kost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Motionerer jævnligt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Ikke ryger</a:t>
            </a:r>
          </a:p>
          <a:p>
            <a:pPr marL="285750" indent="-285750" algn="ctr">
              <a:buFontTx/>
              <a:buChar char="-"/>
            </a:pPr>
            <a:r>
              <a:rPr lang="da-DK" dirty="0"/>
              <a:t>Ikke er stresset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1B10D46-7E28-453E-A502-E7724EC4E04A}"/>
              </a:ext>
            </a:extLst>
          </p:cNvPr>
          <p:cNvSpPr/>
          <p:nvPr/>
        </p:nvSpPr>
        <p:spPr>
          <a:xfrm>
            <a:off x="0" y="1733551"/>
            <a:ext cx="6350000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Den ydre barriere</a:t>
            </a:r>
          </a:p>
          <a:p>
            <a:pPr algn="ctr"/>
            <a:r>
              <a:rPr lang="da-DK" dirty="0"/>
              <a:t>Huden – sej og uigennemtrængelig - Hudens lave pH</a:t>
            </a:r>
          </a:p>
          <a:p>
            <a:pPr algn="ctr"/>
            <a:r>
              <a:rPr lang="da-DK" dirty="0"/>
              <a:t>Tårevæske med enzymer - Normalflora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34B2B56-FEFE-4316-A467-A59BFAFC2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43239"/>
              </p:ext>
            </p:extLst>
          </p:nvPr>
        </p:nvGraphicFramePr>
        <p:xfrm>
          <a:off x="6795868" y="0"/>
          <a:ext cx="5396132" cy="6929201"/>
        </p:xfrm>
        <a:graphic>
          <a:graphicData uri="http://schemas.openxmlformats.org/drawingml/2006/table">
            <a:tbl>
              <a:tblPr/>
              <a:tblGrid>
                <a:gridCol w="2698066">
                  <a:extLst>
                    <a:ext uri="{9D8B030D-6E8A-4147-A177-3AD203B41FA5}">
                      <a16:colId xmlns:a16="http://schemas.microsoft.com/office/drawing/2014/main" val="1838320705"/>
                    </a:ext>
                  </a:extLst>
                </a:gridCol>
                <a:gridCol w="2698066">
                  <a:extLst>
                    <a:ext uri="{9D8B030D-6E8A-4147-A177-3AD203B41FA5}">
                      <a16:colId xmlns:a16="http://schemas.microsoft.com/office/drawing/2014/main" val="1629685912"/>
                    </a:ext>
                  </a:extLst>
                </a:gridCol>
              </a:tblGrid>
              <a:tr h="514597"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>
                          <a:effectLst/>
                          <a:latin typeface="&amp;quot"/>
                        </a:rPr>
                        <a:t>Sted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>
                          <a:effectLst/>
                          <a:latin typeface="&amp;quot"/>
                        </a:rPr>
                        <a:t>Typiske bakterier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68309"/>
                  </a:ext>
                </a:extLst>
              </a:tr>
              <a:tr h="1800100"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>
                          <a:effectLst/>
                          <a:latin typeface="&amp;quot"/>
                        </a:rPr>
                        <a:t>Huden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 err="1">
                          <a:effectLst/>
                          <a:latin typeface="&amp;quot"/>
                        </a:rPr>
                        <a:t>Staphylococcus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Corynebacterium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Propionibacterium</a:t>
                      </a:r>
                      <a:r>
                        <a:rPr lang="da-DK" sz="1600" b="0" i="0" dirty="0">
                          <a:effectLst/>
                          <a:latin typeface="&amp;quot"/>
                        </a:rPr>
                        <a:t> </a:t>
                      </a:r>
                      <a:r>
                        <a:rPr lang="da-DK" sz="1600" b="0" i="0" dirty="0" err="1">
                          <a:effectLst/>
                          <a:latin typeface="&amp;quot"/>
                        </a:rPr>
                        <a:t>acnes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Enteriske</a:t>
                      </a:r>
                      <a:r>
                        <a:rPr lang="da-DK" sz="1600" b="0" i="0" dirty="0">
                          <a:effectLst/>
                          <a:latin typeface="&amp;quot"/>
                        </a:rPr>
                        <a:t> bakterier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551335"/>
                  </a:ext>
                </a:extLst>
              </a:tr>
              <a:tr h="2014351"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>
                          <a:effectLst/>
                          <a:latin typeface="&amp;quot"/>
                        </a:rPr>
                        <a:t>Oropharynx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>
                          <a:effectLst/>
                          <a:latin typeface="&amp;quot"/>
                        </a:rPr>
                        <a:t>alfa-</a:t>
                      </a:r>
                      <a:r>
                        <a:rPr lang="da-DK" sz="1600" b="0" i="0" dirty="0" err="1">
                          <a:effectLst/>
                          <a:latin typeface="&amp;quot"/>
                        </a:rPr>
                        <a:t>hæmolytiske</a:t>
                      </a:r>
                      <a:r>
                        <a:rPr lang="da-DK" sz="1600" b="0" i="0" dirty="0">
                          <a:effectLst/>
                          <a:latin typeface="&amp;quot"/>
                        </a:rPr>
                        <a:t> streptokokker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Micrococcus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Corynebacterium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Niesseria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Haemophillus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Spirochetes</a:t>
                      </a:r>
                      <a:endParaRPr lang="da-DK" sz="1600" b="0" i="0" dirty="0">
                        <a:effectLst/>
                        <a:latin typeface="&amp;quot"/>
                      </a:endParaRP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15490"/>
                  </a:ext>
                </a:extLst>
              </a:tr>
              <a:tr h="1585851"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>
                          <a:effectLst/>
                          <a:latin typeface="&amp;quot"/>
                        </a:rPr>
                        <a:t>Tyktarmen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 err="1">
                          <a:effectLst/>
                          <a:latin typeface="&amp;quot"/>
                        </a:rPr>
                        <a:t>Streptococcus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Enterococcus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Lactobacillus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Clostridium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Bacteroider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Enteriske</a:t>
                      </a:r>
                      <a:r>
                        <a:rPr lang="da-DK" sz="1600" b="0" i="0" dirty="0">
                          <a:effectLst/>
                          <a:latin typeface="&amp;quot"/>
                        </a:rPr>
                        <a:t> bakterier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036494"/>
                  </a:ext>
                </a:extLst>
              </a:tr>
              <a:tr h="943100"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>
                          <a:effectLst/>
                          <a:latin typeface="&amp;quot"/>
                        </a:rPr>
                        <a:t>Vagina</a:t>
                      </a: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1600" b="0" i="0" dirty="0" err="1">
                          <a:effectLst/>
                          <a:latin typeface="&amp;quot"/>
                        </a:rPr>
                        <a:t>Streptococcus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Lactobacillus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Bakteroider</a:t>
                      </a:r>
                      <a:br>
                        <a:rPr lang="da-DK" sz="1600" b="0" i="0" dirty="0">
                          <a:effectLst/>
                          <a:latin typeface="&amp;quot"/>
                        </a:rPr>
                      </a:br>
                      <a:r>
                        <a:rPr lang="da-DK" sz="1600" b="0" i="0" dirty="0" err="1">
                          <a:effectLst/>
                          <a:latin typeface="&amp;quot"/>
                        </a:rPr>
                        <a:t>Mycoplasma</a:t>
                      </a:r>
                      <a:endParaRPr lang="da-DK" sz="1600" b="0" i="0" dirty="0">
                        <a:effectLst/>
                        <a:latin typeface="&amp;quot"/>
                      </a:endParaRPr>
                    </a:p>
                  </a:txBody>
                  <a:tcPr marL="19471" marR="19471" marT="19471" marB="19471" anchor="ctr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78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7C550C4-E089-4B95-8F9E-AD2E64204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" t="10479" r="15906" b="44914"/>
          <a:stretch/>
        </p:blipFill>
        <p:spPr>
          <a:xfrm>
            <a:off x="5807765" y="901700"/>
            <a:ext cx="6095514" cy="18669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F97AA6C-956C-40B6-A08F-260041474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3" t="11667" r="15418" b="5555"/>
          <a:stretch/>
        </p:blipFill>
        <p:spPr>
          <a:xfrm>
            <a:off x="2236305" y="3054743"/>
            <a:ext cx="5645426" cy="352937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596CDF6-8862-4411-A4B6-0B9944CC6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25" t="17222" r="24792" b="20370"/>
          <a:stretch/>
        </p:blipFill>
        <p:spPr>
          <a:xfrm>
            <a:off x="-5333" y="-203200"/>
            <a:ext cx="525576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8A01C3E-6733-4A58-9AA9-325221185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6" b="44124"/>
          <a:stretch/>
        </p:blipFill>
        <p:spPr>
          <a:xfrm>
            <a:off x="-1" y="-1"/>
            <a:ext cx="10555357" cy="68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2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B65118-BC0E-4DD3-8D14-4410D739C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84"/>
          <a:stretch/>
        </p:blipFill>
        <p:spPr>
          <a:xfrm>
            <a:off x="0" y="0"/>
            <a:ext cx="12096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3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F70833-60A9-4AC6-95C2-B3617601C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8" t="37408" r="28229" b="18519"/>
          <a:stretch/>
        </p:blipFill>
        <p:spPr>
          <a:xfrm>
            <a:off x="711199" y="571500"/>
            <a:ext cx="11291207" cy="58547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E32F2F6-62C6-4CD5-A189-24D46E6D510D}"/>
              </a:ext>
            </a:extLst>
          </p:cNvPr>
          <p:cNvSpPr/>
          <p:nvPr/>
        </p:nvSpPr>
        <p:spPr>
          <a:xfrm>
            <a:off x="1968500" y="1409700"/>
            <a:ext cx="1917700" cy="15875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AE809B-3CE3-4BF8-85DE-45D7DE5878BC}"/>
              </a:ext>
            </a:extLst>
          </p:cNvPr>
          <p:cNvSpPr/>
          <p:nvPr/>
        </p:nvSpPr>
        <p:spPr>
          <a:xfrm>
            <a:off x="7823200" y="4140200"/>
            <a:ext cx="1917700" cy="15875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13410F7-A9B7-46FC-A800-563439668751}"/>
              </a:ext>
            </a:extLst>
          </p:cNvPr>
          <p:cNvSpPr/>
          <p:nvPr/>
        </p:nvSpPr>
        <p:spPr>
          <a:xfrm>
            <a:off x="1066800" y="5721350"/>
            <a:ext cx="27686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Hyppige infektionssygdomme </a:t>
            </a:r>
            <a:r>
              <a:rPr lang="da-DK" dirty="0" err="1"/>
              <a:t>pga</a:t>
            </a:r>
            <a:r>
              <a:rPr lang="da-DK" dirty="0"/>
              <a:t> dårligt immunforsvar ved for dårlig kost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7C2CAE-7304-475A-8575-CFA37CB7EAAF}"/>
              </a:ext>
            </a:extLst>
          </p:cNvPr>
          <p:cNvSpPr/>
          <p:nvPr/>
        </p:nvSpPr>
        <p:spPr>
          <a:xfrm>
            <a:off x="7823200" y="0"/>
            <a:ext cx="2768600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Færre infektionssygdomme pga. bedre hygiejne, bedre boliger, forbedret og tilstrækkelig kost</a:t>
            </a:r>
          </a:p>
        </p:txBody>
      </p:sp>
    </p:spTree>
    <p:extLst>
      <p:ext uri="{BB962C8B-B14F-4D97-AF65-F5344CB8AC3E}">
        <p14:creationId xmlns:p14="http://schemas.microsoft.com/office/powerpoint/2010/main" val="37201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135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&amp;quot</vt:lpstr>
      <vt:lpstr>Arial</vt:lpstr>
      <vt:lpstr>Gill Sans MT</vt:lpstr>
      <vt:lpstr>Pakke</vt:lpstr>
      <vt:lpstr>Infektionsbiologi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Vigga N�rgaard Madsb�ll</dc:creator>
  <cp:lastModifiedBy>Vigga Nørgaard Madsbøll</cp:lastModifiedBy>
  <cp:revision>25</cp:revision>
  <dcterms:created xsi:type="dcterms:W3CDTF">2018-12-13T19:04:33Z</dcterms:created>
  <dcterms:modified xsi:type="dcterms:W3CDTF">2026-01-07T14:43:46Z</dcterms:modified>
</cp:coreProperties>
</file>