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300" r:id="rId7"/>
    <p:sldId id="302" r:id="rId8"/>
    <p:sldId id="301" r:id="rId9"/>
    <p:sldId id="303" r:id="rId10"/>
    <p:sldId id="260" r:id="rId11"/>
    <p:sldId id="304" r:id="rId12"/>
    <p:sldId id="305" r:id="rId13"/>
    <p:sldId id="258" r:id="rId14"/>
    <p:sldId id="307" r:id="rId15"/>
    <p:sldId id="259" r:id="rId16"/>
    <p:sldId id="308" r:id="rId17"/>
    <p:sldId id="306" r:id="rId18"/>
    <p:sldId id="261" r:id="rId19"/>
    <p:sldId id="262" r:id="rId20"/>
    <p:sldId id="30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k Shukla" userId="337b65ae-161a-403a-9446-0e0ebd6d42d0" providerId="ADAL" clId="{E4B05F61-3C36-4FAF-ADD8-10BA18D2E594}"/>
    <pc:docChg chg="delSld">
      <pc:chgData name="Alok Shukla" userId="337b65ae-161a-403a-9446-0e0ebd6d42d0" providerId="ADAL" clId="{E4B05F61-3C36-4FAF-ADD8-10BA18D2E594}" dt="2025-12-11T08:55:10.190" v="0" actId="47"/>
      <pc:docMkLst>
        <pc:docMk/>
      </pc:docMkLst>
      <pc:sldChg chg="del">
        <pc:chgData name="Alok Shukla" userId="337b65ae-161a-403a-9446-0e0ebd6d42d0" providerId="ADAL" clId="{E4B05F61-3C36-4FAF-ADD8-10BA18D2E594}" dt="2025-12-11T08:55:10.190" v="0" actId="47"/>
        <pc:sldMkLst>
          <pc:docMk/>
          <pc:sldMk cId="305701450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dk/imgres?imgurl=http://www.bio.dtu.dk/upload/institutter/bic/biocentrum/studievalg/his_blod_red1_200.jpg&amp;imgrefurl=http://www.bio.dtu.dk/studievalg_forside/historier/22_blodsvampe.aspx&amp;h=255&amp;w=200&amp;sz=18&amp;hl=da&amp;start=20&amp;um=1&amp;tbnid=L2lIcs5B3k92FM:&amp;tbnh=111&amp;tbnw=87&amp;prev=/images%3Fq%3Dblodets%2Bbestanddele%26start%3D18%26ndsp%3D18%26um%3D1%26hl%3Dda%26rls%3DDVXA,DVXA:2005-11,DVXA:en%26sa%3D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757AE-B879-4F99-8F67-166ABD47A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Blodkredsløb, åndedræt og blodets bestanddele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A6C0304-CA8D-4836-A5C6-42AD69727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/>
              <a:t>Btt</a:t>
            </a:r>
            <a:r>
              <a:rPr lang="da-DK" dirty="0"/>
              <a:t> s. 35-41</a:t>
            </a:r>
          </a:p>
        </p:txBody>
      </p:sp>
    </p:spTree>
    <p:extLst>
      <p:ext uri="{BB962C8B-B14F-4D97-AF65-F5344CB8AC3E}">
        <p14:creationId xmlns:p14="http://schemas.microsoft.com/office/powerpoint/2010/main" val="130346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Mængder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6432"/>
              </p:ext>
            </p:extLst>
          </p:nvPr>
        </p:nvGraphicFramePr>
        <p:xfrm>
          <a:off x="1141413" y="1857152"/>
          <a:ext cx="8568952" cy="384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5158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800" dirty="0"/>
                    </a:p>
                    <a:p>
                      <a:r>
                        <a:rPr lang="da-DK" sz="2800" dirty="0"/>
                        <a:t>Åndedræts-frekvens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800" dirty="0"/>
                    </a:p>
                    <a:p>
                      <a:r>
                        <a:rPr lang="da-DK" sz="2800" dirty="0"/>
                        <a:t>Åndedræts-dybde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800" dirty="0"/>
                    </a:p>
                    <a:p>
                      <a:r>
                        <a:rPr lang="da-DK" sz="2800" dirty="0" err="1"/>
                        <a:t>Lungeven-tilation</a:t>
                      </a:r>
                      <a:endParaRPr lang="da-DK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59">
                <a:tc>
                  <a:txBody>
                    <a:bodyPr/>
                    <a:lstStyle/>
                    <a:p>
                      <a:r>
                        <a:rPr lang="da-DK" sz="2800" dirty="0"/>
                        <a:t>Hvile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12-16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6-8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459">
                <a:tc>
                  <a:txBody>
                    <a:bodyPr/>
                    <a:lstStyle/>
                    <a:p>
                      <a:r>
                        <a:rPr lang="da-DK" sz="2800" dirty="0"/>
                        <a:t>Arbejde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20-30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4-6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80-180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FC3DCAF-C8C6-6C85-E3FF-2B67D2C0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9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tvaers0021">
            <a:extLst>
              <a:ext uri="{FF2B5EF4-FFF2-40B4-BE49-F238E27FC236}">
                <a16:creationId xmlns:a16="http://schemas.microsoft.com/office/drawing/2014/main" id="{07E1375E-ECB5-8E29-C231-98D8A6FC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7" b="11157"/>
          <a:stretch>
            <a:fillRect/>
          </a:stretch>
        </p:blipFill>
        <p:spPr bwMode="auto">
          <a:xfrm>
            <a:off x="4191794" y="0"/>
            <a:ext cx="3808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B1BAB4A4-DA95-B369-C157-D4AC37AC6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695" y="0"/>
            <a:ext cx="7234238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ECBB470-1B7A-BD4E-26E9-4C51F20EA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2582863"/>
            <a:ext cx="7164387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847A89B-B787-720F-E86D-45E3E08B7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9744"/>
            <a:ext cx="91440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33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4499992" cy="365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6992"/>
            <a:ext cx="4441362" cy="35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984" y="-99392"/>
            <a:ext cx="3240360" cy="374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708" y="3501009"/>
            <a:ext cx="2819612" cy="32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53E5C37-7B20-7AC4-2661-9B1035A82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03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2B9B1DFF-253A-BA73-0BB9-F408F70B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0"/>
            <a:ext cx="456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13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r>
              <a:rPr lang="da-DK" dirty="0"/>
              <a:t>I alveolerne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7" y="1412776"/>
            <a:ext cx="7158151" cy="473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8184232" y="692696"/>
            <a:ext cx="2483768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Transport ved diffusion – bevægelse fra høj koncentration og til lav koncentration</a:t>
            </a:r>
          </a:p>
        </p:txBody>
      </p:sp>
      <p:sp>
        <p:nvSpPr>
          <p:cNvPr id="5" name="Ellipse 4"/>
          <p:cNvSpPr/>
          <p:nvPr/>
        </p:nvSpPr>
        <p:spPr>
          <a:xfrm>
            <a:off x="8688288" y="3429000"/>
            <a:ext cx="1979712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Iltet blod tilbage til hjertets venstre side, og derefter til kroppen</a:t>
            </a:r>
          </a:p>
        </p:txBody>
      </p:sp>
      <p:sp>
        <p:nvSpPr>
          <p:cNvPr id="6" name="Ellipse 5"/>
          <p:cNvSpPr/>
          <p:nvPr/>
        </p:nvSpPr>
        <p:spPr>
          <a:xfrm>
            <a:off x="1146213" y="1072960"/>
            <a:ext cx="2555776" cy="2708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err="1"/>
              <a:t>Afiltet</a:t>
            </a:r>
            <a:r>
              <a:rPr lang="da-DK" sz="2000" b="1" dirty="0"/>
              <a:t> blod fra kroppen pumpet til lungerne fra højre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8008" y="274638"/>
            <a:ext cx="4042792" cy="1714202"/>
          </a:xfrm>
        </p:spPr>
        <p:txBody>
          <a:bodyPr>
            <a:normAutofit/>
          </a:bodyPr>
          <a:lstStyle/>
          <a:p>
            <a:r>
              <a:rPr lang="da-DK" dirty="0"/>
              <a:t>Ren luft i lungerne</a:t>
            </a:r>
          </a:p>
        </p:txBody>
      </p:sp>
      <p:pic>
        <p:nvPicPr>
          <p:cNvPr id="3074" name="Picture 2" descr="Rask Lu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3562350"/>
            <a:ext cx="3667125" cy="3295650"/>
          </a:xfrm>
          <a:prstGeom prst="rect">
            <a:avLst/>
          </a:prstGeom>
          <a:noFill/>
        </p:spPr>
      </p:pic>
      <p:sp>
        <p:nvSpPr>
          <p:cNvPr id="4" name="Ellipse 3"/>
          <p:cNvSpPr/>
          <p:nvPr/>
        </p:nvSpPr>
        <p:spPr>
          <a:xfrm>
            <a:off x="6023992" y="2564904"/>
            <a:ext cx="4392488" cy="403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/>
              <a:t>I bronkierne er der fimrehår og slimproducerende celler – det kan tilsammen fange urenheder i luften, og transportere det til mundhulen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4441362" cy="35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973" y="-94933"/>
            <a:ext cx="9905998" cy="1478570"/>
          </a:xfrm>
        </p:spPr>
        <p:txBody>
          <a:bodyPr/>
          <a:lstStyle/>
          <a:p>
            <a:r>
              <a:rPr lang="da-DK" dirty="0"/>
              <a:t>Ren luft i lungerne</a:t>
            </a:r>
          </a:p>
        </p:txBody>
      </p:sp>
      <p:pic>
        <p:nvPicPr>
          <p:cNvPr id="19458" name="Picture 2" descr="6464 55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457700"/>
            <a:ext cx="3429000" cy="24003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24745"/>
            <a:ext cx="2819612" cy="32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3980384" y="1133354"/>
            <a:ext cx="4032448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/>
              <a:t>Dybt i lungerne findes hvide blodlegemer (makrofager), som ”spiser” de partikler, som når helt ned i lungevævet</a:t>
            </a:r>
          </a:p>
        </p:txBody>
      </p:sp>
      <p:sp>
        <p:nvSpPr>
          <p:cNvPr id="7" name="Ellipse 6"/>
          <p:cNvSpPr/>
          <p:nvPr/>
        </p:nvSpPr>
        <p:spPr>
          <a:xfrm>
            <a:off x="8727824" y="3429000"/>
            <a:ext cx="2952328" cy="3096344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Problem ved rygning: </a:t>
            </a:r>
            <a:r>
              <a:rPr lang="da-DK" b="1" dirty="0" err="1"/>
              <a:t>Makrofagerne</a:t>
            </a:r>
            <a:r>
              <a:rPr lang="da-DK" b="1" dirty="0"/>
              <a:t> kan ikke nedbryde uorganiske partikler, og disse ophobes i </a:t>
            </a:r>
            <a:r>
              <a:rPr lang="da-DK" b="1" dirty="0" err="1"/>
              <a:t>makrofagerne</a:t>
            </a:r>
            <a:r>
              <a:rPr lang="da-DK" b="1" dirty="0"/>
              <a:t> til de sprænges</a:t>
            </a:r>
          </a:p>
        </p:txBody>
      </p:sp>
      <p:sp>
        <p:nvSpPr>
          <p:cNvPr id="8" name="Ellipse 7"/>
          <p:cNvSpPr/>
          <p:nvPr/>
        </p:nvSpPr>
        <p:spPr>
          <a:xfrm>
            <a:off x="4727416" y="4409730"/>
            <a:ext cx="3456384" cy="2348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Når </a:t>
            </a:r>
            <a:r>
              <a:rPr lang="da-DK" b="1" dirty="0" err="1"/>
              <a:t>makrofagerne</a:t>
            </a:r>
            <a:r>
              <a:rPr lang="da-DK" b="1" dirty="0"/>
              <a:t> sprænges kommer der enzymer som nedbryder organisk stof ud i lungevævet</a:t>
            </a:r>
          </a:p>
        </p:txBody>
      </p:sp>
      <p:pic>
        <p:nvPicPr>
          <p:cNvPr id="19460" name="Picture 4" descr="http://www.marfan.dk/emfys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1255" y="259934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3">
            <a:extLst>
              <a:ext uri="{FF2B5EF4-FFF2-40B4-BE49-F238E27FC236}">
                <a16:creationId xmlns:a16="http://schemas.microsoft.com/office/drawing/2014/main" id="{A792D8C3-20FE-6E2A-3A6A-FA179F274FF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7" y="794544"/>
            <a:ext cx="6080125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836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FBEE9-F2B6-46E7-B415-9650D417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Respiration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9EA2C74C-2622-44DC-A4D5-1406F7899C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64" y="1560180"/>
            <a:ext cx="5232836" cy="40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58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1CAD522-9FCD-4421-BBFB-616909640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5051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da-DK"/>
              <a:t>Blodkredsløbet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4A55DF1F-6E8E-4392-8896-6C4B9F77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1" y="0"/>
            <a:ext cx="3344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DEF03B3F-EF99-4B66-B2F5-8E6576861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989139"/>
            <a:ext cx="216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a-DK" altLang="da-DK" sz="2000"/>
              <a:t>Det lille kredsløb</a:t>
            </a:r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EDCEAAC1-D292-47DA-BBA7-C2E0B61EB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5" y="2205039"/>
            <a:ext cx="1511300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451AE07E-3131-441A-9DD5-33A0F59D5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708276"/>
            <a:ext cx="2303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a-DK" altLang="da-DK" sz="2000"/>
              <a:t>Det store kredsløb</a:t>
            </a:r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97598F9F-F234-4DAA-ACB2-09C25DB79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5" y="2997200"/>
            <a:ext cx="64770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3072D42F-B30C-4B60-8BB2-4C7960DAD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237289"/>
            <a:ext cx="467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a-DK" altLang="da-DK" sz="1000" dirty="0"/>
              <a:t>http://www.kscience.co.uk/animations/blood_system.htm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0D3E0-67A3-4387-9B78-B442570A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Blodårer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E672AD-B9E2-46D2-B6C6-070E81D6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Arterier (Blod fra hjertet)</a:t>
            </a:r>
          </a:p>
          <a:p>
            <a:r>
              <a:rPr lang="da-DK" dirty="0" err="1"/>
              <a:t>Arterioler</a:t>
            </a:r>
            <a:r>
              <a:rPr lang="da-DK" dirty="0"/>
              <a:t> (Blod fra hjertet)</a:t>
            </a:r>
          </a:p>
          <a:p>
            <a:r>
              <a:rPr lang="da-DK" dirty="0"/>
              <a:t>Kapillærer (Mindste blodkar vi har)</a:t>
            </a:r>
          </a:p>
          <a:p>
            <a:r>
              <a:rPr lang="da-DK" dirty="0" err="1"/>
              <a:t>Venoler</a:t>
            </a:r>
            <a:r>
              <a:rPr lang="da-DK" dirty="0"/>
              <a:t> (Blod til hjertet)</a:t>
            </a:r>
          </a:p>
          <a:p>
            <a:r>
              <a:rPr lang="da-DK" dirty="0"/>
              <a:t>Vener (Blod til hjertet)</a:t>
            </a:r>
          </a:p>
        </p:txBody>
      </p:sp>
    </p:spTree>
    <p:extLst>
      <p:ext uri="{BB962C8B-B14F-4D97-AF65-F5344CB8AC3E}">
        <p14:creationId xmlns:p14="http://schemas.microsoft.com/office/powerpoint/2010/main" val="73771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75DB1-AD19-4092-B780-B76EC62E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Røde blodlegemer transporterer ilt i blodet</a:t>
            </a:r>
          </a:p>
        </p:txBody>
      </p:sp>
      <p:pic>
        <p:nvPicPr>
          <p:cNvPr id="4" name="Picture 10" descr="his_blod_red1_200">
            <a:hlinkClick r:id="rId2"/>
            <a:extLst>
              <a:ext uri="{FF2B5EF4-FFF2-40B4-BE49-F238E27FC236}">
                <a16:creationId xmlns:a16="http://schemas.microsoft.com/office/drawing/2014/main" id="{9EB91DA6-AD74-4AC9-8C28-ECA4D97FB9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807533"/>
            <a:ext cx="3216275" cy="410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642750-578E-4850-BD64-D2FDEEE4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da-DK" sz="3200" dirty="0"/>
              <a:t>venepumpen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15B84C9E-0D31-4152-ACD0-4343F67A5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 err="1"/>
              <a:t>Sørger</a:t>
            </a:r>
            <a:r>
              <a:rPr lang="en-US" sz="2000" dirty="0"/>
              <a:t> for at </a:t>
            </a:r>
            <a:r>
              <a:rPr lang="en-US" sz="2000" dirty="0" err="1"/>
              <a:t>blodet</a:t>
            </a:r>
            <a:r>
              <a:rPr lang="en-US" sz="2000" dirty="0"/>
              <a:t> </a:t>
            </a:r>
            <a:r>
              <a:rPr lang="en-US" sz="2000" dirty="0" err="1"/>
              <a:t>løber</a:t>
            </a:r>
            <a:r>
              <a:rPr lang="en-US" sz="2000" dirty="0"/>
              <a:t> den </a:t>
            </a:r>
            <a:r>
              <a:rPr lang="en-US" sz="2000" dirty="0" err="1"/>
              <a:t>rigtige</a:t>
            </a:r>
            <a:r>
              <a:rPr lang="en-US" sz="2000" dirty="0"/>
              <a:t> </a:t>
            </a:r>
            <a:r>
              <a:rPr lang="en-US" sz="2000" dirty="0" err="1"/>
              <a:t>vej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mod </a:t>
            </a:r>
            <a:r>
              <a:rPr lang="en-US" sz="2000" dirty="0" err="1"/>
              <a:t>tyngdekraften</a:t>
            </a:r>
            <a:r>
              <a:rPr lang="en-US" sz="2000" dirty="0"/>
              <a:t> </a:t>
            </a:r>
            <a:r>
              <a:rPr lang="en-US" sz="2000" dirty="0" err="1"/>
              <a:t>vha</a:t>
            </a:r>
            <a:r>
              <a:rPr lang="en-US" sz="2000" dirty="0"/>
              <a:t> </a:t>
            </a:r>
            <a:r>
              <a:rPr lang="en-US" sz="2000" dirty="0" err="1"/>
              <a:t>veneklapper</a:t>
            </a:r>
            <a:endParaRPr lang="en-US" sz="2000" dirty="0"/>
          </a:p>
          <a:p>
            <a:r>
              <a:rPr lang="en-US" sz="2000" dirty="0" err="1"/>
              <a:t>Findes</a:t>
            </a:r>
            <a:r>
              <a:rPr lang="en-US" sz="2000" dirty="0"/>
              <a:t> I </a:t>
            </a:r>
            <a:r>
              <a:rPr lang="en-US" sz="2000" dirty="0" err="1"/>
              <a:t>vores</a:t>
            </a:r>
            <a:r>
              <a:rPr lang="en-US" sz="2000" dirty="0"/>
              <a:t> </a:t>
            </a:r>
            <a:r>
              <a:rPr lang="en-US" sz="2000" dirty="0" err="1"/>
              <a:t>lægmuskler</a:t>
            </a:r>
            <a:endParaRPr lang="en-US" sz="20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A768487-7C01-4416-B825-6303F096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2479" y="618518"/>
            <a:ext cx="3763320" cy="5596015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9829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0"/>
            <a:ext cx="4690864" cy="1143000"/>
          </a:xfrm>
        </p:spPr>
        <p:txBody>
          <a:bodyPr>
            <a:normAutofit/>
          </a:bodyPr>
          <a:lstStyle/>
          <a:p>
            <a:r>
              <a:rPr lang="da-DK" dirty="0"/>
              <a:t>Blodets bestanddele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8936" y="0"/>
            <a:ext cx="3801601" cy="6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et-fysiske-redskab-07-Annie-Bes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344" y="4293096"/>
            <a:ext cx="5142762" cy="2564904"/>
          </a:xfrm>
          <a:prstGeom prst="rect">
            <a:avLst/>
          </a:prstGeom>
          <a:noFill/>
        </p:spPr>
      </p:pic>
      <p:pic>
        <p:nvPicPr>
          <p:cNvPr id="3080" name="Picture 8" descr="Tegning av molekylstruktur i hemoglobi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536" y="1440442"/>
            <a:ext cx="4915644" cy="2625990"/>
          </a:xfrm>
          <a:prstGeom prst="rect">
            <a:avLst/>
          </a:prstGeom>
          <a:noFill/>
        </p:spPr>
      </p:pic>
      <p:cxnSp>
        <p:nvCxnSpPr>
          <p:cNvPr id="8" name="Lige forbindelse 7"/>
          <p:cNvCxnSpPr/>
          <p:nvPr/>
        </p:nvCxnSpPr>
        <p:spPr>
          <a:xfrm>
            <a:off x="8832304" y="908720"/>
            <a:ext cx="79208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Åndedrættet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Begreber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r>
              <a:rPr lang="da-DK" dirty="0"/>
              <a:t>Åndedrætsfrekvens: Antal vejrtrækninger pr. minut</a:t>
            </a:r>
          </a:p>
          <a:p>
            <a:r>
              <a:rPr lang="da-DK" dirty="0"/>
              <a:t>Åndedrætsdybde: L luft pr indånding</a:t>
            </a:r>
          </a:p>
          <a:p>
            <a:r>
              <a:rPr lang="da-DK" dirty="0"/>
              <a:t>Lungeventilation: Den samlede mængde luft man ventilerer pr minut</a:t>
            </a:r>
          </a:p>
          <a:p>
            <a:endParaRPr lang="da-DK" dirty="0"/>
          </a:p>
          <a:p>
            <a:pPr>
              <a:buNone/>
            </a:pPr>
            <a:r>
              <a:rPr lang="da-DK" b="1" dirty="0"/>
              <a:t>	Lungeventilation i L/min = åndedrætsfrekvens x åndedrætsdybde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dsløb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D9D75FB21E64382A167B9A14610E9" ma:contentTypeVersion="8" ma:contentTypeDescription="Create a new document." ma:contentTypeScope="" ma:versionID="5865124319aec3d387841d7225df3da1">
  <xsd:schema xmlns:xsd="http://www.w3.org/2001/XMLSchema" xmlns:xs="http://www.w3.org/2001/XMLSchema" xmlns:p="http://schemas.microsoft.com/office/2006/metadata/properties" xmlns:ns3="495a6d84-c145-4afd-941b-fc381828b4f2" targetNamespace="http://schemas.microsoft.com/office/2006/metadata/properties" ma:root="true" ma:fieldsID="bd8e6f2cee234d9f35811efdd9f981ef" ns3:_="">
    <xsd:import namespace="495a6d84-c145-4afd-941b-fc381828b4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a6d84-c145-4afd-941b-fc381828b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72364A-C113-4C64-8FFD-EB7A9AEF0B69}">
  <ds:schemaRefs>
    <ds:schemaRef ds:uri="http://purl.org/dc/elements/1.1/"/>
    <ds:schemaRef ds:uri="495a6d84-c145-4afd-941b-fc381828b4f2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EC21E0-5813-47A4-AF48-BE7227CB2C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5a6d84-c145-4afd-941b-fc381828b4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9590DA-D314-42FC-A69F-56DC395A38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260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0" baseType="lpstr">
      <vt:lpstr>Arial</vt:lpstr>
      <vt:lpstr>Tw Cen MT</vt:lpstr>
      <vt:lpstr>Kredsløb</vt:lpstr>
      <vt:lpstr>Blodkredsløb, åndedræt og blodets bestanddele </vt:lpstr>
      <vt:lpstr>Respiration</vt:lpstr>
      <vt:lpstr>Blodkredsløbet</vt:lpstr>
      <vt:lpstr>Blodårer</vt:lpstr>
      <vt:lpstr>Røde blodlegemer transporterer ilt i blodet</vt:lpstr>
      <vt:lpstr>venepumpen</vt:lpstr>
      <vt:lpstr>Blodets bestanddele</vt:lpstr>
      <vt:lpstr>Åndedrættet</vt:lpstr>
      <vt:lpstr>Begreber</vt:lpstr>
      <vt:lpstr>Mængder</vt:lpstr>
      <vt:lpstr>PowerPoint-præsentation</vt:lpstr>
      <vt:lpstr>PowerPoint-præsentation</vt:lpstr>
      <vt:lpstr>PowerPoint-præsentation</vt:lpstr>
      <vt:lpstr>I alveolerne</vt:lpstr>
      <vt:lpstr>Ren luft i lungerne</vt:lpstr>
      <vt:lpstr>Ren luft i lungerne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Blodkredsløb og puls og blodtryk</dc:title>
  <dc:creator>Alok</dc:creator>
  <cp:lastModifiedBy>Alok Shukla</cp:lastModifiedBy>
  <cp:revision>5</cp:revision>
  <dcterms:created xsi:type="dcterms:W3CDTF">2019-11-24T19:03:11Z</dcterms:created>
  <dcterms:modified xsi:type="dcterms:W3CDTF">2025-12-11T08:55:12Z</dcterms:modified>
</cp:coreProperties>
</file>