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63" r:id="rId5"/>
    <p:sldId id="260" r:id="rId6"/>
    <p:sldId id="261" r:id="rId7"/>
    <p:sldId id="259" r:id="rId8"/>
    <p:sldId id="262"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709"/>
  </p:normalViewPr>
  <p:slideViewPr>
    <p:cSldViewPr snapToGrid="0" snapToObjects="1">
      <p:cViewPr varScale="1">
        <p:scale>
          <a:sx n="106" d="100"/>
          <a:sy n="106" d="100"/>
        </p:scale>
        <p:origin x="170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B33A5D-61A4-D04A-A06A-214244269578}" type="datetimeFigureOut">
              <a:rPr lang="da-DK" smtClean="0"/>
              <a:t>11.01.2026</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09BBF9-8BE8-6A42-8A85-EEA0984EFF1A}" type="slidenum">
              <a:rPr lang="da-DK" smtClean="0"/>
              <a:t>‹nr.›</a:t>
            </a:fld>
            <a:endParaRPr lang="da-DK"/>
          </a:p>
        </p:txBody>
      </p:sp>
    </p:spTree>
    <p:extLst>
      <p:ext uri="{BB962C8B-B14F-4D97-AF65-F5344CB8AC3E}">
        <p14:creationId xmlns:p14="http://schemas.microsoft.com/office/powerpoint/2010/main" val="3373504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https</a:t>
            </a:r>
            <a:r>
              <a:rPr lang="da-DK" dirty="0"/>
              <a:t>://</a:t>
            </a:r>
            <a:r>
              <a:rPr lang="da-DK" dirty="0" err="1"/>
              <a:t>www.raeson.dk</a:t>
            </a:r>
            <a:r>
              <a:rPr lang="da-DK" dirty="0"/>
              <a:t>/2026/peter-viggo-jakobsen-det-som-usa-har-gjort-er-pivhamrende-ulovligt-og-det-er-praecis-det-samme-som-ukraine-er-blevet-udsat-for/</a:t>
            </a:r>
          </a:p>
          <a:p>
            <a:r>
              <a:rPr lang="da-DK" dirty="0" err="1"/>
              <a:t>https</a:t>
            </a:r>
            <a:r>
              <a:rPr lang="da-DK" dirty="0"/>
              <a:t>://</a:t>
            </a:r>
            <a:r>
              <a:rPr lang="da-DK" dirty="0" err="1"/>
              <a:t>www.liberalalliance.dk</a:t>
            </a:r>
            <a:r>
              <a:rPr lang="da-DK" dirty="0"/>
              <a:t>/blog/den-regelbaserede-verdensorden-har-aldrig-eksisteret/</a:t>
            </a:r>
          </a:p>
          <a:p>
            <a:endParaRPr lang="da-DK" dirty="0"/>
          </a:p>
        </p:txBody>
      </p:sp>
      <p:sp>
        <p:nvSpPr>
          <p:cNvPr id="4" name="Pladsholder til slidenummer 3"/>
          <p:cNvSpPr>
            <a:spLocks noGrp="1"/>
          </p:cNvSpPr>
          <p:nvPr>
            <p:ph type="sldNum" sz="quarter" idx="5"/>
          </p:nvPr>
        </p:nvSpPr>
        <p:spPr/>
        <p:txBody>
          <a:bodyPr/>
          <a:lstStyle/>
          <a:p>
            <a:fld id="{0D09BBF9-8BE8-6A42-8A85-EEA0984EFF1A}" type="slidenum">
              <a:rPr lang="da-DK" smtClean="0"/>
              <a:t>1</a:t>
            </a:fld>
            <a:endParaRPr lang="da-DK"/>
          </a:p>
        </p:txBody>
      </p:sp>
    </p:spTree>
    <p:extLst>
      <p:ext uri="{BB962C8B-B14F-4D97-AF65-F5344CB8AC3E}">
        <p14:creationId xmlns:p14="http://schemas.microsoft.com/office/powerpoint/2010/main" val="2138045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err="1"/>
              <a:t>https</a:t>
            </a:r>
            <a:r>
              <a:rPr lang="da-DK" dirty="0"/>
              <a:t>://</a:t>
            </a:r>
            <a:r>
              <a:rPr lang="da-DK" dirty="0" err="1"/>
              <a:t>www.dr.dk</a:t>
            </a:r>
            <a:r>
              <a:rPr lang="da-DK" dirty="0"/>
              <a:t>/nyheder/udland/topraadgiver-glem-alt-om-love-fn-og-diplomatiets-spilleregler-verden-styres-i-dag-af</a:t>
            </a:r>
          </a:p>
        </p:txBody>
      </p:sp>
      <p:sp>
        <p:nvSpPr>
          <p:cNvPr id="4" name="Pladsholder til slidenummer 3"/>
          <p:cNvSpPr>
            <a:spLocks noGrp="1"/>
          </p:cNvSpPr>
          <p:nvPr>
            <p:ph type="sldNum" sz="quarter" idx="5"/>
          </p:nvPr>
        </p:nvSpPr>
        <p:spPr/>
        <p:txBody>
          <a:bodyPr/>
          <a:lstStyle/>
          <a:p>
            <a:fld id="{0D09BBF9-8BE8-6A42-8A85-EEA0984EFF1A}" type="slidenum">
              <a:rPr lang="da-DK" smtClean="0"/>
              <a:t>4</a:t>
            </a:fld>
            <a:endParaRPr lang="da-DK"/>
          </a:p>
        </p:txBody>
      </p:sp>
    </p:spTree>
    <p:extLst>
      <p:ext uri="{BB962C8B-B14F-4D97-AF65-F5344CB8AC3E}">
        <p14:creationId xmlns:p14="http://schemas.microsoft.com/office/powerpoint/2010/main" val="1033104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Lav en liste med argumenter for og imod at NATO overlever. Inddrag dagens lektie. </a:t>
            </a:r>
          </a:p>
        </p:txBody>
      </p:sp>
      <p:sp>
        <p:nvSpPr>
          <p:cNvPr id="4" name="Pladsholder til slidenummer 3"/>
          <p:cNvSpPr>
            <a:spLocks noGrp="1"/>
          </p:cNvSpPr>
          <p:nvPr>
            <p:ph type="sldNum" sz="quarter" idx="5"/>
          </p:nvPr>
        </p:nvSpPr>
        <p:spPr/>
        <p:txBody>
          <a:bodyPr/>
          <a:lstStyle/>
          <a:p>
            <a:fld id="{0D09BBF9-8BE8-6A42-8A85-EEA0984EFF1A}" type="slidenum">
              <a:rPr lang="da-DK" smtClean="0"/>
              <a:t>8</a:t>
            </a:fld>
            <a:endParaRPr lang="da-DK"/>
          </a:p>
        </p:txBody>
      </p:sp>
    </p:spTree>
    <p:extLst>
      <p:ext uri="{BB962C8B-B14F-4D97-AF65-F5344CB8AC3E}">
        <p14:creationId xmlns:p14="http://schemas.microsoft.com/office/powerpoint/2010/main" val="2117524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sz="3100" dirty="0">
                <a:solidFill>
                  <a:srgbClr val="FFFFFF"/>
                </a:solidFill>
              </a:rPr>
              <a:t>Den liberale vestlige verdensorden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fontScale="92500"/>
          </a:bodyPr>
          <a:lstStyle/>
          <a:p>
            <a:pPr>
              <a:lnSpc>
                <a:spcPct val="90000"/>
              </a:lnSpc>
            </a:pPr>
            <a:r>
              <a:rPr lang="da-DK" sz="2700" dirty="0"/>
              <a:t>Verdensorden efter 2. verdenskrig</a:t>
            </a:r>
          </a:p>
          <a:p>
            <a:pPr>
              <a:lnSpc>
                <a:spcPct val="90000"/>
              </a:lnSpc>
            </a:pPr>
            <a:r>
              <a:rPr lang="da-DK" sz="2700" dirty="0"/>
              <a:t>Fremmer menneskerettigheder, frihandel og internationalt samarbejde</a:t>
            </a:r>
          </a:p>
          <a:p>
            <a:pPr>
              <a:lnSpc>
                <a:spcPct val="90000"/>
              </a:lnSpc>
            </a:pPr>
            <a:r>
              <a:rPr lang="da-DK" sz="2700" dirty="0"/>
              <a:t>Globalisering og interdependens som nøglebegreber</a:t>
            </a:r>
          </a:p>
          <a:p>
            <a:pPr>
              <a:lnSpc>
                <a:spcPct val="90000"/>
              </a:lnSpc>
            </a:pPr>
            <a:r>
              <a:rPr lang="da-DK" sz="2700" dirty="0"/>
              <a:t>Regler og normer tæmmer det internationale anarki</a:t>
            </a:r>
          </a:p>
          <a:p>
            <a:pPr>
              <a:lnSpc>
                <a:spcPct val="90000"/>
              </a:lnSpc>
            </a:pPr>
            <a:r>
              <a:rPr lang="da-DK" sz="2700" dirty="0"/>
              <a:t>Særligt fordelagtig for småstater</a:t>
            </a:r>
          </a:p>
          <a:p>
            <a:pPr>
              <a:lnSpc>
                <a:spcPct val="90000"/>
              </a:lnSpc>
            </a:pPr>
            <a:r>
              <a:rPr lang="da-DK" sz="2700" dirty="0"/>
              <a:t>Er den regelbaserede verdensorden en illusion? Henrik Dahl: ”Kina, Rusland og USA følger kun de internationale spilleregler, når det er i deres egne interesser”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sz="3100">
                <a:solidFill>
                  <a:srgbClr val="FFFFFF"/>
                </a:solidFill>
              </a:rPr>
              <a:t>Institutioner i den liberale verdensorden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r>
              <a:rPr dirty="0"/>
              <a:t>FN </a:t>
            </a:r>
            <a:r>
              <a:rPr dirty="0" err="1"/>
              <a:t>og</a:t>
            </a:r>
            <a:r>
              <a:rPr dirty="0"/>
              <a:t> </a:t>
            </a:r>
            <a:r>
              <a:rPr dirty="0" err="1"/>
              <a:t>multilateralt</a:t>
            </a:r>
            <a:r>
              <a:rPr dirty="0"/>
              <a:t> </a:t>
            </a:r>
            <a:r>
              <a:rPr dirty="0" err="1"/>
              <a:t>samarbejde</a:t>
            </a:r>
            <a:endParaRPr dirty="0"/>
          </a:p>
          <a:p>
            <a:r>
              <a:rPr dirty="0" err="1"/>
              <a:t>Verdensbanken</a:t>
            </a:r>
            <a:r>
              <a:rPr dirty="0"/>
              <a:t> (IBRD)</a:t>
            </a:r>
          </a:p>
          <a:p>
            <a:r>
              <a:rPr dirty="0"/>
              <a:t>Den </a:t>
            </a:r>
            <a:r>
              <a:rPr dirty="0" err="1"/>
              <a:t>Internationale</a:t>
            </a:r>
            <a:r>
              <a:rPr dirty="0"/>
              <a:t> </a:t>
            </a:r>
            <a:r>
              <a:rPr dirty="0" err="1"/>
              <a:t>Valutafond</a:t>
            </a:r>
            <a:r>
              <a:rPr dirty="0"/>
              <a:t> (IMF)</a:t>
            </a:r>
          </a:p>
          <a:p>
            <a:r>
              <a:rPr dirty="0"/>
              <a:t>NATO </a:t>
            </a:r>
            <a:r>
              <a:rPr dirty="0" err="1"/>
              <a:t>som</a:t>
            </a:r>
            <a:r>
              <a:rPr dirty="0"/>
              <a:t> </a:t>
            </a:r>
            <a:r>
              <a:rPr dirty="0" err="1"/>
              <a:t>sikkerhedspolitisk</a:t>
            </a:r>
            <a:r>
              <a:rPr dirty="0"/>
              <a:t> </a:t>
            </a:r>
            <a:r>
              <a:rPr dirty="0" err="1"/>
              <a:t>ramme</a:t>
            </a:r>
            <a:endParaRPr dirty="0"/>
          </a:p>
          <a:p>
            <a:r>
              <a:rPr dirty="0" err="1"/>
              <a:t>Frihandel</a:t>
            </a:r>
            <a:r>
              <a:rPr dirty="0"/>
              <a:t> </a:t>
            </a:r>
            <a:r>
              <a:rPr dirty="0" err="1"/>
              <a:t>som</a:t>
            </a:r>
            <a:r>
              <a:rPr dirty="0"/>
              <a:t> </a:t>
            </a:r>
            <a:r>
              <a:rPr dirty="0" err="1"/>
              <a:t>grundlæggende</a:t>
            </a:r>
            <a:r>
              <a:rPr dirty="0"/>
              <a:t> </a:t>
            </a:r>
            <a:r>
              <a:rPr dirty="0" err="1"/>
              <a:t>princip</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sz="3100">
                <a:solidFill>
                  <a:srgbClr val="FFFFFF"/>
                </a:solidFill>
              </a:rPr>
              <a:t>Den nye verdensorden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r>
              <a:rPr dirty="0" err="1"/>
              <a:t>Rovdyrernes</a:t>
            </a:r>
            <a:r>
              <a:rPr dirty="0"/>
              <a:t> </a:t>
            </a:r>
            <a:r>
              <a:rPr dirty="0" err="1"/>
              <a:t>tidsalder</a:t>
            </a:r>
            <a:r>
              <a:rPr lang="da-DK" dirty="0"/>
              <a:t>? </a:t>
            </a:r>
            <a:endParaRPr dirty="0"/>
          </a:p>
          <a:p>
            <a:r>
              <a:rPr dirty="0"/>
              <a:t>Den </a:t>
            </a:r>
            <a:r>
              <a:rPr dirty="0" err="1"/>
              <a:t>stærkes</a:t>
            </a:r>
            <a:r>
              <a:rPr dirty="0"/>
              <a:t> ret</a:t>
            </a:r>
          </a:p>
          <a:p>
            <a:r>
              <a:rPr dirty="0" err="1"/>
              <a:t>Anarkiet</a:t>
            </a:r>
            <a:r>
              <a:rPr dirty="0"/>
              <a:t> mod</a:t>
            </a:r>
            <a:r>
              <a:rPr lang="da-DK" dirty="0" err="1"/>
              <a:t>nes</a:t>
            </a:r>
            <a:r>
              <a:rPr dirty="0"/>
              <a:t> </a:t>
            </a:r>
            <a:r>
              <a:rPr dirty="0" err="1"/>
              <a:t>ikke</a:t>
            </a:r>
            <a:r>
              <a:rPr dirty="0"/>
              <a:t> </a:t>
            </a:r>
            <a:r>
              <a:rPr dirty="0" err="1"/>
              <a:t>længere</a:t>
            </a:r>
            <a:r>
              <a:rPr lang="da-DK" dirty="0"/>
              <a:t> på samme måde. </a:t>
            </a:r>
            <a:endParaRPr dirty="0"/>
          </a:p>
          <a:p>
            <a:r>
              <a:rPr dirty="0" err="1"/>
              <a:t>Magtpolitik</a:t>
            </a:r>
            <a:r>
              <a:rPr dirty="0"/>
              <a:t> </a:t>
            </a:r>
            <a:r>
              <a:rPr dirty="0" err="1"/>
              <a:t>erstatter</a:t>
            </a:r>
            <a:r>
              <a:rPr dirty="0"/>
              <a:t> </a:t>
            </a:r>
            <a:r>
              <a:rPr dirty="0" err="1"/>
              <a:t>regler</a:t>
            </a:r>
            <a:r>
              <a:rPr dirty="0"/>
              <a:t> </a:t>
            </a:r>
            <a:r>
              <a:rPr dirty="0" err="1"/>
              <a:t>og</a:t>
            </a:r>
            <a:r>
              <a:rPr dirty="0"/>
              <a:t> </a:t>
            </a:r>
            <a:r>
              <a:rPr dirty="0" err="1"/>
              <a:t>normer</a:t>
            </a:r>
            <a:endParaRPr lang="da-DK" dirty="0"/>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0FD4DD5-5DB5-26AC-8D5B-670388D42981}"/>
              </a:ext>
            </a:extLst>
          </p:cNvPr>
          <p:cNvSpPr>
            <a:spLocks noGrp="1"/>
          </p:cNvSpPr>
          <p:nvPr>
            <p:ph type="title"/>
          </p:nvPr>
        </p:nvSpPr>
        <p:spPr>
          <a:xfrm>
            <a:off x="515125" y="1153572"/>
            <a:ext cx="2400300" cy="4461163"/>
          </a:xfrm>
        </p:spPr>
        <p:txBody>
          <a:bodyPr>
            <a:normAutofit/>
          </a:bodyPr>
          <a:lstStyle/>
          <a:p>
            <a:r>
              <a:rPr lang="da-DK" dirty="0">
                <a:solidFill>
                  <a:srgbClr val="FFFFFF"/>
                </a:solidFill>
              </a:rPr>
              <a:t>Trump som politisk rovdyr</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Rectangle 3">
            <a:extLst>
              <a:ext uri="{FF2B5EF4-FFF2-40B4-BE49-F238E27FC236}">
                <a16:creationId xmlns:a16="http://schemas.microsoft.com/office/drawing/2014/main" id="{0FB9C606-DB30-F049-5A72-10D458E324B3}"/>
              </a:ext>
            </a:extLst>
          </p:cNvPr>
          <p:cNvSpPr>
            <a:spLocks noGrp="1" noChangeArrowheads="1"/>
          </p:cNvSpPr>
          <p:nvPr>
            <p:ph idx="1"/>
          </p:nvPr>
        </p:nvSpPr>
        <p:spPr bwMode="auto">
          <a:xfrm>
            <a:off x="3335481" y="591344"/>
            <a:ext cx="5179868" cy="558561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lnSpcReduction="10000"/>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defTabSz="914400">
              <a:lnSpc>
                <a:spcPct val="90000"/>
              </a:lnSpc>
              <a:spcAft>
                <a:spcPts val="600"/>
              </a:spcAft>
              <a:buNone/>
            </a:pPr>
            <a:r>
              <a:rPr lang="da-DK" altLang="da-DK" sz="1600" b="1" dirty="0"/>
              <a:t>Trumps politik afspejler </a:t>
            </a:r>
            <a:r>
              <a:rPr lang="da-DK" altLang="da-DK" sz="1600" b="1" dirty="0" err="1"/>
              <a:t>rovdyrernes</a:t>
            </a:r>
            <a:r>
              <a:rPr lang="da-DK" altLang="da-DK" sz="1600" b="1" dirty="0"/>
              <a:t> tidsalder, hvor magt går forud for regler – både internationalt og nationalt</a:t>
            </a:r>
          </a:p>
          <a:p>
            <a:pPr marL="0" marR="0" lvl="0" indent="0" defTabSz="914400" rtl="0" eaLnBrk="0" fontAlgn="base" latinLnBrk="0" hangingPunct="0">
              <a:lnSpc>
                <a:spcPct val="90000"/>
              </a:lnSpc>
              <a:spcBef>
                <a:spcPct val="0"/>
              </a:spcBef>
              <a:spcAft>
                <a:spcPts val="600"/>
              </a:spcAft>
              <a:buClrTx/>
              <a:buSzTx/>
              <a:buFontTx/>
              <a:buNone/>
              <a:tabLst/>
            </a:pPr>
            <a:endParaRPr kumimoji="0" lang="da-DK" altLang="da-DK" sz="1600" b="1"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90000"/>
              </a:lnSpc>
              <a:spcBef>
                <a:spcPct val="0"/>
              </a:spcBef>
              <a:spcAft>
                <a:spcPts val="600"/>
              </a:spcAft>
              <a:buClrTx/>
              <a:buSzTx/>
              <a:buFontTx/>
              <a:buNone/>
              <a:tabLst/>
            </a:pPr>
            <a:r>
              <a:rPr kumimoji="0" lang="da-DK" altLang="da-DK" sz="1600" b="1" i="0" u="none" strike="noStrike" cap="none" normalizeH="0" baseline="0" dirty="0">
                <a:ln>
                  <a:noFill/>
                </a:ln>
                <a:effectLst/>
                <a:latin typeface="Arial" panose="020B0604020202020204" pitchFamily="34" charset="0"/>
              </a:rPr>
              <a:t>Udenrigspolitisk:</a:t>
            </a:r>
            <a:endParaRPr kumimoji="0" lang="da-DK" altLang="da-DK" sz="16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1" u="none" strike="noStrike" cap="none" normalizeH="0" baseline="0" dirty="0">
                <a:ln>
                  <a:noFill/>
                </a:ln>
                <a:effectLst/>
                <a:latin typeface="Arial" panose="020B0604020202020204" pitchFamily="34" charset="0"/>
              </a:rPr>
              <a:t>America First</a:t>
            </a:r>
            <a:r>
              <a:rPr kumimoji="0" lang="da-DK" altLang="da-DK" sz="1600" b="0" i="0" u="none" strike="noStrike" cap="none" normalizeH="0" baseline="0" dirty="0">
                <a:ln>
                  <a:noFill/>
                </a:ln>
                <a:effectLst/>
                <a:latin typeface="Arial" panose="020B0604020202020204" pitchFamily="34" charset="0"/>
              </a:rPr>
              <a:t>: Nationale interesser prioriteres over alliancer</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Skepsis over for multilaterale institutioner (NATO, FN, WTO)</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Pres på allierede og brug af trusler, sanktioner og handelskrige</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Bilaterale aftaler frem for fælles regler → </a:t>
            </a:r>
            <a:r>
              <a:rPr kumimoji="0" lang="da-DK" altLang="da-DK" sz="1600" b="1" i="0" u="none" strike="noStrike" cap="none" normalizeH="0" baseline="0" dirty="0">
                <a:ln>
                  <a:noFill/>
                </a:ln>
                <a:effectLst/>
                <a:latin typeface="Arial" panose="020B0604020202020204" pitchFamily="34" charset="0"/>
              </a:rPr>
              <a:t>den stærkes ret</a:t>
            </a:r>
            <a:endParaRPr kumimoji="0" lang="da-DK" altLang="da-DK" sz="16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90000"/>
              </a:lnSpc>
              <a:spcBef>
                <a:spcPct val="0"/>
              </a:spcBef>
              <a:spcAft>
                <a:spcPts val="600"/>
              </a:spcAft>
              <a:buClrTx/>
              <a:buSzTx/>
              <a:buFontTx/>
              <a:buNone/>
              <a:tabLst/>
            </a:pPr>
            <a:r>
              <a:rPr kumimoji="0" lang="da-DK" altLang="da-DK" sz="1600" b="1" i="0" u="none" strike="noStrike" cap="none" normalizeH="0" baseline="0" dirty="0">
                <a:ln>
                  <a:noFill/>
                </a:ln>
                <a:effectLst/>
                <a:latin typeface="Arial" panose="020B0604020202020204" pitchFamily="34" charset="0"/>
              </a:rPr>
              <a:t>Indenrigspolitisk:</a:t>
            </a:r>
            <a:endParaRPr kumimoji="0" lang="da-DK" altLang="da-DK" sz="16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Populistisk verdenssyn: Politik som kamp mellem vindere og tabere</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Svækkelse af institutioner, medier og retsstatslige normer</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Politik forstås som et </a:t>
            </a:r>
            <a:r>
              <a:rPr kumimoji="0" lang="da-DK" altLang="da-DK" sz="1600" b="1" i="0" u="none" strike="noStrike" cap="none" normalizeH="0" baseline="0" dirty="0">
                <a:ln>
                  <a:noFill/>
                </a:ln>
                <a:effectLst/>
                <a:latin typeface="Arial" panose="020B0604020202020204" pitchFamily="34" charset="0"/>
              </a:rPr>
              <a:t>nulsumsspil</a:t>
            </a:r>
            <a:r>
              <a:rPr kumimoji="0" lang="da-DK" altLang="da-DK" sz="1600" b="0" i="0" u="none" strike="noStrike" cap="none" normalizeH="0" baseline="0" dirty="0">
                <a:ln>
                  <a:noFill/>
                </a:ln>
                <a:effectLst/>
                <a:latin typeface="Arial" panose="020B0604020202020204" pitchFamily="34" charset="0"/>
              </a:rPr>
              <a:t>, hvor kompromiser er svaghed</a:t>
            </a:r>
          </a:p>
          <a:p>
            <a:pPr marL="0" marR="0" lvl="0" indent="0" defTabSz="914400" rtl="0" eaLnBrk="0" fontAlgn="base" latinLnBrk="0" hangingPunct="0">
              <a:lnSpc>
                <a:spcPct val="90000"/>
              </a:lnSpc>
              <a:spcBef>
                <a:spcPct val="0"/>
              </a:spcBef>
              <a:spcAft>
                <a:spcPts val="600"/>
              </a:spcAft>
              <a:buClrTx/>
              <a:buSzTx/>
              <a:buFontTx/>
              <a:buChar char="•"/>
              <a:tabLst/>
            </a:pPr>
            <a:r>
              <a:rPr kumimoji="0" lang="da-DK" altLang="da-DK" sz="1600" b="0" i="0" u="none" strike="noStrike" cap="none" normalizeH="0" baseline="0" dirty="0">
                <a:ln>
                  <a:noFill/>
                </a:ln>
                <a:effectLst/>
                <a:latin typeface="Arial" panose="020B0604020202020204" pitchFamily="34" charset="0"/>
              </a:rPr>
              <a:t>Magt og loyalitet vigtigere end procedurer og normer</a:t>
            </a:r>
          </a:p>
          <a:p>
            <a:pPr marL="0" marR="0" lvl="0" indent="0" defTabSz="914400" rtl="0" eaLnBrk="0" fontAlgn="base" latinLnBrk="0" hangingPunct="0">
              <a:lnSpc>
                <a:spcPct val="90000"/>
              </a:lnSpc>
              <a:spcBef>
                <a:spcPct val="0"/>
              </a:spcBef>
              <a:spcAft>
                <a:spcPts val="600"/>
              </a:spcAft>
              <a:buClrTx/>
              <a:buSzTx/>
              <a:buFontTx/>
              <a:buNone/>
              <a:tabLst/>
            </a:pPr>
            <a:endParaRPr kumimoji="0" lang="da-DK" altLang="da-DK" sz="15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466537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sz="3100">
                <a:solidFill>
                  <a:srgbClr val="FFFFFF"/>
                </a:solidFill>
              </a:rPr>
              <a:t>Europas afhængighed af USA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r>
              <a:t>Økonomisk og militær støtte til Ukraine</a:t>
            </a:r>
          </a:p>
          <a:p>
            <a:r>
              <a:t>Amerikansk teknologi (fx Starlink)</a:t>
            </a:r>
          </a:p>
          <a:p>
            <a:r>
              <a:t>Amerikansk militært udstyr og software</a:t>
            </a:r>
          </a:p>
          <a:p>
            <a:r>
              <a:t>Afhængighed af amerikansk digital infrastruktur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a:solidFill>
                  <a:srgbClr val="FFFFFF"/>
                </a:solidFill>
              </a:rPr>
              <a:t>EU og Europas strategi over for Trump</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fontScale="92500" lnSpcReduction="10000"/>
          </a:bodyPr>
          <a:lstStyle/>
          <a:p>
            <a:r>
              <a:rPr sz="2400" dirty="0" err="1"/>
              <a:t>Diplomatisk</a:t>
            </a:r>
            <a:r>
              <a:rPr sz="2400" dirty="0"/>
              <a:t> </a:t>
            </a:r>
            <a:r>
              <a:rPr sz="2400" dirty="0" err="1"/>
              <a:t>tilpasning</a:t>
            </a:r>
            <a:r>
              <a:rPr sz="2400" dirty="0"/>
              <a:t> ('</a:t>
            </a:r>
            <a:r>
              <a:rPr sz="2400" dirty="0" err="1"/>
              <a:t>spytslikkeri</a:t>
            </a:r>
            <a:r>
              <a:rPr sz="2400" dirty="0"/>
              <a:t>')</a:t>
            </a:r>
          </a:p>
          <a:p>
            <a:r>
              <a:rPr sz="2400" dirty="0"/>
              <a:t>Håb om </a:t>
            </a:r>
            <a:r>
              <a:rPr sz="2400" dirty="0" err="1"/>
              <a:t>politisk</a:t>
            </a:r>
            <a:r>
              <a:rPr sz="2400" dirty="0"/>
              <a:t> </a:t>
            </a:r>
            <a:r>
              <a:rPr sz="2400" dirty="0" err="1"/>
              <a:t>forandring</a:t>
            </a:r>
            <a:r>
              <a:rPr sz="2400" dirty="0"/>
              <a:t> </a:t>
            </a:r>
            <a:r>
              <a:rPr sz="2400" dirty="0" err="1"/>
              <a:t>ved</a:t>
            </a:r>
            <a:r>
              <a:rPr sz="2400" dirty="0"/>
              <a:t> </a:t>
            </a:r>
            <a:r>
              <a:rPr sz="2400" dirty="0" err="1"/>
              <a:t>midtvejsvalg</a:t>
            </a:r>
            <a:r>
              <a:rPr lang="da-DK" sz="2400" dirty="0"/>
              <a:t> november 2026, hvis Demokraterne vinder et eller begge af Kongressens kamre.(Senatet og Repræsentanternes hus)</a:t>
            </a:r>
            <a:endParaRPr sz="2400" dirty="0"/>
          </a:p>
          <a:p>
            <a:r>
              <a:rPr lang="da-DK" sz="2400" dirty="0"/>
              <a:t>Er ø</a:t>
            </a:r>
            <a:r>
              <a:rPr sz="2400" dirty="0" err="1"/>
              <a:t>nske</a:t>
            </a:r>
            <a:r>
              <a:rPr lang="da-DK" sz="2400" dirty="0"/>
              <a:t>t</a:t>
            </a:r>
            <a:r>
              <a:rPr sz="2400" dirty="0"/>
              <a:t> om </a:t>
            </a:r>
            <a:r>
              <a:rPr sz="2400" dirty="0" err="1"/>
              <a:t>tilbagevenden</a:t>
            </a:r>
            <a:r>
              <a:rPr sz="2400" dirty="0"/>
              <a:t> </a:t>
            </a:r>
            <a:r>
              <a:rPr sz="2400" dirty="0" err="1"/>
              <a:t>til</a:t>
            </a:r>
            <a:r>
              <a:rPr sz="2400" dirty="0"/>
              <a:t> den </a:t>
            </a:r>
            <a:r>
              <a:rPr sz="2400" dirty="0" err="1"/>
              <a:t>liberale</a:t>
            </a:r>
            <a:r>
              <a:rPr sz="2400" dirty="0"/>
              <a:t> </a:t>
            </a:r>
            <a:r>
              <a:rPr sz="2400" dirty="0" err="1"/>
              <a:t>verdensorden</a:t>
            </a:r>
            <a:r>
              <a:rPr lang="da-DK" sz="2400" dirty="0"/>
              <a:t> realistisk? </a:t>
            </a:r>
          </a:p>
          <a:p>
            <a:r>
              <a:rPr lang="da-DK" sz="2400" dirty="0"/>
              <a:t>Ændret amerikansk udenrigspolitisk kurs, hvor Europa i højere grad skal forsvare sig selv, så man under Obama og Biden. Men begge demokratiske præsidenter var mere præget af den liberale internationalisme med opbakning til en regelbaseret verdensorden, herunder de multilaterale institutioner og en tæt alliance med Europa.  </a:t>
            </a: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pPr>
              <a:lnSpc>
                <a:spcPct val="90000"/>
              </a:lnSpc>
            </a:pPr>
            <a:r>
              <a:rPr lang="da-DK" sz="3100">
                <a:solidFill>
                  <a:srgbClr val="FFFFFF"/>
                </a:solidFill>
              </a:rPr>
              <a:t>Hvordan presser den nye verdensorden EU og Europa?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192506"/>
            <a:ext cx="5179868" cy="5984458"/>
          </a:xfrm>
        </p:spPr>
        <p:txBody>
          <a:bodyPr anchor="ctr">
            <a:normAutofit fontScale="77500" lnSpcReduction="20000"/>
          </a:bodyPr>
          <a:lstStyle/>
          <a:p>
            <a:r>
              <a:rPr dirty="0"/>
              <a:t>EU er </a:t>
            </a:r>
            <a:r>
              <a:rPr dirty="0" err="1"/>
              <a:t>ikke</a:t>
            </a:r>
            <a:r>
              <a:rPr dirty="0"/>
              <a:t> </a:t>
            </a:r>
            <a:r>
              <a:rPr dirty="0" err="1"/>
              <a:t>en</a:t>
            </a:r>
            <a:r>
              <a:rPr dirty="0"/>
              <a:t> </a:t>
            </a:r>
            <a:r>
              <a:rPr dirty="0" err="1"/>
              <a:t>militær</a:t>
            </a:r>
            <a:r>
              <a:rPr dirty="0"/>
              <a:t> </a:t>
            </a:r>
            <a:r>
              <a:rPr dirty="0" err="1"/>
              <a:t>stormagt</a:t>
            </a:r>
            <a:r>
              <a:rPr lang="da-DK" dirty="0"/>
              <a:t>. </a:t>
            </a:r>
          </a:p>
          <a:p>
            <a:r>
              <a:rPr lang="da-DK" dirty="0"/>
              <a:t>Splittet udenrigspolitisk.</a:t>
            </a:r>
          </a:p>
          <a:p>
            <a:r>
              <a:rPr lang="da-DK" dirty="0"/>
              <a:t>Mellemstatsligt samarbejde på udenrigs- og forsvarspolitikken. </a:t>
            </a:r>
            <a:endParaRPr dirty="0"/>
          </a:p>
          <a:p>
            <a:r>
              <a:rPr dirty="0"/>
              <a:t>EU </a:t>
            </a:r>
            <a:r>
              <a:rPr dirty="0" err="1"/>
              <a:t>foretrækker</a:t>
            </a:r>
            <a:r>
              <a:rPr dirty="0"/>
              <a:t> </a:t>
            </a:r>
            <a:r>
              <a:rPr dirty="0" err="1"/>
              <a:t>internationale</a:t>
            </a:r>
            <a:r>
              <a:rPr dirty="0"/>
              <a:t> </a:t>
            </a:r>
            <a:r>
              <a:rPr dirty="0" err="1"/>
              <a:t>spilleregler</a:t>
            </a:r>
            <a:r>
              <a:rPr dirty="0"/>
              <a:t> </a:t>
            </a:r>
            <a:r>
              <a:rPr dirty="0" err="1"/>
              <a:t>og</a:t>
            </a:r>
            <a:r>
              <a:rPr dirty="0"/>
              <a:t> </a:t>
            </a:r>
            <a:r>
              <a:rPr dirty="0" err="1"/>
              <a:t>aftaler</a:t>
            </a:r>
            <a:r>
              <a:rPr lang="da-DK" dirty="0"/>
              <a:t>. </a:t>
            </a:r>
          </a:p>
          <a:p>
            <a:r>
              <a:rPr lang="da-DK" dirty="0"/>
              <a:t>EU er en gennemreguleret organisation. </a:t>
            </a:r>
            <a:endParaRPr dirty="0"/>
          </a:p>
          <a:p>
            <a:r>
              <a:rPr dirty="0" err="1"/>
              <a:t>Svært</a:t>
            </a:r>
            <a:r>
              <a:rPr dirty="0"/>
              <a:t> at </a:t>
            </a:r>
            <a:r>
              <a:rPr dirty="0" err="1"/>
              <a:t>agere</a:t>
            </a:r>
            <a:r>
              <a:rPr dirty="0"/>
              <a:t> </a:t>
            </a:r>
            <a:r>
              <a:rPr dirty="0" err="1"/>
              <a:t>i</a:t>
            </a:r>
            <a:r>
              <a:rPr dirty="0"/>
              <a:t> </a:t>
            </a:r>
            <a:r>
              <a:rPr dirty="0" err="1"/>
              <a:t>en</a:t>
            </a:r>
            <a:r>
              <a:rPr dirty="0"/>
              <a:t> </a:t>
            </a:r>
            <a:r>
              <a:rPr dirty="0" err="1"/>
              <a:t>verden</a:t>
            </a:r>
            <a:r>
              <a:rPr dirty="0"/>
              <a:t> </a:t>
            </a:r>
            <a:r>
              <a:rPr dirty="0" err="1"/>
              <a:t>præget</a:t>
            </a:r>
            <a:r>
              <a:rPr dirty="0"/>
              <a:t> </a:t>
            </a:r>
            <a:r>
              <a:rPr dirty="0" err="1"/>
              <a:t>af</a:t>
            </a:r>
            <a:r>
              <a:rPr dirty="0"/>
              <a:t> </a:t>
            </a:r>
            <a:r>
              <a:rPr dirty="0" err="1"/>
              <a:t>magtpolitik</a:t>
            </a:r>
            <a:endParaRPr lang="da-DK" dirty="0"/>
          </a:p>
          <a:p>
            <a:r>
              <a:rPr lang="da-DK" dirty="0"/>
              <a:t>Europas har mistet sin primære sikkerhedsgarant fra 1945 og frem til i dag. </a:t>
            </a:r>
            <a:r>
              <a:rPr lang="da-DK" dirty="0" err="1"/>
              <a:t>Jf</a:t>
            </a:r>
            <a:r>
              <a:rPr lang="da-DK" dirty="0"/>
              <a:t> USA’s nye sikkerhedsstrategi december 2025. </a:t>
            </a:r>
          </a:p>
          <a:p>
            <a:r>
              <a:rPr lang="da-DK" dirty="0"/>
              <a:t>Monroedoktrinen relanceret til </a:t>
            </a:r>
            <a:r>
              <a:rPr lang="da-DK" dirty="0" err="1"/>
              <a:t>Donroedoktrinen</a:t>
            </a:r>
            <a:r>
              <a:rPr lang="da-DK" dirty="0"/>
              <a:t>.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da-DK" sz="3100">
                <a:solidFill>
                  <a:srgbClr val="FFFFFF"/>
                </a:solidFill>
              </a:rPr>
              <a:t>Hvad betyder den nye verdensorden for NATO?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r>
              <a:rPr dirty="0" err="1"/>
              <a:t>Større</a:t>
            </a:r>
            <a:r>
              <a:rPr dirty="0"/>
              <a:t> </a:t>
            </a:r>
            <a:r>
              <a:rPr dirty="0" err="1"/>
              <a:t>krav</a:t>
            </a:r>
            <a:r>
              <a:rPr dirty="0"/>
              <a:t> </a:t>
            </a:r>
            <a:r>
              <a:rPr dirty="0" err="1"/>
              <a:t>til</a:t>
            </a:r>
            <a:r>
              <a:rPr dirty="0"/>
              <a:t> </a:t>
            </a:r>
            <a:r>
              <a:rPr dirty="0" err="1"/>
              <a:t>europæisk</a:t>
            </a:r>
            <a:r>
              <a:rPr dirty="0"/>
              <a:t> </a:t>
            </a:r>
            <a:r>
              <a:rPr dirty="0" err="1"/>
              <a:t>ansvar</a:t>
            </a:r>
            <a:r>
              <a:rPr lang="da-DK" dirty="0"/>
              <a:t> og forsvar. </a:t>
            </a:r>
            <a:endParaRPr dirty="0"/>
          </a:p>
          <a:p>
            <a:r>
              <a:rPr dirty="0" err="1"/>
              <a:t>Usikkerhed</a:t>
            </a:r>
            <a:r>
              <a:rPr dirty="0"/>
              <a:t> om </a:t>
            </a:r>
            <a:r>
              <a:rPr dirty="0" err="1"/>
              <a:t>amerikanske</a:t>
            </a:r>
            <a:r>
              <a:rPr dirty="0"/>
              <a:t> </a:t>
            </a:r>
            <a:r>
              <a:rPr dirty="0" err="1"/>
              <a:t>sikkerhedsgarantier</a:t>
            </a:r>
            <a:endParaRPr dirty="0"/>
          </a:p>
          <a:p>
            <a:r>
              <a:rPr dirty="0" err="1"/>
              <a:t>Øget</a:t>
            </a:r>
            <a:r>
              <a:rPr dirty="0"/>
              <a:t> </a:t>
            </a:r>
            <a:r>
              <a:rPr dirty="0" err="1"/>
              <a:t>fokus</a:t>
            </a:r>
            <a:r>
              <a:rPr dirty="0"/>
              <a:t> </a:t>
            </a:r>
            <a:r>
              <a:rPr dirty="0" err="1"/>
              <a:t>på</a:t>
            </a:r>
            <a:r>
              <a:rPr dirty="0"/>
              <a:t> </a:t>
            </a:r>
            <a:r>
              <a:rPr dirty="0" err="1"/>
              <a:t>afskrækkelse</a:t>
            </a:r>
            <a:r>
              <a:rPr dirty="0"/>
              <a:t> </a:t>
            </a:r>
            <a:r>
              <a:rPr dirty="0" err="1"/>
              <a:t>og</a:t>
            </a:r>
            <a:r>
              <a:rPr dirty="0"/>
              <a:t> </a:t>
            </a:r>
            <a:r>
              <a:rPr dirty="0" err="1"/>
              <a:t>oprustning</a:t>
            </a:r>
            <a:endParaRPr dirty="0"/>
          </a:p>
          <a:p>
            <a:r>
              <a:rPr dirty="0"/>
              <a:t>Mulig </a:t>
            </a:r>
            <a:r>
              <a:rPr dirty="0" err="1"/>
              <a:t>splittelse</a:t>
            </a:r>
            <a:r>
              <a:rPr dirty="0"/>
              <a:t> </a:t>
            </a:r>
            <a:r>
              <a:rPr dirty="0" err="1"/>
              <a:t>internt</a:t>
            </a:r>
            <a:r>
              <a:rPr dirty="0"/>
              <a:t> </a:t>
            </a:r>
            <a:r>
              <a:rPr dirty="0" err="1"/>
              <a:t>i</a:t>
            </a:r>
            <a:r>
              <a:rPr dirty="0"/>
              <a:t> </a:t>
            </a:r>
            <a:r>
              <a:rPr dirty="0" err="1"/>
              <a:t>alliancen</a:t>
            </a:r>
            <a:r>
              <a:rPr lang="da-DK" dirty="0"/>
              <a:t>.</a:t>
            </a:r>
          </a:p>
          <a:p>
            <a:r>
              <a:rPr lang="da-DK" dirty="0"/>
              <a:t>Overlever NATO, hvis USA annekterer Grønland?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5799954-9CF8-0B9F-2DC4-E6AD4381507B}"/>
              </a:ext>
            </a:extLst>
          </p:cNvPr>
          <p:cNvSpPr>
            <a:spLocks noGrp="1"/>
          </p:cNvSpPr>
          <p:nvPr>
            <p:ph type="title"/>
          </p:nvPr>
        </p:nvSpPr>
        <p:spPr>
          <a:xfrm>
            <a:off x="515125" y="1153572"/>
            <a:ext cx="2400300" cy="4461163"/>
          </a:xfrm>
        </p:spPr>
        <p:txBody>
          <a:bodyPr vert="horz" lIns="91440" tIns="45720" rIns="91440" bIns="45720" rtlCol="0">
            <a:normAutofit/>
          </a:bodyPr>
          <a:lstStyle/>
          <a:p>
            <a:pPr defTabSz="914400">
              <a:lnSpc>
                <a:spcPct val="90000"/>
              </a:lnSpc>
            </a:pPr>
            <a:r>
              <a:rPr lang="en-US" sz="3400" kern="1200">
                <a:solidFill>
                  <a:srgbClr val="FFFFFF"/>
                </a:solidFill>
                <a:latin typeface="+mj-lt"/>
                <a:ea typeface="+mj-ea"/>
                <a:cs typeface="+mj-cs"/>
              </a:rPr>
              <a:t>Den amerikanske trussel. Klip fra Deadline 11.12.2025</a:t>
            </a:r>
          </a:p>
        </p:txBody>
      </p:sp>
      <p:sp>
        <p:nvSpPr>
          <p:cNvPr id="56" name="Arc 5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BA29CD52-50FE-CCF1-E3CC-20093458D002}"/>
              </a:ext>
            </a:extLst>
          </p:cNvPr>
          <p:cNvSpPr>
            <a:spLocks noGrp="1"/>
          </p:cNvSpPr>
          <p:nvPr>
            <p:ph idx="1"/>
          </p:nvPr>
        </p:nvSpPr>
        <p:spPr>
          <a:xfrm>
            <a:off x="3335481" y="591344"/>
            <a:ext cx="5179868" cy="5585619"/>
          </a:xfrm>
        </p:spPr>
        <p:txBody>
          <a:bodyPr vert="horz" lIns="91440" tIns="45720" rIns="91440" bIns="45720" rtlCol="0" anchor="ctr">
            <a:normAutofit/>
          </a:bodyPr>
          <a:lstStyle/>
          <a:p>
            <a:pPr marL="0" indent="0" defTabSz="914400">
              <a:lnSpc>
                <a:spcPct val="90000"/>
              </a:lnSpc>
              <a:spcBef>
                <a:spcPts val="1000"/>
              </a:spcBef>
              <a:buNone/>
            </a:pPr>
            <a:r>
              <a:rPr lang="en-US" sz="2500" kern="1200" dirty="0" err="1">
                <a:latin typeface="Calibri" panose="020F0502020204030204" pitchFamily="34" charset="0"/>
                <a:cs typeface="Calibri" panose="020F0502020204030204" pitchFamily="34" charset="0"/>
              </a:rPr>
              <a:t>Hvad</a:t>
            </a:r>
            <a:r>
              <a:rPr lang="en-US" sz="2500" kern="1200" dirty="0">
                <a:latin typeface="Calibri" panose="020F0502020204030204" pitchFamily="34" charset="0"/>
                <a:cs typeface="Calibri" panose="020F0502020204030204" pitchFamily="34" charset="0"/>
              </a:rPr>
              <a:t> er </a:t>
            </a:r>
            <a:r>
              <a:rPr lang="en-US" sz="2500" kern="1200" dirty="0" err="1">
                <a:latin typeface="Calibri" panose="020F0502020204030204" pitchFamily="34" charset="0"/>
                <a:cs typeface="Calibri" panose="020F0502020204030204" pitchFamily="34" charset="0"/>
              </a:rPr>
              <a:t>indholdet</a:t>
            </a:r>
            <a:r>
              <a:rPr lang="en-US" sz="2500" kern="1200" dirty="0">
                <a:latin typeface="Calibri" panose="020F0502020204030204" pitchFamily="34" charset="0"/>
                <a:cs typeface="Calibri" panose="020F0502020204030204" pitchFamily="34" charset="0"/>
              </a:rPr>
              <a:t> </a:t>
            </a:r>
            <a:r>
              <a:rPr lang="en-US" sz="2500" kern="1200" dirty="0" err="1">
                <a:latin typeface="Calibri" panose="020F0502020204030204" pitchFamily="34" charset="0"/>
                <a:cs typeface="Calibri" panose="020F0502020204030204" pitchFamily="34" charset="0"/>
              </a:rPr>
              <a:t>af</a:t>
            </a:r>
            <a:r>
              <a:rPr lang="en-US" sz="2500" kern="1200" dirty="0">
                <a:latin typeface="Calibri" panose="020F0502020204030204" pitchFamily="34" charset="0"/>
                <a:cs typeface="Calibri" panose="020F0502020204030204" pitchFamily="34" charset="0"/>
              </a:rPr>
              <a:t> FE </a:t>
            </a:r>
            <a:r>
              <a:rPr lang="en-US" sz="2500" kern="1200" dirty="0" err="1">
                <a:latin typeface="Calibri" panose="020F0502020204030204" pitchFamily="34" charset="0"/>
                <a:cs typeface="Calibri" panose="020F0502020204030204" pitchFamily="34" charset="0"/>
              </a:rPr>
              <a:t>sikkerhedsvurdering</a:t>
            </a:r>
            <a:r>
              <a:rPr lang="en-US" sz="2500" kern="1200" dirty="0">
                <a:latin typeface="Calibri" panose="020F0502020204030204" pitchFamily="34" charset="0"/>
                <a:cs typeface="Calibri" panose="020F0502020204030204" pitchFamily="34" charset="0"/>
              </a:rPr>
              <a:t>.</a:t>
            </a:r>
          </a:p>
          <a:p>
            <a:pPr marL="0" indent="0" defTabSz="914400">
              <a:lnSpc>
                <a:spcPct val="90000"/>
              </a:lnSpc>
              <a:spcBef>
                <a:spcPts val="1000"/>
              </a:spcBef>
              <a:buNone/>
            </a:pPr>
            <a:r>
              <a:rPr lang="da-DK" altLang="da-DK" sz="2500" dirty="0">
                <a:latin typeface="Calibri" panose="020F0502020204030204" pitchFamily="34" charset="0"/>
                <a:cs typeface="Calibri" panose="020F0502020204030204" pitchFamily="34" charset="0"/>
              </a:rPr>
              <a:t>Hvilke konsekvenser har det for Danmark, at Forsvarets Efterretningstjeneste nu inkluderer USA i trusselsbilledet?</a:t>
            </a:r>
          </a:p>
          <a:p>
            <a:pPr marL="0" indent="0" defTabSz="914400">
              <a:lnSpc>
                <a:spcPct val="90000"/>
              </a:lnSpc>
              <a:spcBef>
                <a:spcPts val="1000"/>
              </a:spcBef>
              <a:buNone/>
            </a:pPr>
            <a:r>
              <a:rPr lang="da-DK" altLang="da-DK" sz="2500" dirty="0">
                <a:latin typeface="Calibri" panose="020F0502020204030204" pitchFamily="34" charset="0"/>
                <a:cs typeface="Calibri" panose="020F0502020204030204" pitchFamily="34" charset="0"/>
              </a:rPr>
              <a:t>Hvordan ændrer Danmarks sikkerhedspolitiske position sig, hvis USA ikke længere er en entydig allieret?</a:t>
            </a:r>
            <a:endParaRPr lang="en-US" sz="2500" kern="1200" dirty="0">
              <a:latin typeface="Calibri" panose="020F0502020204030204" pitchFamily="34" charset="0"/>
              <a:cs typeface="Calibri" panose="020F0502020204030204" pitchFamily="34" charset="0"/>
            </a:endParaRPr>
          </a:p>
          <a:p>
            <a:pPr marL="0" indent="0" defTabSz="914400">
              <a:lnSpc>
                <a:spcPct val="90000"/>
              </a:lnSpc>
              <a:spcBef>
                <a:spcPts val="1000"/>
              </a:spcBef>
              <a:buNone/>
            </a:pPr>
            <a:r>
              <a:rPr lang="da-DK" altLang="da-DK" sz="2500" dirty="0">
                <a:latin typeface="Calibri" panose="020F0502020204030204" pitchFamily="34" charset="0"/>
                <a:cs typeface="Calibri" panose="020F0502020204030204" pitchFamily="34" charset="0"/>
              </a:rPr>
              <a:t>Hvilke strategiske dilemmaer står småstater overfor i </a:t>
            </a:r>
            <a:r>
              <a:rPr lang="da-DK" altLang="da-DK" sz="2500" dirty="0" err="1">
                <a:latin typeface="Calibri" panose="020F0502020204030204" pitchFamily="34" charset="0"/>
                <a:cs typeface="Calibri" panose="020F0502020204030204" pitchFamily="34" charset="0"/>
              </a:rPr>
              <a:t>rovdyrernes</a:t>
            </a:r>
            <a:r>
              <a:rPr lang="da-DK" altLang="da-DK" sz="2500" dirty="0">
                <a:latin typeface="Calibri" panose="020F0502020204030204" pitchFamily="34" charset="0"/>
                <a:cs typeface="Calibri" panose="020F0502020204030204" pitchFamily="34" charset="0"/>
              </a:rPr>
              <a:t> tidsalder?</a:t>
            </a:r>
          </a:p>
          <a:p>
            <a:pPr marL="0" indent="0" defTabSz="914400">
              <a:lnSpc>
                <a:spcPct val="90000"/>
              </a:lnSpc>
              <a:spcBef>
                <a:spcPts val="1000"/>
              </a:spcBef>
              <a:buNone/>
            </a:pPr>
            <a:endParaRPr lang="en-US" sz="2500" kern="1200" dirty="0">
              <a:latin typeface="+mn-lt"/>
              <a:ea typeface="+mn-ea"/>
              <a:cs typeface="+mn-cs"/>
            </a:endParaRPr>
          </a:p>
        </p:txBody>
      </p:sp>
    </p:spTree>
    <p:extLst>
      <p:ext uri="{BB962C8B-B14F-4D97-AF65-F5344CB8AC3E}">
        <p14:creationId xmlns:p14="http://schemas.microsoft.com/office/powerpoint/2010/main" val="4012332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TotalTime>
  <Words>566</Words>
  <Application>Microsoft Macintosh PowerPoint</Application>
  <PresentationFormat>Skærmshow (4:3)</PresentationFormat>
  <Paragraphs>68</Paragraphs>
  <Slides>9</Slides>
  <Notes>3</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Aptos</vt:lpstr>
      <vt:lpstr>Arial</vt:lpstr>
      <vt:lpstr>Calibri</vt:lpstr>
      <vt:lpstr>Office Theme</vt:lpstr>
      <vt:lpstr>Den liberale vestlige verdensorden</vt:lpstr>
      <vt:lpstr>Institutioner i den liberale verdensorden</vt:lpstr>
      <vt:lpstr>Den nye verdensorden</vt:lpstr>
      <vt:lpstr>Trump som politisk rovdyr</vt:lpstr>
      <vt:lpstr>Europas afhængighed af USA</vt:lpstr>
      <vt:lpstr>EU og Europas strategi over for Trump</vt:lpstr>
      <vt:lpstr>Hvordan presser den nye verdensorden EU og Europa?</vt:lpstr>
      <vt:lpstr>Hvad betyder den nye verdensorden for NATO?</vt:lpstr>
      <vt:lpstr>Den amerikanske trussel. Klip fra Deadline 11.12.2025</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Maj-Britt Agerskov</cp:lastModifiedBy>
  <cp:revision>2</cp:revision>
  <dcterms:created xsi:type="dcterms:W3CDTF">2013-01-27T09:14:16Z</dcterms:created>
  <dcterms:modified xsi:type="dcterms:W3CDTF">2026-01-11T20:18:21Z</dcterms:modified>
  <cp:category/>
</cp:coreProperties>
</file>