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GFEgB_ytDZ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39DBF-48DD-2D6D-D272-5ED81848D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celledelinger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B659E16-067A-C85E-8E23-DB22778CB5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863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55E87805-3059-1405-7391-228B08802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1029" y="2472995"/>
            <a:ext cx="2181529" cy="1476581"/>
          </a:xfrm>
          <a:prstGeom prst="rect">
            <a:avLst/>
          </a:prstGeom>
        </p:spPr>
      </p:pic>
      <p:pic>
        <p:nvPicPr>
          <p:cNvPr id="5" name="Billede 4" descr="Et billede, der indeholder tekst, skærmbillede&#10;&#10;AI-genereret indhold kan være ukorrekt.">
            <a:extLst>
              <a:ext uri="{FF2B5EF4-FFF2-40B4-BE49-F238E27FC236}">
                <a16:creationId xmlns:a16="http://schemas.microsoft.com/office/drawing/2014/main" id="{145CB597-8D02-A56A-3518-D1496BFBD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240" y="75731"/>
            <a:ext cx="7941560" cy="6728267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7512F34-2D1A-AC20-47AF-022DBACEEFCE}"/>
              </a:ext>
            </a:extLst>
          </p:cNvPr>
          <p:cNvSpPr/>
          <p:nvPr/>
        </p:nvSpPr>
        <p:spPr>
          <a:xfrm>
            <a:off x="8784771" y="283029"/>
            <a:ext cx="2677886" cy="15893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/>
              <a:t>Almindelig celledeling</a:t>
            </a:r>
          </a:p>
        </p:txBody>
      </p:sp>
    </p:spTree>
    <p:extLst>
      <p:ext uri="{BB962C8B-B14F-4D97-AF65-F5344CB8AC3E}">
        <p14:creationId xmlns:p14="http://schemas.microsoft.com/office/powerpoint/2010/main" val="175549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5041AB2-A9B4-4D3F-B120-38E7860A8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34" y="804334"/>
            <a:ext cx="10583332" cy="5249332"/>
          </a:xfrm>
          <a:prstGeom prst="rect">
            <a:avLst/>
          </a:prstGeom>
          <a:solidFill>
            <a:srgbClr val="FFFFFF"/>
          </a:solidFill>
          <a:ln w="190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 descr="Et billede, der indeholder skærmbillede, tekst&#10;&#10;AI-genereret indhold kan være ukorrekt.">
            <a:extLst>
              <a:ext uri="{FF2B5EF4-FFF2-40B4-BE49-F238E27FC236}">
                <a16:creationId xmlns:a16="http://schemas.microsoft.com/office/drawing/2014/main" id="{57C801A6-ED7E-67EC-911B-822A4CC8C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236" y="1801403"/>
            <a:ext cx="9939528" cy="325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0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dokument, design&#10;&#10;AI-genereret indhold kan være ukorrekt.">
            <a:extLst>
              <a:ext uri="{FF2B5EF4-FFF2-40B4-BE49-F238E27FC236}">
                <a16:creationId xmlns:a16="http://schemas.microsoft.com/office/drawing/2014/main" id="{7E5652AA-32F1-30E1-9020-AD195C2AA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62" y="0"/>
            <a:ext cx="5989071" cy="68580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9D925754-890D-75CC-ABF5-B6EF697E15B0}"/>
              </a:ext>
            </a:extLst>
          </p:cNvPr>
          <p:cNvSpPr/>
          <p:nvPr/>
        </p:nvSpPr>
        <p:spPr>
          <a:xfrm>
            <a:off x="8784771" y="283029"/>
            <a:ext cx="2677886" cy="15893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/>
              <a:t>Køns-celledeling</a:t>
            </a:r>
          </a:p>
        </p:txBody>
      </p:sp>
    </p:spTree>
    <p:extLst>
      <p:ext uri="{BB962C8B-B14F-4D97-AF65-F5344CB8AC3E}">
        <p14:creationId xmlns:p14="http://schemas.microsoft.com/office/powerpoint/2010/main" val="2409572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skærmbillede, tekst, diagram, design&#10;&#10;AI-genereret indhold kan være ukorrekt.">
            <a:extLst>
              <a:ext uri="{FF2B5EF4-FFF2-40B4-BE49-F238E27FC236}">
                <a16:creationId xmlns:a16="http://schemas.microsoft.com/office/drawing/2014/main" id="{E48A2873-1974-08BF-D954-35F9DC0DF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1753"/>
            <a:ext cx="9983972" cy="4833231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60FF2445-94E6-D4B8-B11F-E3C6B9C572E3}"/>
              </a:ext>
            </a:extLst>
          </p:cNvPr>
          <p:cNvSpPr/>
          <p:nvPr/>
        </p:nvSpPr>
        <p:spPr>
          <a:xfrm>
            <a:off x="9295133" y="162439"/>
            <a:ext cx="2677886" cy="15893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/>
              <a:t>Binær fission: prokaryoters celledeling</a:t>
            </a:r>
          </a:p>
        </p:txBody>
      </p:sp>
    </p:spTree>
    <p:extLst>
      <p:ext uri="{BB962C8B-B14F-4D97-AF65-F5344CB8AC3E}">
        <p14:creationId xmlns:p14="http://schemas.microsoft.com/office/powerpoint/2010/main" val="374107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67E80053-4353-4E9E-900E-10C3362D7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452" y="429066"/>
            <a:ext cx="6985868" cy="5859973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EEC6785E-16E4-4EF9-9836-11088F5848F7}"/>
              </a:ext>
            </a:extLst>
          </p:cNvPr>
          <p:cNvSpPr/>
          <p:nvPr/>
        </p:nvSpPr>
        <p:spPr>
          <a:xfrm>
            <a:off x="91440" y="162559"/>
            <a:ext cx="2377440" cy="171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Haploide celler: </a:t>
            </a:r>
          </a:p>
          <a:p>
            <a:pPr algn="ctr"/>
            <a:r>
              <a:rPr lang="da-DK" dirty="0"/>
              <a:t>det halve kromosomtal (her 16)</a:t>
            </a:r>
          </a:p>
          <a:p>
            <a:pPr algn="ctr"/>
            <a:r>
              <a:rPr lang="da-DK" dirty="0"/>
              <a:t>Kromosomerne er enkeltvise og ikke i par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6BE4B80-0746-493A-9BDF-94AF186B7DF1}"/>
              </a:ext>
            </a:extLst>
          </p:cNvPr>
          <p:cNvSpPr/>
          <p:nvPr/>
        </p:nvSpPr>
        <p:spPr>
          <a:xfrm>
            <a:off x="91440" y="2077084"/>
            <a:ext cx="2377440" cy="171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Diploide</a:t>
            </a:r>
            <a:r>
              <a:rPr lang="da-DK" dirty="0"/>
              <a:t> celler: det hele kromosomtal </a:t>
            </a:r>
          </a:p>
          <a:p>
            <a:pPr algn="ctr"/>
            <a:r>
              <a:rPr lang="da-DK" dirty="0"/>
              <a:t>(her 32)</a:t>
            </a:r>
          </a:p>
          <a:p>
            <a:pPr algn="ctr"/>
            <a:r>
              <a:rPr lang="da-DK" dirty="0"/>
              <a:t>Kromosomerne er i par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2CC107A-6235-4DD7-91DD-6912F1D1D743}"/>
              </a:ext>
            </a:extLst>
          </p:cNvPr>
          <p:cNvSpPr/>
          <p:nvPr/>
        </p:nvSpPr>
        <p:spPr>
          <a:xfrm>
            <a:off x="91440" y="3991609"/>
            <a:ext cx="2377440" cy="171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Haploide celler: </a:t>
            </a:r>
          </a:p>
          <a:p>
            <a:pPr algn="ctr"/>
            <a:r>
              <a:rPr lang="da-DK" dirty="0"/>
              <a:t>Mitose</a:t>
            </a:r>
          </a:p>
          <a:p>
            <a:pPr algn="ctr"/>
            <a:endParaRPr lang="da-DK" dirty="0"/>
          </a:p>
          <a:p>
            <a:pPr algn="ctr"/>
            <a:r>
              <a:rPr lang="da-DK" dirty="0" err="1"/>
              <a:t>Diploide</a:t>
            </a:r>
            <a:r>
              <a:rPr lang="da-DK" dirty="0"/>
              <a:t> celler: </a:t>
            </a:r>
          </a:p>
          <a:p>
            <a:pPr algn="ctr"/>
            <a:r>
              <a:rPr lang="da-DK" dirty="0"/>
              <a:t>Mitose + Meiose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C744D1F1-2895-454A-A8CC-8F61DEDA80F0}"/>
              </a:ext>
            </a:extLst>
          </p:cNvPr>
          <p:cNvSpPr/>
          <p:nvPr/>
        </p:nvSpPr>
        <p:spPr>
          <a:xfrm>
            <a:off x="9814560" y="162559"/>
            <a:ext cx="2377440" cy="171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Gærceller findes i 2 parringstyper: a og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a-DK" dirty="0">
                <a:latin typeface="Gill Sans MT" panose="020B0502020104020203" pitchFamily="34" charset="0"/>
                <a:cs typeface="Times New Roman" panose="02020603050405020304" pitchFamily="18" charset="0"/>
              </a:rPr>
              <a:t>Hvis de blandes laver de en </a:t>
            </a:r>
            <a:r>
              <a:rPr lang="da-DK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diploid</a:t>
            </a:r>
            <a:r>
              <a:rPr lang="da-DK" dirty="0">
                <a:latin typeface="Gill Sans MT" panose="020B0502020104020203" pitchFamily="34" charset="0"/>
                <a:cs typeface="Times New Roman" panose="02020603050405020304" pitchFamily="18" charset="0"/>
              </a:rPr>
              <a:t> celle – en </a:t>
            </a:r>
            <a:r>
              <a:rPr lang="da-DK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zygote</a:t>
            </a:r>
            <a:endParaRPr lang="da-DK" dirty="0">
              <a:latin typeface="Gill Sans MT" panose="020B0502020104020203" pitchFamily="34" charset="0"/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D0EA443-E01F-4BDB-A8B3-D152EFEB9CEB}"/>
              </a:ext>
            </a:extLst>
          </p:cNvPr>
          <p:cNvSpPr/>
          <p:nvPr/>
        </p:nvSpPr>
        <p:spPr>
          <a:xfrm>
            <a:off x="9814560" y="2077083"/>
            <a:ext cx="2377440" cy="1713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Meiose sker ved ugunstige forhold – der dannes sporer som kan overleve de forhold. </a:t>
            </a:r>
          </a:p>
          <a:p>
            <a:pPr algn="ctr"/>
            <a:r>
              <a:rPr lang="da-DK" dirty="0"/>
              <a:t>Ny genetisk sammensætning</a:t>
            </a:r>
          </a:p>
        </p:txBody>
      </p:sp>
    </p:spTree>
    <p:extLst>
      <p:ext uri="{BB962C8B-B14F-4D97-AF65-F5344CB8AC3E}">
        <p14:creationId xmlns:p14="http://schemas.microsoft.com/office/powerpoint/2010/main" val="255580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medier 4" title="57. Budding of Yeast Cells">
            <a:hlinkClick r:id="" action="ppaction://media"/>
            <a:extLst>
              <a:ext uri="{FF2B5EF4-FFF2-40B4-BE49-F238E27FC236}">
                <a16:creationId xmlns:a16="http://schemas.microsoft.com/office/drawing/2014/main" id="{A86598FE-3F37-43F4-9F71-A6C3FE8ED68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88634" y="981777"/>
            <a:ext cx="10426928" cy="5865148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DF43A8A0-8CCA-470C-9CF4-63A0064FADF5}"/>
              </a:ext>
            </a:extLst>
          </p:cNvPr>
          <p:cNvSpPr/>
          <p:nvPr/>
        </p:nvSpPr>
        <p:spPr>
          <a:xfrm>
            <a:off x="1625065" y="346509"/>
            <a:ext cx="8941870" cy="981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Knopskydning hos gærceller</a:t>
            </a:r>
          </a:p>
        </p:txBody>
      </p:sp>
    </p:spTree>
    <p:extLst>
      <p:ext uri="{BB962C8B-B14F-4D97-AF65-F5344CB8AC3E}">
        <p14:creationId xmlns:p14="http://schemas.microsoft.com/office/powerpoint/2010/main" val="408179721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59</TotalTime>
  <Words>91</Words>
  <Application>Microsoft Office PowerPoint</Application>
  <PresentationFormat>Widescreen</PresentationFormat>
  <Paragraphs>21</Paragraphs>
  <Slides>7</Slides>
  <Notes>0</Notes>
  <HiddenSlides>0</HiddenSlides>
  <MMClips>1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Pakke</vt:lpstr>
      <vt:lpstr>celledelinger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2026-01-13T07:53:20Z</dcterms:created>
  <dcterms:modified xsi:type="dcterms:W3CDTF">2026-01-13T08:53:00Z</dcterms:modified>
</cp:coreProperties>
</file>