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CCC3F5-2E61-4943-A068-94F3A7C40EF2}" type="datetimeFigureOut">
              <a:rPr lang="da-DK" smtClean="0"/>
              <a:t>21-11-2018</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4492D2-1699-4D07-8F62-24E9303AAA53}" type="slidenum">
              <a:rPr lang="da-DK" smtClean="0"/>
              <a:t>‹nr.›</a:t>
            </a:fld>
            <a:endParaRPr lang="da-DK"/>
          </a:p>
        </p:txBody>
      </p:sp>
    </p:spTree>
    <p:extLst>
      <p:ext uri="{BB962C8B-B14F-4D97-AF65-F5344CB8AC3E}">
        <p14:creationId xmlns:p14="http://schemas.microsoft.com/office/powerpoint/2010/main" val="3786784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1</a:t>
            </a:fld>
            <a:endParaRPr lang="da-DK" dirty="0"/>
          </a:p>
        </p:txBody>
      </p:sp>
    </p:spTree>
    <p:extLst>
      <p:ext uri="{BB962C8B-B14F-4D97-AF65-F5344CB8AC3E}">
        <p14:creationId xmlns:p14="http://schemas.microsoft.com/office/powerpoint/2010/main" val="2739126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2</a:t>
            </a:fld>
            <a:endParaRPr lang="da-DK" dirty="0"/>
          </a:p>
        </p:txBody>
      </p:sp>
    </p:spTree>
    <p:extLst>
      <p:ext uri="{BB962C8B-B14F-4D97-AF65-F5344CB8AC3E}">
        <p14:creationId xmlns:p14="http://schemas.microsoft.com/office/powerpoint/2010/main" val="4232303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3</a:t>
            </a:fld>
            <a:endParaRPr lang="da-DK" dirty="0"/>
          </a:p>
        </p:txBody>
      </p:sp>
    </p:spTree>
    <p:extLst>
      <p:ext uri="{BB962C8B-B14F-4D97-AF65-F5344CB8AC3E}">
        <p14:creationId xmlns:p14="http://schemas.microsoft.com/office/powerpoint/2010/main" val="1584429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4</a:t>
            </a:fld>
            <a:endParaRPr lang="da-DK" dirty="0"/>
          </a:p>
        </p:txBody>
      </p:sp>
    </p:spTree>
    <p:extLst>
      <p:ext uri="{BB962C8B-B14F-4D97-AF65-F5344CB8AC3E}">
        <p14:creationId xmlns:p14="http://schemas.microsoft.com/office/powerpoint/2010/main" val="3202230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5</a:t>
            </a:fld>
            <a:endParaRPr lang="da-DK" dirty="0"/>
          </a:p>
        </p:txBody>
      </p:sp>
    </p:spTree>
    <p:extLst>
      <p:ext uri="{BB962C8B-B14F-4D97-AF65-F5344CB8AC3E}">
        <p14:creationId xmlns:p14="http://schemas.microsoft.com/office/powerpoint/2010/main" val="1550566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6</a:t>
            </a:fld>
            <a:endParaRPr lang="da-DK" dirty="0"/>
          </a:p>
        </p:txBody>
      </p:sp>
    </p:spTree>
    <p:extLst>
      <p:ext uri="{BB962C8B-B14F-4D97-AF65-F5344CB8AC3E}">
        <p14:creationId xmlns:p14="http://schemas.microsoft.com/office/powerpoint/2010/main" val="32182137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7</a:t>
            </a:fld>
            <a:endParaRPr lang="da-DK" dirty="0"/>
          </a:p>
        </p:txBody>
      </p:sp>
    </p:spTree>
    <p:extLst>
      <p:ext uri="{BB962C8B-B14F-4D97-AF65-F5344CB8AC3E}">
        <p14:creationId xmlns:p14="http://schemas.microsoft.com/office/powerpoint/2010/main" val="2205373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2F5A63A8-D771-49EE-80F3-B8EEF6DBAAFA}" type="datetimeFigureOut">
              <a:rPr lang="da-DK" smtClean="0"/>
              <a:t>21-11-2018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878426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2F5A63A8-D771-49EE-80F3-B8EEF6DBAAFA}" type="datetimeFigureOut">
              <a:rPr lang="da-DK" smtClean="0"/>
              <a:t>21-11-2018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3406222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2F5A63A8-D771-49EE-80F3-B8EEF6DBAAFA}" type="datetimeFigureOut">
              <a:rPr lang="da-DK" smtClean="0"/>
              <a:t>21-11-2018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1140308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ne line title and bullet text">
    <p:spTree>
      <p:nvGrpSpPr>
        <p:cNvPr id="1" name=""/>
        <p:cNvGrpSpPr/>
        <p:nvPr/>
      </p:nvGrpSpPr>
      <p:grpSpPr>
        <a:xfrm>
          <a:off x="0" y="0"/>
          <a:ext cx="0" cy="0"/>
          <a:chOff x="0" y="0"/>
          <a:chExt cx="0" cy="0"/>
        </a:xfrm>
      </p:grpSpPr>
      <p:sp>
        <p:nvSpPr>
          <p:cNvPr id="6" name="Title 5"/>
          <p:cNvSpPr>
            <a:spLocks noGrp="1"/>
          </p:cNvSpPr>
          <p:nvPr>
            <p:ph type="title"/>
          </p:nvPr>
        </p:nvSpPr>
        <p:spPr>
          <a:xfrm>
            <a:off x="352427" y="222251"/>
            <a:ext cx="8440737" cy="766176"/>
          </a:xfrm>
        </p:spPr>
        <p:txBody>
          <a:bodyPr/>
          <a:lstStyle>
            <a:lvl1pPr>
              <a:defRPr/>
            </a:lvl1pPr>
          </a:lstStyle>
          <a:p>
            <a:r>
              <a:rPr lang="da-DK" dirty="0" err="1" smtClean="0"/>
              <a:t>Click</a:t>
            </a:r>
            <a:r>
              <a:rPr lang="da-DK" dirty="0" smtClean="0"/>
              <a:t> to </a:t>
            </a:r>
            <a:r>
              <a:rPr lang="da-DK" dirty="0" err="1" smtClean="0"/>
              <a:t>edit</a:t>
            </a:r>
            <a:r>
              <a:rPr lang="da-DK" dirty="0" smtClean="0"/>
              <a:t> Master </a:t>
            </a:r>
            <a:r>
              <a:rPr lang="da-DK" dirty="0" err="1" smtClean="0"/>
              <a:t>title</a:t>
            </a:r>
            <a:r>
              <a:rPr lang="da-DK" dirty="0" smtClean="0"/>
              <a:t> </a:t>
            </a:r>
            <a:r>
              <a:rPr lang="da-DK" dirty="0" err="1" smtClean="0"/>
              <a:t>style</a:t>
            </a:r>
            <a:endParaRPr lang="da-DK" dirty="0"/>
          </a:p>
        </p:txBody>
      </p:sp>
      <p:sp>
        <p:nvSpPr>
          <p:cNvPr id="17" name="Black Rectangle"/>
          <p:cNvSpPr/>
          <p:nvPr userDrawn="1"/>
        </p:nvSpPr>
        <p:spPr>
          <a:xfrm>
            <a:off x="352425" y="1226131"/>
            <a:ext cx="736600" cy="6095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p>
        </p:txBody>
      </p:sp>
      <p:sp>
        <p:nvSpPr>
          <p:cNvPr id="4" name="Text Placeholder 3"/>
          <p:cNvSpPr>
            <a:spLocks noGrp="1"/>
          </p:cNvSpPr>
          <p:nvPr>
            <p:ph type="body" sz="quarter" idx="13"/>
          </p:nvPr>
        </p:nvSpPr>
        <p:spPr>
          <a:xfrm>
            <a:off x="346981" y="1532466"/>
            <a:ext cx="8448849" cy="3930651"/>
          </a:xfrm>
        </p:spPr>
        <p:txBody>
          <a:bodyPr/>
          <a:lstStyle/>
          <a:p>
            <a:pPr lvl="0"/>
            <a:r>
              <a:rPr lang="da-DK" dirty="0" err="1" smtClean="0"/>
              <a:t>Click</a:t>
            </a:r>
            <a:r>
              <a:rPr lang="da-DK" dirty="0" smtClean="0"/>
              <a:t> to </a:t>
            </a:r>
            <a:r>
              <a:rPr lang="da-DK" dirty="0" err="1" smtClean="0"/>
              <a:t>edit</a:t>
            </a:r>
            <a:r>
              <a:rPr lang="da-DK" dirty="0" smtClean="0"/>
              <a:t> Master </a:t>
            </a:r>
            <a:r>
              <a:rPr lang="da-DK" dirty="0" err="1" smtClean="0"/>
              <a:t>text</a:t>
            </a:r>
            <a:r>
              <a:rPr lang="da-DK" dirty="0" smtClean="0"/>
              <a:t> </a:t>
            </a:r>
            <a:r>
              <a:rPr lang="da-DK" dirty="0" err="1" smtClean="0"/>
              <a:t>styles</a:t>
            </a:r>
            <a:endParaRPr lang="da-DK" dirty="0" smtClean="0"/>
          </a:p>
          <a:p>
            <a:pPr lvl="1"/>
            <a:r>
              <a:rPr lang="da-DK" dirty="0" smtClean="0"/>
              <a:t>Second </a:t>
            </a:r>
            <a:r>
              <a:rPr lang="da-DK" dirty="0" err="1" smtClean="0"/>
              <a:t>level</a:t>
            </a:r>
            <a:endParaRPr lang="da-DK" dirty="0" smtClean="0"/>
          </a:p>
          <a:p>
            <a:pPr lvl="2"/>
            <a:r>
              <a:rPr lang="da-DK" dirty="0" smtClean="0"/>
              <a:t>Third </a:t>
            </a:r>
            <a:r>
              <a:rPr lang="da-DK" dirty="0" err="1" smtClean="0"/>
              <a:t>level</a:t>
            </a:r>
            <a:endParaRPr lang="da-DK" dirty="0" smtClean="0"/>
          </a:p>
          <a:p>
            <a:pPr lvl="3"/>
            <a:r>
              <a:rPr lang="da-DK" dirty="0" err="1" smtClean="0"/>
              <a:t>Fourth</a:t>
            </a:r>
            <a:r>
              <a:rPr lang="da-DK" dirty="0" smtClean="0"/>
              <a:t> </a:t>
            </a:r>
            <a:r>
              <a:rPr lang="da-DK" dirty="0" err="1" smtClean="0"/>
              <a:t>level</a:t>
            </a:r>
            <a:endParaRPr lang="da-DK" dirty="0" smtClean="0"/>
          </a:p>
          <a:p>
            <a:pPr lvl="4"/>
            <a:r>
              <a:rPr lang="da-DK" dirty="0" smtClean="0"/>
              <a:t>Fifth </a:t>
            </a:r>
            <a:r>
              <a:rPr lang="da-DK" dirty="0" err="1" smtClean="0"/>
              <a:t>level</a:t>
            </a:r>
            <a:endParaRPr lang="da-DK" dirty="0"/>
          </a:p>
        </p:txBody>
      </p:sp>
      <p:sp>
        <p:nvSpPr>
          <p:cNvPr id="18" name="TextBox 17"/>
          <p:cNvSpPr txBox="1"/>
          <p:nvPr userDrawn="1"/>
        </p:nvSpPr>
        <p:spPr>
          <a:xfrm>
            <a:off x="-1480584" y="452670"/>
            <a:ext cx="1369776" cy="307777"/>
          </a:xfrm>
          <a:prstGeom prst="rect">
            <a:avLst/>
          </a:prstGeom>
          <a:noFill/>
        </p:spPr>
        <p:txBody>
          <a:bodyPr wrap="square" lIns="0" tIns="0" rIns="0" bIns="0" rtlCol="0">
            <a:spAutoFit/>
          </a:bodyPr>
          <a:lstStyle/>
          <a:p>
            <a:pPr algn="r">
              <a:lnSpc>
                <a:spcPct val="100000"/>
              </a:lnSpc>
            </a:pPr>
            <a:r>
              <a:rPr lang="da-DK" sz="1000" noProof="1" smtClean="0">
                <a:solidFill>
                  <a:schemeClr val="tx1">
                    <a:lumMod val="75000"/>
                    <a:lumOff val="25000"/>
                  </a:schemeClr>
                </a:solidFill>
              </a:rPr>
              <a:t>Overskrift én</a:t>
            </a:r>
            <a:r>
              <a:rPr lang="da-DK" sz="1000" baseline="0" noProof="1" smtClean="0">
                <a:solidFill>
                  <a:schemeClr val="tx1">
                    <a:lumMod val="75000"/>
                    <a:lumOff val="25000"/>
                  </a:schemeClr>
                </a:solidFill>
              </a:rPr>
              <a:t> linje</a:t>
            </a:r>
            <a:br>
              <a:rPr lang="da-DK" sz="1000" baseline="0" noProof="1" smtClean="0">
                <a:solidFill>
                  <a:schemeClr val="tx1">
                    <a:lumMod val="75000"/>
                    <a:lumOff val="25000"/>
                  </a:schemeClr>
                </a:solidFill>
              </a:rPr>
            </a:br>
            <a:r>
              <a:rPr lang="da-DK" sz="1000" noProof="1" smtClean="0">
                <a:solidFill>
                  <a:schemeClr val="tx1">
                    <a:lumMod val="75000"/>
                    <a:lumOff val="25000"/>
                  </a:schemeClr>
                </a:solidFill>
              </a:rPr>
              <a:t>Bold eller Regular</a:t>
            </a:r>
          </a:p>
        </p:txBody>
      </p:sp>
    </p:spTree>
    <p:extLst>
      <p:ext uri="{BB962C8B-B14F-4D97-AF65-F5344CB8AC3E}">
        <p14:creationId xmlns:p14="http://schemas.microsoft.com/office/powerpoint/2010/main" val="373066098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2F5A63A8-D771-49EE-80F3-B8EEF6DBAAFA}" type="datetimeFigureOut">
              <a:rPr lang="da-DK" smtClean="0"/>
              <a:t>21-11-2018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3846940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2F5A63A8-D771-49EE-80F3-B8EEF6DBAAFA}" type="datetimeFigureOut">
              <a:rPr lang="da-DK" smtClean="0"/>
              <a:t>21-11-2018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4111621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2F5A63A8-D771-49EE-80F3-B8EEF6DBAAFA}" type="datetimeFigureOut">
              <a:rPr lang="da-DK" smtClean="0"/>
              <a:t>21-11-2018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956247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2F5A63A8-D771-49EE-80F3-B8EEF6DBAAFA}" type="datetimeFigureOut">
              <a:rPr lang="da-DK" smtClean="0"/>
              <a:t>21-11-2018</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2523082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2F5A63A8-D771-49EE-80F3-B8EEF6DBAAFA}" type="datetimeFigureOut">
              <a:rPr lang="da-DK" smtClean="0"/>
              <a:t>21-11-2018</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2432279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2F5A63A8-D771-49EE-80F3-B8EEF6DBAAFA}" type="datetimeFigureOut">
              <a:rPr lang="da-DK" smtClean="0"/>
              <a:t>21-11-2018</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1670149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2F5A63A8-D771-49EE-80F3-B8EEF6DBAAFA}" type="datetimeFigureOut">
              <a:rPr lang="da-DK" smtClean="0"/>
              <a:t>21-11-2018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2572496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2F5A63A8-D771-49EE-80F3-B8EEF6DBAAFA}" type="datetimeFigureOut">
              <a:rPr lang="da-DK" smtClean="0"/>
              <a:t>21-11-2018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85E2F6A3-4370-4EFD-80D5-BC3EC152B482}" type="slidenum">
              <a:rPr lang="da-DK" smtClean="0"/>
              <a:t>‹nr.›</a:t>
            </a:fld>
            <a:endParaRPr lang="da-DK"/>
          </a:p>
        </p:txBody>
      </p:sp>
    </p:spTree>
    <p:extLst>
      <p:ext uri="{BB962C8B-B14F-4D97-AF65-F5344CB8AC3E}">
        <p14:creationId xmlns:p14="http://schemas.microsoft.com/office/powerpoint/2010/main" val="1122026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5A63A8-D771-49EE-80F3-B8EEF6DBAAFA}" type="datetimeFigureOut">
              <a:rPr lang="da-DK" smtClean="0"/>
              <a:t>21-11-2018</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2F6A3-4370-4EFD-80D5-BC3EC152B482}" type="slidenum">
              <a:rPr lang="da-DK" smtClean="0"/>
              <a:t>‹nr.›</a:t>
            </a:fld>
            <a:endParaRPr lang="da-DK"/>
          </a:p>
        </p:txBody>
      </p:sp>
    </p:spTree>
    <p:extLst>
      <p:ext uri="{BB962C8B-B14F-4D97-AF65-F5344CB8AC3E}">
        <p14:creationId xmlns:p14="http://schemas.microsoft.com/office/powerpoint/2010/main" val="2288826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da-DK" dirty="0" smtClean="0"/>
              <a:t>Afskrivninger</a:t>
            </a:r>
            <a:endParaRPr lang="da-DK" dirty="0"/>
          </a:p>
        </p:txBody>
      </p:sp>
      <p:sp>
        <p:nvSpPr>
          <p:cNvPr id="2" name="Content Placeholder 1"/>
          <p:cNvSpPr>
            <a:spLocks noGrp="1"/>
          </p:cNvSpPr>
          <p:nvPr>
            <p:ph type="body" sz="quarter" idx="13"/>
          </p:nvPr>
        </p:nvSpPr>
        <p:spPr/>
        <p:txBody>
          <a:bodyPr>
            <a:normAutofit fontScale="70000" lnSpcReduction="20000"/>
          </a:bodyPr>
          <a:lstStyle/>
          <a:p>
            <a:pPr marL="0" indent="0">
              <a:buNone/>
            </a:pPr>
            <a:r>
              <a:rPr lang="da-DK" dirty="0" smtClean="0"/>
              <a:t>Værdien af materielle anlægsaktiver skal formindskes med</a:t>
            </a:r>
            <a:r>
              <a:rPr lang="da-DK" b="1" dirty="0" smtClean="0"/>
              <a:t> afskrivninger</a:t>
            </a:r>
            <a:r>
              <a:rPr lang="da-DK" dirty="0" smtClean="0"/>
              <a:t>, der tilsigter en systematisk  afskrivning af aktiverne over brugstiden. Totalforbruget af aktivet bliver således fordelt til de rette indtjeningsperioder, jf. </a:t>
            </a:r>
            <a:r>
              <a:rPr lang="da-DK" dirty="0" err="1" smtClean="0"/>
              <a:t>matchingprincippet</a:t>
            </a:r>
            <a:r>
              <a:rPr lang="da-DK" dirty="0" smtClean="0"/>
              <a:t>.</a:t>
            </a:r>
          </a:p>
          <a:p>
            <a:pPr marL="0" indent="0">
              <a:buNone/>
            </a:pPr>
            <a:r>
              <a:rPr lang="da-DK" dirty="0" smtClean="0"/>
              <a:t>Afskrivninger stammer typisk fra </a:t>
            </a:r>
            <a:r>
              <a:rPr lang="da-DK" b="1" dirty="0" smtClean="0"/>
              <a:t>forbrug</a:t>
            </a:r>
            <a:r>
              <a:rPr lang="da-DK" dirty="0" smtClean="0"/>
              <a:t> af aktivet eller </a:t>
            </a:r>
            <a:r>
              <a:rPr lang="da-DK" b="1" dirty="0"/>
              <a:t>naturligt </a:t>
            </a:r>
            <a:r>
              <a:rPr lang="da-DK" b="1" dirty="0" smtClean="0"/>
              <a:t>slid</a:t>
            </a:r>
            <a:r>
              <a:rPr lang="da-DK" b="1" dirty="0"/>
              <a:t> </a:t>
            </a:r>
            <a:r>
              <a:rPr lang="da-DK" dirty="0" smtClean="0"/>
              <a:t>der mindsker de fremtidige økonomiske fordele.</a:t>
            </a:r>
          </a:p>
          <a:p>
            <a:pPr marL="0" indent="0">
              <a:buNone/>
            </a:pPr>
            <a:r>
              <a:rPr lang="da-DK" dirty="0" smtClean="0"/>
              <a:t>Regnskabsmæssigt skal man:</a:t>
            </a:r>
          </a:p>
          <a:p>
            <a:pPr marL="342900" indent="-342900">
              <a:buFont typeface="+mj-lt"/>
              <a:buAutoNum type="arabicPeriod"/>
            </a:pPr>
            <a:r>
              <a:rPr lang="da-DK" dirty="0" smtClean="0"/>
              <a:t>Opgøre </a:t>
            </a:r>
            <a:r>
              <a:rPr lang="da-DK" b="1" dirty="0" smtClean="0"/>
              <a:t>afskrivningsgrundlaget</a:t>
            </a:r>
          </a:p>
          <a:p>
            <a:pPr marL="342900" indent="-342900">
              <a:buFont typeface="+mj-lt"/>
              <a:buAutoNum type="arabicPeriod"/>
            </a:pPr>
            <a:r>
              <a:rPr lang="da-DK" dirty="0" smtClean="0"/>
              <a:t>Opgøre den </a:t>
            </a:r>
            <a:r>
              <a:rPr lang="da-DK" b="1" dirty="0" smtClean="0"/>
              <a:t>forventede brugstid</a:t>
            </a:r>
          </a:p>
          <a:p>
            <a:pPr marL="342900" indent="-342900">
              <a:buFont typeface="+mj-lt"/>
              <a:buAutoNum type="arabicPeriod"/>
            </a:pPr>
            <a:r>
              <a:rPr lang="da-DK" dirty="0" smtClean="0"/>
              <a:t>Fastlægge </a:t>
            </a:r>
            <a:r>
              <a:rPr lang="da-DK" b="1" dirty="0" smtClean="0"/>
              <a:t>mønstret</a:t>
            </a:r>
            <a:r>
              <a:rPr lang="da-DK" dirty="0" smtClean="0"/>
              <a:t> </a:t>
            </a:r>
            <a:r>
              <a:rPr lang="da-DK" b="1" dirty="0" smtClean="0"/>
              <a:t>for værdiforringelsen</a:t>
            </a:r>
          </a:p>
          <a:p>
            <a:pPr marL="0" indent="0">
              <a:buNone/>
            </a:pPr>
            <a:r>
              <a:rPr lang="da-DK" dirty="0" smtClean="0"/>
              <a:t>Specifikation af afskrivninger fremgår af </a:t>
            </a:r>
            <a:r>
              <a:rPr lang="da-DK" b="1" dirty="0" smtClean="0"/>
              <a:t>anlægsnoten.</a:t>
            </a:r>
            <a:endParaRPr lang="da-DK" b="1"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7884" y="3129267"/>
            <a:ext cx="2296525" cy="2027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92186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da-DK" dirty="0" smtClean="0"/>
              <a:t>1) afskrivningsgrundlag </a:t>
            </a:r>
            <a:endParaRPr lang="da-DK" dirty="0"/>
          </a:p>
        </p:txBody>
      </p:sp>
      <p:sp>
        <p:nvSpPr>
          <p:cNvPr id="2" name="Content Placeholder 1"/>
          <p:cNvSpPr>
            <a:spLocks noGrp="1"/>
          </p:cNvSpPr>
          <p:nvPr>
            <p:ph type="body" sz="quarter" idx="13"/>
          </p:nvPr>
        </p:nvSpPr>
        <p:spPr>
          <a:xfrm>
            <a:off x="352427" y="1444427"/>
            <a:ext cx="8448849" cy="3474277"/>
          </a:xfrm>
        </p:spPr>
        <p:txBody>
          <a:bodyPr>
            <a:normAutofit fontScale="70000" lnSpcReduction="20000"/>
          </a:bodyPr>
          <a:lstStyle/>
          <a:p>
            <a:pPr marL="0" indent="0">
              <a:buNone/>
            </a:pPr>
            <a:r>
              <a:rPr lang="da-DK" dirty="0" smtClean="0"/>
              <a:t>Afskrivningsgrundlaget er </a:t>
            </a:r>
            <a:r>
              <a:rPr lang="da-DK" b="1" dirty="0" smtClean="0"/>
              <a:t>anskaffelses- eller kostprisen </a:t>
            </a:r>
            <a:r>
              <a:rPr lang="da-DK" dirty="0" smtClean="0"/>
              <a:t>fraregnet </a:t>
            </a:r>
            <a:r>
              <a:rPr lang="da-DK" b="1" dirty="0" smtClean="0"/>
              <a:t>scrapværdien</a:t>
            </a:r>
            <a:r>
              <a:rPr lang="da-DK" dirty="0" smtClean="0"/>
              <a:t>, altså det </a:t>
            </a:r>
            <a:r>
              <a:rPr lang="da-DK" b="1" dirty="0" smtClean="0"/>
              <a:t>samlede værditab</a:t>
            </a:r>
            <a:endParaRPr lang="da-DK" dirty="0" smtClean="0"/>
          </a:p>
          <a:p>
            <a:endParaRPr lang="da-DK" dirty="0"/>
          </a:p>
          <a:p>
            <a:pPr marL="0" indent="0">
              <a:buNone/>
            </a:pPr>
            <a:r>
              <a:rPr lang="da-DK" b="1" dirty="0" err="1" smtClean="0"/>
              <a:t>Scrapværdien</a:t>
            </a:r>
            <a:r>
              <a:rPr lang="da-DK" dirty="0" smtClean="0"/>
              <a:t> er den forventede </a:t>
            </a:r>
            <a:r>
              <a:rPr lang="da-DK" b="1" dirty="0" smtClean="0"/>
              <a:t>nettorealisationsværdi</a:t>
            </a:r>
            <a:r>
              <a:rPr lang="da-DK" dirty="0" smtClean="0"/>
              <a:t> på anskaffelsestidspunktet, dvs. restværdien af aktivet ved brugstidens udløb. Forventede prisstigninger og inflation må ikke indregnes i </a:t>
            </a:r>
            <a:r>
              <a:rPr lang="da-DK" dirty="0" err="1" smtClean="0"/>
              <a:t>scrapværdien</a:t>
            </a:r>
            <a:r>
              <a:rPr lang="da-DK" dirty="0" smtClean="0"/>
              <a:t>. </a:t>
            </a:r>
          </a:p>
          <a:p>
            <a:pPr marL="0" indent="0">
              <a:buNone/>
            </a:pPr>
            <a:r>
              <a:rPr lang="da-DK" dirty="0" smtClean="0"/>
              <a:t>I praksis er </a:t>
            </a:r>
            <a:r>
              <a:rPr lang="da-DK" dirty="0" err="1" smtClean="0"/>
              <a:t>scrapværdien</a:t>
            </a:r>
            <a:r>
              <a:rPr lang="da-DK" dirty="0" smtClean="0"/>
              <a:t> typisk 0, men kan være negativ hvis der er store omkostninger ved afhændelse.</a:t>
            </a:r>
          </a:p>
          <a:p>
            <a:pPr marL="0" indent="0">
              <a:buNone/>
            </a:pPr>
            <a:endParaRPr lang="da-DK" dirty="0" smtClean="0"/>
          </a:p>
          <a:p>
            <a:pPr marL="0" indent="0">
              <a:buNone/>
            </a:pPr>
            <a:r>
              <a:rPr lang="da-DK" dirty="0" smtClean="0"/>
              <a:t>Småaktiver afskrives ved køb </a:t>
            </a:r>
            <a:r>
              <a:rPr lang="da-DK" b="1" dirty="0" smtClean="0"/>
              <a:t>(</a:t>
            </a:r>
            <a:r>
              <a:rPr lang="da-DK" b="1" dirty="0" err="1" smtClean="0"/>
              <a:t>straksafskrivning</a:t>
            </a:r>
            <a:r>
              <a:rPr lang="da-DK" b="1" dirty="0" smtClean="0"/>
              <a:t>).</a:t>
            </a:r>
            <a:endParaRPr lang="da-DK" b="1" dirty="0"/>
          </a:p>
        </p:txBody>
      </p:sp>
      <p:pic>
        <p:nvPicPr>
          <p:cNvPr id="1028" name="Picture 4" descr="http://hrzone.healthrising.netdna-cdn.com/wp-content/uploads/2013/11/declining-blood-flow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93427" y="3909053"/>
            <a:ext cx="1471853" cy="15111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9677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da-DK" dirty="0" smtClean="0"/>
              <a:t>2) forventet brugstid</a:t>
            </a:r>
            <a:endParaRPr lang="da-DK" dirty="0"/>
          </a:p>
        </p:txBody>
      </p:sp>
      <p:sp>
        <p:nvSpPr>
          <p:cNvPr id="2" name="Content Placeholder 1"/>
          <p:cNvSpPr>
            <a:spLocks noGrp="1"/>
          </p:cNvSpPr>
          <p:nvPr>
            <p:ph type="body" sz="quarter" idx="13"/>
          </p:nvPr>
        </p:nvSpPr>
        <p:spPr>
          <a:xfrm>
            <a:off x="346981" y="2588584"/>
            <a:ext cx="8329475" cy="2856640"/>
          </a:xfrm>
        </p:spPr>
        <p:txBody>
          <a:bodyPr/>
          <a:lstStyle/>
          <a:p>
            <a:r>
              <a:rPr lang="da-DK" sz="1400" dirty="0" smtClean="0"/>
              <a:t>Den periode hvor et materielt anlægsaktiv forventes anvendt. Ofte (men ikke altid!) sammenfaldende med aktivets økonomiske levetid. Kan være vanskelig at fastsætte og kræver skøn. Samtidig er der stor effekt af forskellig forventet brugstid.</a:t>
            </a:r>
          </a:p>
          <a:p>
            <a:r>
              <a:rPr lang="da-DK" sz="1400" dirty="0" smtClean="0"/>
              <a:t>Den forventede brugstid fastsættes ved ibrugtagningen og revurderes hvert år. Ofte inddeler man aktiverne i grupper med samme brugslevetid.</a:t>
            </a:r>
            <a:r>
              <a:rPr lang="da-DK" sz="1400" b="1" i="1" dirty="0">
                <a:solidFill>
                  <a:srgbClr val="FF0000"/>
                </a:solidFill>
                <a:effectLst>
                  <a:outerShdw blurRad="38100" dist="38100" dir="2700000" algn="tl">
                    <a:srgbClr val="000000">
                      <a:alpha val="43137"/>
                    </a:srgbClr>
                  </a:outerShdw>
                </a:effectLst>
              </a:rPr>
              <a:t> </a:t>
            </a:r>
            <a:r>
              <a:rPr lang="da-DK" sz="1400" dirty="0" smtClean="0"/>
              <a:t>Fastlæggelsen </a:t>
            </a:r>
            <a:r>
              <a:rPr lang="da-DK" sz="1400" dirty="0"/>
              <a:t>af brugstiden sker på baggrund af blandt andet </a:t>
            </a:r>
            <a:r>
              <a:rPr lang="da-DK" sz="1400" dirty="0" smtClean="0"/>
              <a:t>aktivets </a:t>
            </a:r>
            <a:r>
              <a:rPr lang="da-DK" sz="1400" dirty="0"/>
              <a:t>kapacitet og den forventede produktion, forventet slidtage, </a:t>
            </a:r>
            <a:r>
              <a:rPr lang="da-DK" sz="1400" dirty="0" smtClean="0"/>
              <a:t>virksomhedens vedligeholdelsesprogram, teknisk forældelse og tidligere erfaringer.</a:t>
            </a:r>
          </a:p>
          <a:p>
            <a:r>
              <a:rPr lang="da-DK" sz="1400" dirty="0" smtClean="0"/>
              <a:t>Grunde antages at have uendelig brugstid og der afskrives derfor ikke på dem. I</a:t>
            </a:r>
            <a:r>
              <a:rPr lang="da-DK" sz="1400" dirty="0" smtClean="0">
                <a:cs typeface="Times New Roman" pitchFamily="18" charset="0"/>
              </a:rPr>
              <a:t>mmaterielle </a:t>
            </a:r>
            <a:r>
              <a:rPr lang="da-DK" sz="1400" dirty="0">
                <a:cs typeface="Times New Roman" pitchFamily="18" charset="0"/>
              </a:rPr>
              <a:t>aktiver </a:t>
            </a:r>
            <a:r>
              <a:rPr lang="da-DK" sz="1400" dirty="0" smtClean="0">
                <a:cs typeface="Times New Roman" pitchFamily="18" charset="0"/>
              </a:rPr>
              <a:t>afskrives som materielle, men brugstiden på goodwill skal altid begrundes.</a:t>
            </a:r>
            <a:endParaRPr lang="da-DK" sz="1400" dirty="0"/>
          </a:p>
        </p:txBody>
      </p:sp>
      <p:pic>
        <p:nvPicPr>
          <p:cNvPr id="2050" name="Picture 2" descr="http://farsightedblog.com/wp-content/uploads/2015/07/tim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80112" y="452669"/>
            <a:ext cx="2237884" cy="1988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89528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3) Mønster for værdiforringelse</a:t>
            </a:r>
            <a:endParaRPr lang="da-DK" dirty="0"/>
          </a:p>
        </p:txBody>
      </p:sp>
      <p:sp>
        <p:nvSpPr>
          <p:cNvPr id="3" name="Text Placeholder 2"/>
          <p:cNvSpPr>
            <a:spLocks noGrp="1"/>
          </p:cNvSpPr>
          <p:nvPr>
            <p:ph type="body" sz="quarter" idx="13"/>
          </p:nvPr>
        </p:nvSpPr>
        <p:spPr>
          <a:xfrm>
            <a:off x="3995936" y="1802605"/>
            <a:ext cx="4824536" cy="3930651"/>
          </a:xfrm>
        </p:spPr>
        <p:txBody>
          <a:bodyPr>
            <a:normAutofit fontScale="85000" lnSpcReduction="20000"/>
          </a:bodyPr>
          <a:lstStyle/>
          <a:p>
            <a:pPr marL="0" lvl="0" indent="0">
              <a:buClr>
                <a:srgbClr val="87D1F4"/>
              </a:buClr>
              <a:buNone/>
            </a:pPr>
            <a:r>
              <a:rPr lang="da-DK" dirty="0"/>
              <a:t>ÅRL stiller krav om </a:t>
            </a:r>
            <a:r>
              <a:rPr lang="da-DK" b="1" dirty="0"/>
              <a:t>systematisk </a:t>
            </a:r>
            <a:r>
              <a:rPr lang="da-DK" dirty="0"/>
              <a:t>afskrivningsmetode. I praksis ofte lineær. Typisk tidsbaseret, men kan også være outputbaseret.</a:t>
            </a:r>
          </a:p>
          <a:p>
            <a:pPr marL="0" lvl="0" indent="0">
              <a:buClr>
                <a:srgbClr val="87D1F4"/>
              </a:buClr>
              <a:buNone/>
            </a:pPr>
            <a:r>
              <a:rPr lang="da-DK" dirty="0">
                <a:solidFill>
                  <a:srgbClr val="00B050"/>
                </a:solidFill>
              </a:rPr>
              <a:t>E: </a:t>
            </a:r>
            <a:r>
              <a:rPr lang="da-DK" dirty="0" err="1">
                <a:solidFill>
                  <a:srgbClr val="00B050"/>
                </a:solidFill>
              </a:rPr>
              <a:t>Straksafskrivning</a:t>
            </a:r>
            <a:endParaRPr lang="da-DK" dirty="0">
              <a:solidFill>
                <a:srgbClr val="00B050"/>
              </a:solidFill>
            </a:endParaRPr>
          </a:p>
          <a:p>
            <a:pPr marL="0" lvl="0" indent="0">
              <a:buClr>
                <a:srgbClr val="87D1F4"/>
              </a:buClr>
              <a:buNone/>
            </a:pPr>
            <a:r>
              <a:rPr lang="da-DK" dirty="0">
                <a:solidFill>
                  <a:srgbClr val="7030A0"/>
                </a:solidFill>
              </a:rPr>
              <a:t>A: Accelererede afskrivninger</a:t>
            </a:r>
          </a:p>
          <a:p>
            <a:pPr marL="0" lvl="0" indent="0">
              <a:buClr>
                <a:srgbClr val="87D1F4"/>
              </a:buClr>
              <a:buNone/>
            </a:pPr>
            <a:r>
              <a:rPr lang="da-DK" dirty="0">
                <a:solidFill>
                  <a:srgbClr val="FF0000"/>
                </a:solidFill>
              </a:rPr>
              <a:t>S: Lineære afskrivninger</a:t>
            </a:r>
          </a:p>
          <a:p>
            <a:pPr marL="0" lvl="0" indent="0">
              <a:buClr>
                <a:srgbClr val="87D1F4"/>
              </a:buClr>
              <a:buNone/>
            </a:pPr>
            <a:r>
              <a:rPr lang="da-DK" dirty="0">
                <a:solidFill>
                  <a:srgbClr val="FFC000"/>
                </a:solidFill>
              </a:rPr>
              <a:t>D: </a:t>
            </a:r>
            <a:r>
              <a:rPr lang="da-DK" dirty="0" err="1">
                <a:solidFill>
                  <a:srgbClr val="FFC000"/>
                </a:solidFill>
              </a:rPr>
              <a:t>Deaccelerede</a:t>
            </a:r>
            <a:r>
              <a:rPr lang="da-DK" dirty="0">
                <a:solidFill>
                  <a:srgbClr val="FFC000"/>
                </a:solidFill>
              </a:rPr>
              <a:t> afskrivninger</a:t>
            </a:r>
          </a:p>
          <a:p>
            <a:pPr marL="0" lvl="0" indent="0">
              <a:buClr>
                <a:srgbClr val="87D1F4"/>
              </a:buClr>
              <a:buNone/>
            </a:pPr>
            <a:r>
              <a:rPr lang="da-DK" dirty="0">
                <a:solidFill>
                  <a:srgbClr val="0070C0"/>
                </a:solidFill>
              </a:rPr>
              <a:t>N: Ingen afskrivning</a:t>
            </a:r>
          </a:p>
          <a:p>
            <a:endParaRPr lang="da-DK" dirty="0"/>
          </a:p>
        </p:txBody>
      </p:sp>
      <p:pic>
        <p:nvPicPr>
          <p:cNvPr id="4" name="Picture 4"/>
          <p:cNvPicPr>
            <a:picLocks noChangeAspect="1" noChangeArrowheads="1"/>
          </p:cNvPicPr>
          <p:nvPr/>
        </p:nvPicPr>
        <p:blipFill>
          <a:blip r:embed="rId3" cstate="print"/>
          <a:srcRect/>
          <a:stretch>
            <a:fillRect/>
          </a:stretch>
        </p:blipFill>
        <p:spPr bwMode="auto">
          <a:xfrm>
            <a:off x="107504" y="1796819"/>
            <a:ext cx="3672408" cy="3265440"/>
          </a:xfrm>
          <a:prstGeom prst="rect">
            <a:avLst/>
          </a:prstGeom>
          <a:noFill/>
          <a:ln w="9525">
            <a:noFill/>
            <a:miter lim="800000"/>
            <a:headEnd/>
            <a:tailEnd/>
          </a:ln>
        </p:spPr>
      </p:pic>
    </p:spTree>
    <p:extLst>
      <p:ext uri="{BB962C8B-B14F-4D97-AF65-F5344CB8AC3E}">
        <p14:creationId xmlns:p14="http://schemas.microsoft.com/office/powerpoint/2010/main" val="2126783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da-DK" dirty="0" smtClean="0"/>
              <a:t>1) RESULTATOPGØRELSENS KOMPONENTER</a:t>
            </a:r>
            <a:endParaRPr lang="da-DK" dirty="0"/>
          </a:p>
        </p:txBody>
      </p:sp>
      <p:sp>
        <p:nvSpPr>
          <p:cNvPr id="4" name="Rectangle 5"/>
          <p:cNvSpPr txBox="1">
            <a:spLocks noGrp="1" noChangeArrowheads="1"/>
          </p:cNvSpPr>
          <p:nvPr>
            <p:ph type="body" sz="quarter" idx="13"/>
          </p:nvPr>
        </p:nvSpPr>
        <p:spPr bwMode="auto">
          <a:xfrm>
            <a:off x="4572000" y="1028733"/>
            <a:ext cx="4032448" cy="1440160"/>
          </a:xfrm>
          <a:prstGeom prst="rect">
            <a:avLst/>
          </a:prstGeom>
          <a:noFill/>
          <a:ln w="19050">
            <a:solidFill>
              <a:schemeClr val="tx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defRPr/>
            </a:pPr>
            <a:r>
              <a:rPr kumimoji="0" lang="da-DK" sz="1200" b="1" u="sng" strike="noStrike" kern="0" cap="none" spc="0" normalizeH="0" baseline="0" noProof="0" dirty="0" smtClean="0">
                <a:ln>
                  <a:noFill/>
                </a:ln>
                <a:solidFill>
                  <a:srgbClr val="000000"/>
                </a:solidFill>
                <a:uLnTx/>
                <a:uFillTx/>
                <a:latin typeface="Calibri"/>
                <a:cs typeface="Calibri"/>
              </a:rPr>
              <a:t>ÅRL Bilag 1.C, pkt. 13:</a:t>
            </a:r>
          </a:p>
          <a:p>
            <a:pPr marL="0" marR="0" lvl="0" indent="0" defTabSz="914400" rtl="0" eaLnBrk="1" fontAlgn="base" latinLnBrk="0" hangingPunct="1">
              <a:lnSpc>
                <a:spcPct val="100000"/>
              </a:lnSpc>
              <a:spcBef>
                <a:spcPct val="20000"/>
              </a:spcBef>
              <a:spcAft>
                <a:spcPct val="0"/>
              </a:spcAft>
              <a:buClr>
                <a:schemeClr val="tx2"/>
              </a:buClr>
              <a:buSzPct val="70000"/>
              <a:buFont typeface="Wingdings" pitchFamily="2" charset="2"/>
              <a:buNone/>
              <a:tabLst/>
              <a:defRPr/>
            </a:pPr>
            <a:r>
              <a:rPr lang="da-DK" sz="1200" b="1" dirty="0" smtClean="0">
                <a:latin typeface="Calibri"/>
                <a:cs typeface="Calibri"/>
              </a:rPr>
              <a:t>Nettoomsætning</a:t>
            </a:r>
            <a:r>
              <a:rPr lang="da-DK" sz="1200" dirty="0" smtClean="0">
                <a:latin typeface="Calibri"/>
                <a:cs typeface="Calibri"/>
              </a:rPr>
              <a:t> er salgsværdien af produkter og tjenesteydelser, der henhører under selskabets ordinære aktiviteter med fradrag af prisnedslag, merværdiafgift og anden skat.</a:t>
            </a:r>
            <a:endParaRPr kumimoji="0" lang="da-DK" sz="1200" b="1" u="none" strike="noStrike" kern="0" cap="none" spc="0" normalizeH="0" baseline="0" noProof="0" dirty="0" smtClean="0">
              <a:ln>
                <a:noFill/>
              </a:ln>
              <a:solidFill>
                <a:srgbClr val="000000"/>
              </a:solidFill>
              <a:uLnTx/>
              <a:uFillTx/>
              <a:latin typeface="Calibri"/>
              <a:cs typeface="Calibri"/>
            </a:endParaRPr>
          </a:p>
        </p:txBody>
      </p:sp>
      <p:sp>
        <p:nvSpPr>
          <p:cNvPr id="6" name="TextBox 5"/>
          <p:cNvSpPr txBox="1"/>
          <p:nvPr/>
        </p:nvSpPr>
        <p:spPr>
          <a:xfrm>
            <a:off x="755576" y="2084851"/>
            <a:ext cx="3672408" cy="1323439"/>
          </a:xfrm>
          <a:prstGeom prst="rect">
            <a:avLst/>
          </a:prstGeom>
          <a:gradFill>
            <a:gsLst>
              <a:gs pos="0">
                <a:schemeClr val="tx2"/>
              </a:gs>
              <a:gs pos="35000">
                <a:schemeClr val="accent2">
                  <a:tint val="37000"/>
                  <a:satMod val="300000"/>
                </a:schemeClr>
              </a:gs>
              <a:gs pos="100000">
                <a:schemeClr val="accent2">
                  <a:tint val="15000"/>
                  <a:satMod val="350000"/>
                </a:schemeClr>
              </a:gs>
            </a:gsLst>
          </a:gradFill>
          <a:ln>
            <a:solidFill>
              <a:srgbClr val="000099"/>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da-DK" sz="2000" dirty="0" smtClean="0">
                <a:latin typeface="Calibri" pitchFamily="34" charset="0"/>
              </a:rPr>
              <a:t>Nettoomsætning (</a:t>
            </a:r>
            <a:r>
              <a:rPr lang="da-DK" sz="2000" dirty="0" err="1" smtClean="0">
                <a:latin typeface="Calibri" pitchFamily="34" charset="0"/>
              </a:rPr>
              <a:t>revenue</a:t>
            </a:r>
            <a:r>
              <a:rPr lang="da-DK" sz="2000" dirty="0" smtClean="0">
                <a:latin typeface="Calibri" pitchFamily="34" charset="0"/>
              </a:rPr>
              <a:t>) </a:t>
            </a:r>
          </a:p>
          <a:p>
            <a:r>
              <a:rPr lang="da-DK" sz="2000" dirty="0" smtClean="0">
                <a:latin typeface="Calibri" pitchFamily="34" charset="0"/>
              </a:rPr>
              <a:t>+ Indtægter (</a:t>
            </a:r>
            <a:r>
              <a:rPr lang="da-DK" sz="2000" dirty="0" err="1" smtClean="0">
                <a:latin typeface="Calibri" pitchFamily="34" charset="0"/>
              </a:rPr>
              <a:t>income</a:t>
            </a:r>
            <a:r>
              <a:rPr lang="da-DK" sz="2000" dirty="0" smtClean="0">
                <a:latin typeface="Calibri" pitchFamily="34" charset="0"/>
              </a:rPr>
              <a:t>)</a:t>
            </a:r>
          </a:p>
          <a:p>
            <a:r>
              <a:rPr lang="da-DK" sz="2000" dirty="0" smtClean="0">
                <a:latin typeface="Calibri" pitchFamily="34" charset="0"/>
              </a:rPr>
              <a:t>- Omkostninger (</a:t>
            </a:r>
            <a:r>
              <a:rPr lang="da-DK" sz="2000" dirty="0" err="1" smtClean="0">
                <a:latin typeface="Calibri" pitchFamily="34" charset="0"/>
              </a:rPr>
              <a:t>expenses</a:t>
            </a:r>
            <a:r>
              <a:rPr lang="da-DK" sz="2000" dirty="0" smtClean="0">
                <a:latin typeface="Calibri" pitchFamily="34" charset="0"/>
              </a:rPr>
              <a:t>)</a:t>
            </a:r>
          </a:p>
          <a:p>
            <a:r>
              <a:rPr lang="da-DK" sz="2000" dirty="0" smtClean="0">
                <a:latin typeface="Calibri" pitchFamily="34" charset="0"/>
              </a:rPr>
              <a:t>= Årets resultat (profit)</a:t>
            </a:r>
          </a:p>
        </p:txBody>
      </p:sp>
      <p:sp>
        <p:nvSpPr>
          <p:cNvPr id="10" name="Rectangle 5"/>
          <p:cNvSpPr txBox="1">
            <a:spLocks noChangeArrowheads="1"/>
          </p:cNvSpPr>
          <p:nvPr/>
        </p:nvSpPr>
        <p:spPr bwMode="auto">
          <a:xfrm>
            <a:off x="4572000" y="2564904"/>
            <a:ext cx="4032448" cy="1440160"/>
          </a:xfrm>
          <a:prstGeom prst="rect">
            <a:avLst/>
          </a:prstGeom>
          <a:noFill/>
          <a:ln w="19050">
            <a:solidFill>
              <a:schemeClr val="tx2"/>
            </a:solidFill>
            <a:miter lim="800000"/>
            <a:headEnd/>
            <a:tailEnd/>
          </a:ln>
          <a:effectLst/>
        </p:spPr>
        <p:txBody>
          <a:bodyPr vert="horz" wrap="square" lIns="91440" tIns="45720" rIns="91440" bIns="45720" numCol="1" anchor="t" anchorCtr="0" compatLnSpc="1">
            <a:prstTxWarp prst="textNoShape">
              <a:avLst/>
            </a:prstTxWarp>
          </a:bodyPr>
          <a:lstStyle>
            <a:lvl1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
              <a:defRPr sz="1600">
                <a:solidFill>
                  <a:srgbClr val="000000"/>
                </a:solidFill>
                <a:latin typeface="+mn-lt"/>
                <a:ea typeface="+mn-ea"/>
                <a:cs typeface="+mn-cs"/>
              </a:defRPr>
            </a:lvl1pPr>
            <a:lvl2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2pPr>
            <a:lvl3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3pPr>
            <a:lvl4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4pPr>
            <a:lvl5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5pPr>
            <a:lvl6pPr marL="13525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6pPr>
            <a:lvl7pPr marL="18097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7pPr>
            <a:lvl8pPr marL="22669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8pPr>
            <a:lvl9pPr marL="27241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9pPr>
          </a:lstStyle>
          <a:p>
            <a:pPr marL="0" indent="0" algn="just">
              <a:lnSpc>
                <a:spcPct val="100000"/>
              </a:lnSpc>
              <a:spcBef>
                <a:spcPct val="20000"/>
              </a:spcBef>
              <a:buClr>
                <a:schemeClr val="tx2"/>
              </a:buClr>
              <a:buSzPct val="70000"/>
              <a:buFont typeface="Wingdings" pitchFamily="2" charset="2"/>
              <a:buNone/>
              <a:defRPr/>
            </a:pPr>
            <a:r>
              <a:rPr lang="da-DK" sz="1200" b="1" u="sng" kern="0" dirty="0" smtClean="0">
                <a:latin typeface="Calibri"/>
                <a:cs typeface="Calibri"/>
              </a:rPr>
              <a:t>ÅRL Bilag 1.C, pkt. 12:</a:t>
            </a:r>
          </a:p>
          <a:p>
            <a:pPr marL="0" indent="0">
              <a:lnSpc>
                <a:spcPct val="100000"/>
              </a:lnSpc>
              <a:spcBef>
                <a:spcPct val="20000"/>
              </a:spcBef>
              <a:buClr>
                <a:schemeClr val="tx2"/>
              </a:buClr>
              <a:buSzPct val="70000"/>
              <a:buFont typeface="Wingdings" pitchFamily="2" charset="2"/>
              <a:buNone/>
              <a:defRPr/>
            </a:pPr>
            <a:r>
              <a:rPr lang="da-DK" sz="1200" b="1" kern="0" dirty="0" smtClean="0">
                <a:latin typeface="Calibri"/>
                <a:cs typeface="Calibri"/>
              </a:rPr>
              <a:t>Indtægter</a:t>
            </a:r>
            <a:r>
              <a:rPr lang="da-DK" sz="1200" kern="0" dirty="0">
                <a:latin typeface="Calibri"/>
                <a:cs typeface="Calibri"/>
              </a:rPr>
              <a:t> er stigninger i økonomiske fordele i regnskabsperioden i form af tilgang eller værdistigning af aktiver </a:t>
            </a:r>
            <a:r>
              <a:rPr lang="da-DK" sz="1200" kern="0" dirty="0" smtClean="0">
                <a:latin typeface="Calibri"/>
                <a:cs typeface="Calibri"/>
              </a:rPr>
              <a:t>eller fald </a:t>
            </a:r>
            <a:r>
              <a:rPr lang="da-DK" sz="1200" kern="0" dirty="0">
                <a:latin typeface="Calibri"/>
                <a:cs typeface="Calibri"/>
              </a:rPr>
              <a:t>i forpligtelser, som medfører stigninger i egenkapitalen. </a:t>
            </a:r>
            <a:endParaRPr lang="da-DK" sz="1200" b="1" kern="0" dirty="0" smtClean="0">
              <a:latin typeface="Calibri"/>
              <a:cs typeface="Calibri"/>
            </a:endParaRPr>
          </a:p>
        </p:txBody>
      </p:sp>
      <p:sp>
        <p:nvSpPr>
          <p:cNvPr id="11" name="Rectangle 5"/>
          <p:cNvSpPr txBox="1">
            <a:spLocks noChangeArrowheads="1"/>
          </p:cNvSpPr>
          <p:nvPr/>
        </p:nvSpPr>
        <p:spPr bwMode="auto">
          <a:xfrm>
            <a:off x="4572000" y="4101075"/>
            <a:ext cx="4032448" cy="1440160"/>
          </a:xfrm>
          <a:prstGeom prst="rect">
            <a:avLst/>
          </a:prstGeom>
          <a:noFill/>
          <a:ln w="19050">
            <a:solidFill>
              <a:schemeClr val="tx2"/>
            </a:solidFill>
            <a:miter lim="800000"/>
            <a:headEnd/>
            <a:tailEnd/>
          </a:ln>
          <a:effectLst/>
        </p:spPr>
        <p:txBody>
          <a:bodyPr vert="horz" wrap="square" lIns="91440" tIns="45720" rIns="91440" bIns="45720" numCol="1" anchor="t" anchorCtr="0" compatLnSpc="1">
            <a:prstTxWarp prst="textNoShape">
              <a:avLst/>
            </a:prstTxWarp>
          </a:bodyPr>
          <a:lstStyle>
            <a:lvl1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
              <a:defRPr sz="1600">
                <a:solidFill>
                  <a:srgbClr val="000000"/>
                </a:solidFill>
                <a:latin typeface="+mn-lt"/>
                <a:ea typeface="+mn-ea"/>
                <a:cs typeface="+mn-cs"/>
              </a:defRPr>
            </a:lvl1pPr>
            <a:lvl2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2pPr>
            <a:lvl3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3pPr>
            <a:lvl4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4pPr>
            <a:lvl5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5pPr>
            <a:lvl6pPr marL="13525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6pPr>
            <a:lvl7pPr marL="18097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7pPr>
            <a:lvl8pPr marL="22669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8pPr>
            <a:lvl9pPr marL="27241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9pPr>
          </a:lstStyle>
          <a:p>
            <a:pPr marL="0" indent="0" algn="just">
              <a:lnSpc>
                <a:spcPct val="100000"/>
              </a:lnSpc>
              <a:spcBef>
                <a:spcPct val="20000"/>
              </a:spcBef>
              <a:buClr>
                <a:schemeClr val="tx2"/>
              </a:buClr>
              <a:buSzPct val="70000"/>
              <a:buFont typeface="Wingdings" pitchFamily="2" charset="2"/>
              <a:buNone/>
              <a:defRPr/>
            </a:pPr>
            <a:r>
              <a:rPr lang="da-DK" sz="1200" b="1" u="sng" kern="0" dirty="0" smtClean="0">
                <a:latin typeface="Calibri"/>
                <a:cs typeface="Calibri"/>
              </a:rPr>
              <a:t>ÅRL Bilag 1.C, pkt. 14:</a:t>
            </a:r>
          </a:p>
          <a:p>
            <a:pPr marL="0" indent="0">
              <a:lnSpc>
                <a:spcPct val="100000"/>
              </a:lnSpc>
              <a:spcBef>
                <a:spcPct val="20000"/>
              </a:spcBef>
              <a:buClr>
                <a:schemeClr val="tx2"/>
              </a:buClr>
              <a:buSzPct val="70000"/>
              <a:buFont typeface="Wingdings" pitchFamily="2" charset="2"/>
              <a:buNone/>
              <a:defRPr/>
            </a:pPr>
            <a:r>
              <a:rPr lang="da-DK" sz="1200" b="1" kern="0" dirty="0" smtClean="0">
                <a:latin typeface="Calibri"/>
                <a:cs typeface="Calibri"/>
              </a:rPr>
              <a:t>Omkostninger </a:t>
            </a:r>
            <a:r>
              <a:rPr lang="da-DK" sz="1200" kern="0" dirty="0">
                <a:latin typeface="Calibri"/>
                <a:cs typeface="Calibri"/>
              </a:rPr>
              <a:t> er </a:t>
            </a:r>
            <a:r>
              <a:rPr lang="da-DK" sz="1200" kern="0" dirty="0" smtClean="0">
                <a:latin typeface="Calibri"/>
                <a:cs typeface="Calibri"/>
              </a:rPr>
              <a:t>fald </a:t>
            </a:r>
            <a:r>
              <a:rPr lang="da-DK" sz="1200" kern="0" dirty="0">
                <a:latin typeface="Calibri"/>
                <a:cs typeface="Calibri"/>
              </a:rPr>
              <a:t>i økonomiske fordele i </a:t>
            </a:r>
            <a:r>
              <a:rPr lang="da-DK" sz="1200" kern="0" dirty="0" smtClean="0">
                <a:latin typeface="Calibri"/>
                <a:cs typeface="Calibri"/>
              </a:rPr>
              <a:t> regnskabsperioden </a:t>
            </a:r>
            <a:r>
              <a:rPr lang="da-DK" sz="1200" kern="0" dirty="0">
                <a:latin typeface="Calibri"/>
                <a:cs typeface="Calibri"/>
              </a:rPr>
              <a:t>i form af afgang eller værdiforringelse af aktiver </a:t>
            </a:r>
            <a:r>
              <a:rPr lang="da-DK" sz="1200" kern="0" dirty="0" smtClean="0">
                <a:latin typeface="Calibri"/>
                <a:cs typeface="Calibri"/>
              </a:rPr>
              <a:t>eller stigning </a:t>
            </a:r>
            <a:r>
              <a:rPr lang="da-DK" sz="1200" kern="0" dirty="0">
                <a:latin typeface="Calibri"/>
                <a:cs typeface="Calibri"/>
              </a:rPr>
              <a:t>i forpligtelser, som medfører fald i egenkapitalen. </a:t>
            </a:r>
            <a:endParaRPr lang="da-DK" sz="1200" b="1" kern="0" dirty="0" smtClean="0">
              <a:latin typeface="Calibri"/>
              <a:cs typeface="Calibri"/>
            </a:endParaRPr>
          </a:p>
        </p:txBody>
      </p:sp>
    </p:spTree>
    <p:extLst>
      <p:ext uri="{BB962C8B-B14F-4D97-AF65-F5344CB8AC3E}">
        <p14:creationId xmlns:p14="http://schemas.microsoft.com/office/powerpoint/2010/main" val="19843859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cap="none" dirty="0" smtClean="0"/>
              <a:t>2) BALANCENS KOMPONENTER</a:t>
            </a:r>
            <a:r>
              <a:rPr lang="da-DK" sz="2800" cap="none" dirty="0" smtClean="0"/>
              <a:t>	</a:t>
            </a:r>
            <a:endParaRPr lang="da-DK" sz="2000" b="1" cap="none" dirty="0"/>
          </a:p>
        </p:txBody>
      </p:sp>
      <p:sp>
        <p:nvSpPr>
          <p:cNvPr id="5" name="TextBox 4"/>
          <p:cNvSpPr txBox="1"/>
          <p:nvPr/>
        </p:nvSpPr>
        <p:spPr>
          <a:xfrm>
            <a:off x="1248381" y="1412776"/>
            <a:ext cx="6788140" cy="400110"/>
          </a:xfrm>
          <a:prstGeom prst="rect">
            <a:avLst/>
          </a:prstGeom>
          <a:gradFill>
            <a:gsLst>
              <a:gs pos="0">
                <a:schemeClr val="tx2"/>
              </a:gs>
              <a:gs pos="35000">
                <a:schemeClr val="accent2">
                  <a:tint val="37000"/>
                  <a:satMod val="300000"/>
                </a:schemeClr>
              </a:gs>
              <a:gs pos="100000">
                <a:schemeClr val="accent2">
                  <a:tint val="15000"/>
                  <a:satMod val="350000"/>
                </a:schemeClr>
              </a:gs>
            </a:gsLst>
          </a:gradFill>
          <a:ln>
            <a:solidFill>
              <a:srgbClr val="000099"/>
            </a:solidFill>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da-DK" sz="2000" dirty="0" smtClean="0">
                <a:latin typeface="Calibri" pitchFamily="34" charset="0"/>
              </a:rPr>
              <a:t>Aktiver (assets) = Forpligtelser (</a:t>
            </a:r>
            <a:r>
              <a:rPr lang="da-DK" sz="2000" dirty="0" err="1" smtClean="0">
                <a:latin typeface="Calibri" pitchFamily="34" charset="0"/>
              </a:rPr>
              <a:t>liabilities</a:t>
            </a:r>
            <a:r>
              <a:rPr lang="da-DK" sz="2000" dirty="0" smtClean="0">
                <a:latin typeface="Calibri" pitchFamily="34" charset="0"/>
              </a:rPr>
              <a:t>) + Egenkapital (</a:t>
            </a:r>
            <a:r>
              <a:rPr lang="da-DK" sz="2000" dirty="0" err="1" smtClean="0">
                <a:latin typeface="Calibri" pitchFamily="34" charset="0"/>
              </a:rPr>
              <a:t>equity</a:t>
            </a:r>
            <a:r>
              <a:rPr lang="da-DK" sz="2000" dirty="0" smtClean="0">
                <a:latin typeface="Calibri" pitchFamily="34" charset="0"/>
              </a:rPr>
              <a:t>)</a:t>
            </a:r>
            <a:endParaRPr lang="da-DK" sz="2000" dirty="0">
              <a:latin typeface="Calibri" pitchFamily="34" charset="0"/>
            </a:endParaRPr>
          </a:p>
        </p:txBody>
      </p:sp>
      <p:sp>
        <p:nvSpPr>
          <p:cNvPr id="9" name="Rectangle 5"/>
          <p:cNvSpPr txBox="1">
            <a:spLocks noChangeArrowheads="1"/>
          </p:cNvSpPr>
          <p:nvPr/>
        </p:nvSpPr>
        <p:spPr bwMode="auto">
          <a:xfrm>
            <a:off x="709892" y="2468893"/>
            <a:ext cx="3862108" cy="1440160"/>
          </a:xfrm>
          <a:prstGeom prst="rect">
            <a:avLst/>
          </a:prstGeom>
          <a:noFill/>
          <a:ln w="19050">
            <a:solidFill>
              <a:schemeClr val="tx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defRPr/>
            </a:pPr>
            <a:r>
              <a:rPr kumimoji="0" lang="da-DK" sz="1200" b="1" u="sng" strike="noStrike" kern="0" cap="none" spc="0" normalizeH="0" noProof="0" dirty="0" smtClean="0">
                <a:ln>
                  <a:noFill/>
                </a:ln>
                <a:solidFill>
                  <a:srgbClr val="000000"/>
                </a:solidFill>
                <a:effectLst/>
                <a:uLnTx/>
                <a:uFillTx/>
                <a:latin typeface="Calibri"/>
                <a:cs typeface="Calibri"/>
              </a:rPr>
              <a:t>ÅRL B</a:t>
            </a:r>
            <a:r>
              <a:rPr kumimoji="0" lang="da-DK" sz="1200" b="1" u="sng" strike="noStrike" kern="0" cap="none" spc="0" normalizeH="0" baseline="0" noProof="0" dirty="0" smtClean="0">
                <a:ln>
                  <a:noFill/>
                </a:ln>
                <a:solidFill>
                  <a:srgbClr val="000000"/>
                </a:solidFill>
                <a:effectLst/>
                <a:uLnTx/>
                <a:uFillTx/>
                <a:latin typeface="Calibri"/>
                <a:cs typeface="Calibri"/>
              </a:rPr>
              <a:t>ilag 1C, pkt. 1: </a:t>
            </a:r>
          </a:p>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defRPr/>
            </a:pPr>
            <a:r>
              <a:rPr kumimoji="0" lang="da-DK" sz="1200" b="1" u="none" strike="noStrike" kern="0" cap="none" spc="0" normalizeH="0" baseline="0" noProof="0" dirty="0" smtClean="0">
                <a:ln>
                  <a:noFill/>
                </a:ln>
                <a:solidFill>
                  <a:srgbClr val="000000"/>
                </a:solidFill>
                <a:effectLst/>
                <a:uLnTx/>
                <a:uFillTx/>
                <a:latin typeface="Calibri"/>
                <a:cs typeface="Calibri"/>
              </a:rPr>
              <a:t>Aktiver</a:t>
            </a:r>
            <a:r>
              <a:rPr kumimoji="0" lang="da-DK" sz="1200" u="none" strike="noStrike" kern="0" cap="none" spc="0" normalizeH="0" baseline="0" noProof="0" dirty="0" smtClean="0">
                <a:ln>
                  <a:noFill/>
                </a:ln>
                <a:solidFill>
                  <a:srgbClr val="000000"/>
                </a:solidFill>
                <a:effectLst/>
                <a:uLnTx/>
                <a:uFillTx/>
                <a:latin typeface="Calibri"/>
                <a:cs typeface="Calibri"/>
              </a:rPr>
              <a:t> er ressourcer, der er under virksomhedens kontrol som et resultat af tidligere begivenheder, og hvorfra fremtidige økonomiske fordele forventes at tilflyde virksomheden.</a:t>
            </a:r>
            <a:endParaRPr kumimoji="0" lang="da-DK" sz="1200" i="1" u="none" strike="noStrike" kern="0" cap="none" spc="0" normalizeH="0" baseline="0" noProof="0" dirty="0" smtClean="0">
              <a:ln>
                <a:noFill/>
              </a:ln>
              <a:solidFill>
                <a:srgbClr val="000000"/>
              </a:solidFill>
              <a:uLnTx/>
              <a:uFillTx/>
              <a:latin typeface="Calibri"/>
              <a:cs typeface="Calibri"/>
            </a:endParaRPr>
          </a:p>
        </p:txBody>
      </p:sp>
      <p:sp>
        <p:nvSpPr>
          <p:cNvPr id="10" name="Rectangle 6"/>
          <p:cNvSpPr txBox="1">
            <a:spLocks noChangeArrowheads="1"/>
          </p:cNvSpPr>
          <p:nvPr/>
        </p:nvSpPr>
        <p:spPr>
          <a:xfrm>
            <a:off x="4643638" y="2468894"/>
            <a:ext cx="3888802" cy="2496277"/>
          </a:xfrm>
          <a:prstGeom prst="rect">
            <a:avLst/>
          </a:prstGeom>
          <a:noFill/>
          <a:ln w="19050">
            <a:solidFill>
              <a:schemeClr val="tx2"/>
            </a:solid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marR="0" lvl="0" indent="0" algn="just" defTabSz="914400" eaLnBrk="1" latinLnBrk="0" hangingPunct="1">
              <a:lnSpc>
                <a:spcPct val="100000"/>
              </a:lnSpc>
              <a:spcBef>
                <a:spcPct val="20000"/>
              </a:spcBef>
              <a:buClr>
                <a:schemeClr val="tx2"/>
              </a:buClr>
              <a:buSzPct val="70000"/>
              <a:buFont typeface="Wingdings" pitchFamily="2" charset="2"/>
              <a:buNone/>
              <a:tabLst/>
              <a:defRPr kumimoji="0" sz="1200" u="none" strike="noStrike" kern="0" cap="none" spc="0" normalizeH="0" baseline="0">
                <a:ln>
                  <a:noFill/>
                </a:ln>
                <a:solidFill>
                  <a:schemeClr val="bg2"/>
                </a:solidFill>
                <a:effectLst/>
                <a:uLnTx/>
                <a:uFillTx/>
                <a:latin typeface="Calibri"/>
                <a:cs typeface="Calibri"/>
              </a:defRPr>
            </a:lvl1pPr>
          </a:lstStyle>
          <a:p>
            <a:pPr lvl="0" algn="l">
              <a:defRPr/>
            </a:pPr>
            <a:r>
              <a:rPr lang="da-DK" b="1" u="sng" dirty="0" smtClean="0">
                <a:solidFill>
                  <a:srgbClr val="000000"/>
                </a:solidFill>
              </a:rPr>
              <a:t>ÅRL Bilag </a:t>
            </a:r>
            <a:r>
              <a:rPr lang="da-DK" b="1" u="sng" dirty="0">
                <a:solidFill>
                  <a:srgbClr val="000000"/>
                </a:solidFill>
              </a:rPr>
              <a:t>1C, pkt. </a:t>
            </a:r>
            <a:r>
              <a:rPr lang="da-DK" b="1" u="sng" dirty="0" smtClean="0">
                <a:solidFill>
                  <a:srgbClr val="000000"/>
                </a:solidFill>
              </a:rPr>
              <a:t>7:</a:t>
            </a:r>
            <a:endParaRPr lang="da-DK" b="1" u="sng" dirty="0">
              <a:solidFill>
                <a:srgbClr val="000000"/>
              </a:solidFill>
            </a:endParaRPr>
          </a:p>
          <a:p>
            <a:pPr lvl="0" algn="l">
              <a:defRPr/>
            </a:pPr>
            <a:r>
              <a:rPr lang="da-DK" b="1" dirty="0" smtClean="0">
                <a:solidFill>
                  <a:srgbClr val="000000"/>
                </a:solidFill>
              </a:rPr>
              <a:t>Forpligtelser </a:t>
            </a:r>
            <a:r>
              <a:rPr lang="da-DK" dirty="0" smtClean="0">
                <a:solidFill>
                  <a:srgbClr val="000000"/>
                </a:solidFill>
              </a:rPr>
              <a:t>er eksisterende </a:t>
            </a:r>
            <a:r>
              <a:rPr lang="da-DK" dirty="0">
                <a:solidFill>
                  <a:srgbClr val="000000"/>
                </a:solidFill>
              </a:rPr>
              <a:t>pligter for virksomheden opstået som et resultat af tidligere begivenheder, og hvis indfrielse forventes at medføre afståelse af fremtidige økonomiske fordele</a:t>
            </a:r>
            <a:r>
              <a:rPr lang="da-DK" dirty="0" smtClean="0">
                <a:solidFill>
                  <a:srgbClr val="000000"/>
                </a:solidFill>
              </a:rPr>
              <a:t>. Opdeles i kortfristede (forfalder </a:t>
            </a:r>
            <a:r>
              <a:rPr lang="da-DK" dirty="0">
                <a:solidFill>
                  <a:srgbClr val="000000"/>
                </a:solidFill>
              </a:rPr>
              <a:t>til betaling inden for et </a:t>
            </a:r>
            <a:r>
              <a:rPr lang="da-DK" dirty="0" smtClean="0">
                <a:solidFill>
                  <a:srgbClr val="000000"/>
                </a:solidFill>
              </a:rPr>
              <a:t>år) og langfristede (forfalder </a:t>
            </a:r>
            <a:r>
              <a:rPr lang="da-DK" dirty="0">
                <a:solidFill>
                  <a:srgbClr val="000000"/>
                </a:solidFill>
              </a:rPr>
              <a:t>til betaling efter et </a:t>
            </a:r>
            <a:r>
              <a:rPr lang="da-DK" dirty="0" smtClean="0">
                <a:solidFill>
                  <a:srgbClr val="000000"/>
                </a:solidFill>
              </a:rPr>
              <a:t>år).</a:t>
            </a:r>
          </a:p>
          <a:p>
            <a:pPr lvl="0" algn="l">
              <a:defRPr/>
            </a:pPr>
            <a:endParaRPr lang="da-DK" dirty="0">
              <a:solidFill>
                <a:srgbClr val="000000"/>
              </a:solidFill>
            </a:endParaRPr>
          </a:p>
          <a:p>
            <a:pPr lvl="0" algn="l">
              <a:defRPr/>
            </a:pPr>
            <a:r>
              <a:rPr lang="da-DK" b="1" dirty="0" smtClean="0">
                <a:solidFill>
                  <a:srgbClr val="000000"/>
                </a:solidFill>
              </a:rPr>
              <a:t>Egenkapital</a:t>
            </a:r>
            <a:r>
              <a:rPr lang="da-DK" dirty="0" smtClean="0">
                <a:solidFill>
                  <a:srgbClr val="000000"/>
                </a:solidFill>
              </a:rPr>
              <a:t> er forskellen mellem aktiver og forpligtelser.</a:t>
            </a:r>
            <a:endParaRPr lang="da-DK" b="1" dirty="0">
              <a:solidFill>
                <a:srgbClr val="000000"/>
              </a:solidFill>
            </a:endParaRPr>
          </a:p>
        </p:txBody>
      </p:sp>
      <p:sp>
        <p:nvSpPr>
          <p:cNvPr id="7" name="Rectangle 5"/>
          <p:cNvSpPr txBox="1">
            <a:spLocks noChangeArrowheads="1"/>
          </p:cNvSpPr>
          <p:nvPr/>
        </p:nvSpPr>
        <p:spPr bwMode="auto">
          <a:xfrm>
            <a:off x="683568" y="4197085"/>
            <a:ext cx="3862108" cy="432048"/>
          </a:xfrm>
          <a:prstGeom prst="rect">
            <a:avLst/>
          </a:prstGeom>
          <a:noFill/>
          <a:ln w="19050">
            <a:solidFill>
              <a:schemeClr val="tx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defRPr/>
            </a:pPr>
            <a:r>
              <a:rPr kumimoji="0" lang="da-DK" sz="1300" b="1" u="none" strike="noStrike" kern="0" cap="none" spc="0" normalizeH="0" baseline="0" noProof="0" dirty="0" smtClean="0">
                <a:ln>
                  <a:noFill/>
                </a:ln>
                <a:solidFill>
                  <a:srgbClr val="000000"/>
                </a:solidFill>
                <a:uLnTx/>
                <a:uFillTx/>
                <a:latin typeface="Calibri"/>
                <a:cs typeface="Calibri"/>
              </a:rPr>
              <a:t>Aktivsiden kan tænkes som kapitalanvendelse</a:t>
            </a:r>
          </a:p>
        </p:txBody>
      </p:sp>
      <p:sp>
        <p:nvSpPr>
          <p:cNvPr id="12" name="Rectangle 5"/>
          <p:cNvSpPr txBox="1">
            <a:spLocks noChangeArrowheads="1"/>
          </p:cNvSpPr>
          <p:nvPr/>
        </p:nvSpPr>
        <p:spPr bwMode="auto">
          <a:xfrm>
            <a:off x="4670332" y="5157192"/>
            <a:ext cx="3862108" cy="432048"/>
          </a:xfrm>
          <a:prstGeom prst="rect">
            <a:avLst/>
          </a:prstGeom>
          <a:noFill/>
          <a:ln w="19050">
            <a:solidFill>
              <a:schemeClr val="tx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defRPr/>
            </a:pPr>
            <a:r>
              <a:rPr kumimoji="0" lang="da-DK" sz="1300" b="1" u="none" strike="noStrike" kern="0" cap="none" spc="0" normalizeH="0" baseline="0" noProof="0" dirty="0" smtClean="0">
                <a:ln>
                  <a:noFill/>
                </a:ln>
                <a:solidFill>
                  <a:srgbClr val="000000"/>
                </a:solidFill>
                <a:uLnTx/>
                <a:uFillTx/>
                <a:latin typeface="Calibri"/>
                <a:cs typeface="Calibri"/>
              </a:rPr>
              <a:t>Passivsiden kan tænkes som kapitalfremskaffelse</a:t>
            </a:r>
          </a:p>
        </p:txBody>
      </p:sp>
    </p:spTree>
    <p:extLst>
      <p:ext uri="{BB962C8B-B14F-4D97-AF65-F5344CB8AC3E}">
        <p14:creationId xmlns:p14="http://schemas.microsoft.com/office/powerpoint/2010/main" val="3674398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cap="none" dirty="0" smtClean="0"/>
              <a:t>REGNSKABETS KOMPONENTER</a:t>
            </a:r>
            <a:endParaRPr lang="da-DK" b="1" cap="none" dirty="0"/>
          </a:p>
        </p:txBody>
      </p:sp>
      <p:sp>
        <p:nvSpPr>
          <p:cNvPr id="6" name="Content Placeholder 5"/>
          <p:cNvSpPr>
            <a:spLocks noGrp="1"/>
          </p:cNvSpPr>
          <p:nvPr>
            <p:ph type="body" sz="quarter" idx="13"/>
          </p:nvPr>
        </p:nvSpPr>
        <p:spPr/>
        <p:txBody>
          <a:bodyPr/>
          <a:lstStyle/>
          <a:p>
            <a:pPr>
              <a:buClr>
                <a:srgbClr val="000099"/>
              </a:buClr>
              <a:buNone/>
            </a:pPr>
            <a:r>
              <a:rPr lang="da-DK" sz="1200" b="1" dirty="0" smtClean="0"/>
              <a:t>Sammenhæng mellem balancen og resultatopgørelse:</a:t>
            </a:r>
            <a:endParaRPr lang="da-DK" sz="1200" b="1" dirty="0"/>
          </a:p>
        </p:txBody>
      </p:sp>
      <p:pic>
        <p:nvPicPr>
          <p:cNvPr id="7" name="Content Placeholder 4" descr="Thomson-chap02.jpg"/>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721564" y="2180862"/>
            <a:ext cx="7715332" cy="3403783"/>
          </a:xfrm>
          <a:prstGeom prst="rect">
            <a:avLst/>
          </a:prstGeom>
          <a:noFill/>
          <a:ln w="9525">
            <a:noFill/>
            <a:miter lim="800000"/>
            <a:headEnd/>
            <a:tailEnd/>
          </a:ln>
          <a:effectLst/>
        </p:spPr>
      </p:pic>
      <p:sp>
        <p:nvSpPr>
          <p:cNvPr id="3" name="Rectangle 2"/>
          <p:cNvSpPr/>
          <p:nvPr/>
        </p:nvSpPr>
        <p:spPr bwMode="auto">
          <a:xfrm>
            <a:off x="1115616" y="4005064"/>
            <a:ext cx="184731" cy="326243"/>
          </a:xfrm>
          <a:prstGeom prst="rect">
            <a:avLst/>
          </a:prstGeom>
          <a:solidFill>
            <a:schemeClr val="bg1"/>
          </a:solidFill>
          <a:ln w="1778"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da-DK" sz="1600" b="0" i="0" u="none" strike="noStrike" cap="none" normalizeH="0" baseline="0" dirty="0" smtClean="0">
              <a:ln>
                <a:noFill/>
              </a:ln>
              <a:solidFill>
                <a:schemeClr val="tx1"/>
              </a:solidFill>
              <a:effectLst/>
              <a:latin typeface="AU Passata" pitchFamily="34" charset="0"/>
            </a:endParaRPr>
          </a:p>
        </p:txBody>
      </p:sp>
    </p:spTree>
    <p:extLst>
      <p:ext uri="{BB962C8B-B14F-4D97-AF65-F5344CB8AC3E}">
        <p14:creationId xmlns:p14="http://schemas.microsoft.com/office/powerpoint/2010/main" val="450064845"/>
      </p:ext>
    </p:extLst>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574</Words>
  <Application>Microsoft Office PowerPoint</Application>
  <PresentationFormat>Skærmshow (4:3)</PresentationFormat>
  <Paragraphs>56</Paragraphs>
  <Slides>7</Slides>
  <Notes>7</Notes>
  <HiddenSlides>0</HiddenSlides>
  <MMClips>0</MMClips>
  <ScaleCrop>false</ScaleCrop>
  <HeadingPairs>
    <vt:vector size="4" baseType="variant">
      <vt:variant>
        <vt:lpstr>Tema</vt:lpstr>
      </vt:variant>
      <vt:variant>
        <vt:i4>1</vt:i4>
      </vt:variant>
      <vt:variant>
        <vt:lpstr>Diastitler</vt:lpstr>
      </vt:variant>
      <vt:variant>
        <vt:i4>7</vt:i4>
      </vt:variant>
    </vt:vector>
  </HeadingPairs>
  <TitlesOfParts>
    <vt:vector size="8" baseType="lpstr">
      <vt:lpstr>Kontortema</vt:lpstr>
      <vt:lpstr>Afskrivninger</vt:lpstr>
      <vt:lpstr>1) afskrivningsgrundlag </vt:lpstr>
      <vt:lpstr>2) forventet brugstid</vt:lpstr>
      <vt:lpstr>3) Mønster for værdiforringelse</vt:lpstr>
      <vt:lpstr>1) RESULTATOPGØRELSENS KOMPONENTER</vt:lpstr>
      <vt:lpstr>2) BALANCENS KOMPONENTER </vt:lpstr>
      <vt:lpstr>REGNSKABETS KOMPONENTER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afskrivninger</dc:title>
  <dc:creator>Lena Bro</dc:creator>
  <cp:lastModifiedBy>Lena Bro</cp:lastModifiedBy>
  <cp:revision>3</cp:revision>
  <dcterms:created xsi:type="dcterms:W3CDTF">2018-11-21T10:19:42Z</dcterms:created>
  <dcterms:modified xsi:type="dcterms:W3CDTF">2018-11-21T13:03:54Z</dcterms:modified>
</cp:coreProperties>
</file>