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3" r:id="rId5"/>
    <p:sldId id="264" r:id="rId6"/>
    <p:sldId id="262" r:id="rId7"/>
    <p:sldId id="259" r:id="rId8"/>
    <p:sldId id="257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 Mølgaard" userId="33e33e6a-21bc-4519-be40-3e1fbc33e48c" providerId="ADAL" clId="{97E9CDE7-9D6D-4354-A07F-87A398AFAEB5}"/>
    <pc:docChg chg="custSel delSld modSld">
      <pc:chgData name="Mine Mølgaard" userId="33e33e6a-21bc-4519-be40-3e1fbc33e48c" providerId="ADAL" clId="{97E9CDE7-9D6D-4354-A07F-87A398AFAEB5}" dt="2026-01-15T09:38:28.557" v="289" actId="478"/>
      <pc:docMkLst>
        <pc:docMk/>
      </pc:docMkLst>
      <pc:sldChg chg="addSp delSp modSp mod">
        <pc:chgData name="Mine Mølgaard" userId="33e33e6a-21bc-4519-be40-3e1fbc33e48c" providerId="ADAL" clId="{97E9CDE7-9D6D-4354-A07F-87A398AFAEB5}" dt="2026-01-15T09:38:28.557" v="289" actId="478"/>
        <pc:sldMkLst>
          <pc:docMk/>
          <pc:sldMk cId="2557722635" sldId="257"/>
        </pc:sldMkLst>
        <pc:spChg chg="add del mod">
          <ac:chgData name="Mine Mølgaard" userId="33e33e6a-21bc-4519-be40-3e1fbc33e48c" providerId="ADAL" clId="{97E9CDE7-9D6D-4354-A07F-87A398AFAEB5}" dt="2026-01-15T09:25:38.218" v="188" actId="3680"/>
          <ac:spMkLst>
            <pc:docMk/>
            <pc:sldMk cId="2557722635" sldId="257"/>
            <ac:spMk id="3" creationId="{029C6A4B-444F-2A1A-78DC-B26FE43FBC00}"/>
          </ac:spMkLst>
        </pc:spChg>
        <pc:spChg chg="mod">
          <ac:chgData name="Mine Mølgaard" userId="33e33e6a-21bc-4519-be40-3e1fbc33e48c" providerId="ADAL" clId="{97E9CDE7-9D6D-4354-A07F-87A398AFAEB5}" dt="2026-01-15T09:05:13.809" v="15" actId="20577"/>
          <ac:spMkLst>
            <pc:docMk/>
            <pc:sldMk cId="2557722635" sldId="257"/>
            <ac:spMk id="4" creationId="{BE2F9CF3-23C2-4B27-A3C7-C16F8E936EFF}"/>
          </ac:spMkLst>
        </pc:spChg>
        <pc:spChg chg="mod">
          <ac:chgData name="Mine Mølgaard" userId="33e33e6a-21bc-4519-be40-3e1fbc33e48c" providerId="ADAL" clId="{97E9CDE7-9D6D-4354-A07F-87A398AFAEB5}" dt="2026-01-15T09:06:35.063" v="172" actId="27636"/>
          <ac:spMkLst>
            <pc:docMk/>
            <pc:sldMk cId="2557722635" sldId="257"/>
            <ac:spMk id="6" creationId="{78D6DA6A-9A96-42AA-B76A-34F557CA14BB}"/>
          </ac:spMkLst>
        </pc:spChg>
        <pc:spChg chg="del mod">
          <ac:chgData name="Mine Mølgaard" userId="33e33e6a-21bc-4519-be40-3e1fbc33e48c" providerId="ADAL" clId="{97E9CDE7-9D6D-4354-A07F-87A398AFAEB5}" dt="2026-01-15T09:38:26.805" v="288" actId="478"/>
          <ac:spMkLst>
            <pc:docMk/>
            <pc:sldMk cId="2557722635" sldId="257"/>
            <ac:spMk id="7" creationId="{1B06E663-2E52-4D97-9329-7CC0E906C99C}"/>
          </ac:spMkLst>
        </pc:spChg>
        <pc:spChg chg="add mod">
          <ac:chgData name="Mine Mølgaard" userId="33e33e6a-21bc-4519-be40-3e1fbc33e48c" providerId="ADAL" clId="{97E9CDE7-9D6D-4354-A07F-87A398AFAEB5}" dt="2026-01-15T09:38:26.805" v="288" actId="478"/>
          <ac:spMkLst>
            <pc:docMk/>
            <pc:sldMk cId="2557722635" sldId="257"/>
            <ac:spMk id="11" creationId="{B6261F69-8874-6EDA-739F-0E81C58B0ED3}"/>
          </ac:spMkLst>
        </pc:spChg>
        <pc:spChg chg="add mod">
          <ac:chgData name="Mine Mølgaard" userId="33e33e6a-21bc-4519-be40-3e1fbc33e48c" providerId="ADAL" clId="{97E9CDE7-9D6D-4354-A07F-87A398AFAEB5}" dt="2026-01-15T09:38:28.557" v="289" actId="478"/>
          <ac:spMkLst>
            <pc:docMk/>
            <pc:sldMk cId="2557722635" sldId="257"/>
            <ac:spMk id="13" creationId="{91A9453D-9048-BA1C-36A7-BBA957E8DEF4}"/>
          </ac:spMkLst>
        </pc:spChg>
        <pc:graphicFrameChg chg="add del mod ord modGraphic">
          <ac:chgData name="Mine Mølgaard" userId="33e33e6a-21bc-4519-be40-3e1fbc33e48c" providerId="ADAL" clId="{97E9CDE7-9D6D-4354-A07F-87A398AFAEB5}" dt="2026-01-15T09:38:28.557" v="289" actId="478"/>
          <ac:graphicFrameMkLst>
            <pc:docMk/>
            <pc:sldMk cId="2557722635" sldId="257"/>
            <ac:graphicFrameMk id="8" creationId="{9337B394-AD2D-EC6D-0A44-9A490AE7DC2E}"/>
          </ac:graphicFrameMkLst>
        </pc:graphicFrameChg>
        <pc:picChg chg="del">
          <ac:chgData name="Mine Mølgaard" userId="33e33e6a-21bc-4519-be40-3e1fbc33e48c" providerId="ADAL" clId="{97E9CDE7-9D6D-4354-A07F-87A398AFAEB5}" dt="2026-01-15T09:25:11.052" v="187" actId="478"/>
          <ac:picMkLst>
            <pc:docMk/>
            <pc:sldMk cId="2557722635" sldId="257"/>
            <ac:picMk id="10" creationId="{C25992D0-FAD1-99E8-0DC2-8EF716437902}"/>
          </ac:picMkLst>
        </pc:picChg>
      </pc:sldChg>
      <pc:sldChg chg="del">
        <pc:chgData name="Mine Mølgaard" userId="33e33e6a-21bc-4519-be40-3e1fbc33e48c" providerId="ADAL" clId="{97E9CDE7-9D6D-4354-A07F-87A398AFAEB5}" dt="2026-01-15T09:24:36.782" v="173" actId="47"/>
        <pc:sldMkLst>
          <pc:docMk/>
          <pc:sldMk cId="4205949338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CE9CF-7F85-4911-9E0B-207E23BB9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C9F7832-D398-407B-A2F4-09322CC4C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55C1CE-3003-4610-BD32-C72D5628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D8D6C2-0155-470D-83F2-17F0B7DA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B66268-3618-475A-B324-2D7EF3B3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54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B7A6F-A766-45A7-86B1-3117CF08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B49C83-5D20-4DF8-8E56-D63890D4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373B5B-F942-48E3-B601-B2D2A6CC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D70808-8070-4C36-BB0F-A5DE9A64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6715B3-F411-4FC9-9BB6-331B60AB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8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DBA2BEE-6C19-4E28-8B28-3009B9D0F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6819A45-1820-4965-AA6F-BB758414E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11C357-BFC2-4791-860D-AF679131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D848B3-DAB2-491B-92A1-73B44EF8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6DEC5F4-863E-4C5E-A608-ABE5073F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90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EDC0C-2A8D-4AAC-BAC0-B6BA0986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894693-8814-492C-9068-6E33CB768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6A81E0-0CA8-4F75-A69A-C39829F3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D42926-DAD5-4DE6-BD97-E6B36470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D665CD-C569-46C0-A468-18AFD1F0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994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F1155-5AF7-4A83-93C2-C5DB83EE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0DB123-01C4-4B5D-BDE2-54FF17746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68896-EA96-40D3-9D5A-2789BA55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CF6DFF-35C5-47A0-A930-86CA778D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B705AD-73A6-42B5-A598-F1BBBD44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260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94B7A-57EC-4C94-AF08-03FBEEAF4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0E3B65-F230-4B85-9B52-59B886560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DAB38B8-F0FC-49E6-B504-9DD95F1B6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F40AFC-C8BE-4A37-9F94-EAC3466C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6B4856D-6890-4DB9-BCC6-E7EBE029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B1D4E11-9B24-4CAF-80FE-1CC5C894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540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63DE6-5A97-4E27-B197-78CA098D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54C59D-2B49-41DB-A3BC-C5BEBC38F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26010D-E1BC-49A4-B329-244A1D37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E5B2FCA-3E37-4660-A010-ED93309CA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C2411D-6EAB-47C1-A756-F58B8AC58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0F18650-02F3-4026-8AD2-3DC1486D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EAE992E-E885-4E44-AF2C-70AFBB9F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D621755-313A-42E8-B6DD-F4FEA72A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26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9C240-855E-4A6B-98A8-8DDC54E0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8A553F0-9A38-4679-B479-949A3079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46A0C18-F69E-45BA-8F45-ED5B5D74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9AAAEAE-0249-4A5F-AACD-245396BD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38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085E708-E85C-4E4B-B905-F22F0A84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C16E87F-7A65-428B-AA3C-2F8437591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7A3F086-FAF4-4661-A228-68F71BB6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78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BD227-32FB-45EE-9B00-24BDD7D7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1AA11B-9AA4-467D-99B8-9AA2F7324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F0C748F-8221-441D-ABF5-B6EC1918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EC919BA-BD63-46A2-BCC3-C8296A37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9B39E6-4DF2-49E4-8F83-A63E8E2F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B2E5A0B-933B-475E-8F46-6F801D4C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33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F5A66-DF84-44F6-B060-9F795FA3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497103E-13C9-4020-8994-3CED84C3E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C071A3-140B-4CB7-A59E-55EB062BB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43FA4BC-6206-417A-A160-D6C2385C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4831FC-A459-40ED-A122-05ACAA74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3DA087-99D9-4D59-8C97-0FBDC71B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64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CCA349B-EB2F-4FEA-99B8-2FF62D1E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02148C-E6C9-495F-BA66-5F7A85753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E864A5-0FDA-435D-8FFA-6C8094F79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3D85-B6F4-4B7E-A007-16B5A50044A0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0DD335-7724-4307-BBEB-99147F5B6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751E01-9285-44CE-B211-89D3BF752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B3DB-24E5-401E-AD33-17A4ED202D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139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itthist.systime.dk/?id=126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FF37B0E-72CB-4890-BB52-A16A9B9F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995488"/>
            <a:ext cx="6618288" cy="4391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A6644D-CBDB-424D-B830-402205E4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995488"/>
            <a:ext cx="4630738" cy="4391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1C261B-687A-4473-A167-DC95520D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da-DK" sz="4000">
                <a:solidFill>
                  <a:srgbClr val="FFFFFF"/>
                </a:solidFill>
              </a:rPr>
              <a:t>Modernisme og realisme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FB5004-31F9-40F6-9E11-111B48D54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429" y="251610"/>
            <a:ext cx="4224184" cy="1188244"/>
          </a:xfrm>
        </p:spPr>
        <p:txBody>
          <a:bodyPr anchor="ctr">
            <a:normAutofit fontScale="47500" lnSpcReduction="20000"/>
          </a:bodyPr>
          <a:lstStyle/>
          <a:p>
            <a:pPr algn="l"/>
            <a:r>
              <a:rPr lang="da-DK" sz="3400" dirty="0">
                <a:solidFill>
                  <a:srgbClr val="FFFFFF"/>
                </a:solidFill>
              </a:rPr>
              <a:t>1890 – 2000</a:t>
            </a:r>
          </a:p>
          <a:p>
            <a:pPr algn="l"/>
            <a:r>
              <a:rPr lang="da-DK" sz="3400" dirty="0">
                <a:solidFill>
                  <a:schemeClr val="bg1"/>
                </a:solidFill>
              </a:rPr>
              <a:t>Picasso: Les </a:t>
            </a:r>
            <a:r>
              <a:rPr lang="da-DK" sz="3400" dirty="0" err="1">
                <a:solidFill>
                  <a:schemeClr val="bg1"/>
                </a:solidFill>
              </a:rPr>
              <a:t>Demoiselles</a:t>
            </a:r>
            <a:r>
              <a:rPr lang="da-DK" sz="3400" dirty="0">
                <a:solidFill>
                  <a:schemeClr val="bg1"/>
                </a:solidFill>
              </a:rPr>
              <a:t> </a:t>
            </a:r>
            <a:r>
              <a:rPr lang="da-DK" sz="3400" dirty="0" err="1">
                <a:solidFill>
                  <a:schemeClr val="bg1"/>
                </a:solidFill>
              </a:rPr>
              <a:t>d’Avignon</a:t>
            </a:r>
            <a:r>
              <a:rPr lang="da-DK" sz="3400" dirty="0">
                <a:solidFill>
                  <a:schemeClr val="bg1"/>
                </a:solidFill>
              </a:rPr>
              <a:t> (1907)</a:t>
            </a:r>
          </a:p>
          <a:p>
            <a:pPr algn="l"/>
            <a:endParaRPr lang="da-DK" sz="3400" dirty="0">
              <a:solidFill>
                <a:srgbClr val="FFFFFF"/>
              </a:solidFill>
            </a:endParaRPr>
          </a:p>
          <a:p>
            <a:pPr algn="l"/>
            <a:r>
              <a:rPr lang="da-DK" sz="3400" dirty="0">
                <a:solidFill>
                  <a:schemeClr val="bg1"/>
                </a:solidFill>
              </a:rPr>
              <a:t>Degas: </a:t>
            </a:r>
            <a:r>
              <a:rPr lang="da-DK" sz="3400" dirty="0" err="1">
                <a:solidFill>
                  <a:schemeClr val="bg1"/>
                </a:solidFill>
              </a:rPr>
              <a:t>L’attente</a:t>
            </a:r>
            <a:r>
              <a:rPr lang="da-DK" sz="3400" dirty="0">
                <a:solidFill>
                  <a:schemeClr val="bg1"/>
                </a:solidFill>
              </a:rPr>
              <a:t> (1897)</a:t>
            </a:r>
          </a:p>
          <a:p>
            <a:pPr algn="l"/>
            <a:endParaRPr lang="da-DK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08ED4-C277-49C0-8ADA-A76020CC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lille introduktionsvideo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55C56E-2D89-4377-B5A9-6A23DAAFE2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https://litthist.systime.dk/?id=126</a:t>
            </a:r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D8EB44-6728-4C1A-B895-C9A7DD33F4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7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1D4C4-8E7B-4140-AE41-38EBFB51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Modernisme og realisme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44982B-A616-4B1F-B06B-1C7A77B85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Litteraturen i det 20. århundrede deler sig i to spor: realisme og modernisme. </a:t>
            </a:r>
          </a:p>
          <a:p>
            <a:r>
              <a:rPr lang="da-DK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Den </a:t>
            </a:r>
            <a:r>
              <a:rPr lang="da-DK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realistiske</a:t>
            </a:r>
            <a:r>
              <a:rPr lang="da-DK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litteratur skildrer en genkendelig verden og forholder sig ofte samfundskritisk ved at sætte fokus på problemer i det moderne samfund. </a:t>
            </a:r>
          </a:p>
          <a:p>
            <a:r>
              <a:rPr lang="da-DK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Og den </a:t>
            </a:r>
            <a:r>
              <a:rPr lang="da-DK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modernistiske</a:t>
            </a:r>
            <a:r>
              <a:rPr lang="da-DK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litteratur viser gennem sin eksperimenterende stil, at gamle værdier og traditioner er brudt sammen. Beskæftiger sig med spændingsfeltet mellem individ og den moderne verden – med alt hvad den indebærer.</a:t>
            </a:r>
          </a:p>
          <a:p>
            <a:pPr lvl="1"/>
            <a:r>
              <a:rPr lang="da-DK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Vi skal ”snuble over sproget” – og måske noget af indholdet også!</a:t>
            </a:r>
          </a:p>
          <a:p>
            <a:r>
              <a:rPr lang="da-DK" dirty="0">
                <a:solidFill>
                  <a:srgbClr val="FF0000"/>
                </a:solidFill>
              </a:rPr>
              <a:t>Opgave med eksempler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284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B2A1F-6834-4FD5-B5AF-454016F0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James Joyce - Ulysses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1D2114-4DA0-40D7-AA58-9D521582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Stream of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consciousness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– usorteret tankemylder, som man selv oplever det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Betragtes som hovedværk inden for modernistisk litteratur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Indhold: Kvindes tanker om stort og småt (sex, vasketøj etc.)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Modernistiske træk: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- Ingen tegnsætning 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forvirring, tempo</a:t>
            </a:r>
            <a:endParaRPr lang="da-DK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- indre verden (kvindens bevidsthed)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- Fokus på form og nyt kunstnerisk udtryk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2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53549-F595-4E77-8E9A-AA3845BD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Madame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Bovary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 &amp; Fra smørhullet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139EC5-F283-424D-B751-695835263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>
                <a:latin typeface="Cambria" panose="02040503050406030204" pitchFamily="18" charset="0"/>
                <a:ea typeface="Cambria" panose="02040503050406030204" pitchFamily="18" charset="0"/>
              </a:rPr>
              <a:t>Madame </a:t>
            </a:r>
            <a:r>
              <a:rPr lang="da-DK" b="1" dirty="0" err="1">
                <a:latin typeface="Cambria" panose="02040503050406030204" pitchFamily="18" charset="0"/>
                <a:ea typeface="Cambria" panose="02040503050406030204" pitchFamily="18" charset="0"/>
              </a:rPr>
              <a:t>Bovary</a:t>
            </a:r>
            <a:r>
              <a:rPr lang="da-DK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</a:rPr>
              <a:t>Referentialitet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: Lektier, rektor, elev 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peger på sted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Verificerbart, ekstrovert: ”En elev der stadig havde sit almindelige tøj på”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Fokus på indhold: Elev på skole afbrydes i skolearbejdet, fordi der kommer en ny elev.</a:t>
            </a:r>
          </a:p>
          <a:p>
            <a:endParaRPr lang="da-DK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da-DK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Fra smørhullet: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Manglende kausalitet: Ufuldstændige sætninger, skrevet i børnegenre men taler om voksent emne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Sproget gør opmærksom på sig selv: Prikker mellem stavelser, direkte tiltale af læseren, teksten diskuterer med sig selv</a:t>
            </a:r>
          </a:p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Manglende </a:t>
            </a:r>
            <a:r>
              <a:rPr lang="da-DK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referentialitet</a:t>
            </a:r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Hverken historisk tid eller tid på dagen, stedet ændres hele tiden</a:t>
            </a:r>
          </a:p>
        </p:txBody>
      </p:sp>
    </p:spTree>
    <p:extLst>
      <p:ext uri="{BB962C8B-B14F-4D97-AF65-F5344CB8AC3E}">
        <p14:creationId xmlns:p14="http://schemas.microsoft.com/office/powerpoint/2010/main" val="19851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69910-50B2-4972-A0B1-1A491828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da-DK" dirty="0">
                <a:latin typeface="Cambria" panose="02040503050406030204" pitchFamily="18" charset="0"/>
                <a:ea typeface="Cambria" panose="02040503050406030204" pitchFamily="18" charset="0"/>
              </a:rPr>
              <a:t>Hvordan skelner man mellem dem?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655633F4-A92C-4E27-B08E-BE807BC6CD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095861"/>
          <a:ext cx="10900144" cy="547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3743">
                  <a:extLst>
                    <a:ext uri="{9D8B030D-6E8A-4147-A177-3AD203B41FA5}">
                      <a16:colId xmlns:a16="http://schemas.microsoft.com/office/drawing/2014/main" val="246759382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4214451288"/>
                    </a:ext>
                  </a:extLst>
                </a:gridCol>
              </a:tblGrid>
              <a:tr h="516172">
                <a:tc>
                  <a:txBody>
                    <a:bodyPr/>
                    <a:lstStyle/>
                    <a:p>
                      <a:r>
                        <a:rPr lang="da-DK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Realisme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Modernisme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31006"/>
                  </a:ext>
                </a:extLst>
              </a:tr>
              <a:tr h="2003962">
                <a:tc>
                  <a:txBody>
                    <a:bodyPr/>
                    <a:lstStyle/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Ekstrovert - skildrer verden som vi kender den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Behandler ydre sociale omstændigheder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Fokus på indhold</a:t>
                      </a: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Gennemsigtigt formsprog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Introvert – skildrer imaginær og/eller indre verden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Behandler en indre virkelighed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Fokus på form</a:t>
                      </a: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Forvrængningens kunst – sproget gør opmærksom på sig selv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34894"/>
                  </a:ext>
                </a:extLst>
              </a:tr>
              <a:tr h="1457427">
                <a:tc>
                  <a:txBody>
                    <a:bodyPr/>
                    <a:lstStyle/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Verificerbarhed</a:t>
                      </a: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Kendsgerningernes verden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Troværdig skildring af noget genkendeligt – samme udtryk som et kamera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Manglende verificerbarhed</a:t>
                      </a: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De-realiserede træk (brud med realismen)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Skaber nye kunstneriske udtryk og angriber læserens sanseapparat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328600"/>
                  </a:ext>
                </a:extLst>
              </a:tr>
              <a:tr h="1484779">
                <a:tc>
                  <a:txBody>
                    <a:bodyPr/>
                    <a:lstStyle/>
                    <a:p>
                      <a:r>
                        <a:rPr lang="da-DK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Referentialitet</a:t>
                      </a:r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Tid og sted markeret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Kausalitet: Klar forbindelse mellem årsag og virkning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Manglende </a:t>
                      </a:r>
                      <a:r>
                        <a:rPr lang="da-DK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referentialitet</a:t>
                      </a:r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Tid og sted er ikke markeret og ikke definerbare</a:t>
                      </a:r>
                    </a:p>
                    <a:p>
                      <a:endParaRPr lang="da-DK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da-DK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Huller i kausaliteten: En handling fører ikke nødvendigvis til det, man skulle 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29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41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C8EE9-30FE-44E7-B467-C6357619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A796CE-0EDF-460A-A874-C728AF11B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afsnittene ”Det moderne samfund”, ”1900tallets stilretninger”, ”Realismens stiltræk” og ”modernismens stiltræk” (vedlagt i dokument på blokken) – fokus på:</a:t>
            </a:r>
          </a:p>
          <a:p>
            <a:pPr lvl="1"/>
            <a:r>
              <a:rPr lang="da-DK" dirty="0"/>
              <a:t>Hvad karakteriserer den moderne samfund ELLER hvad skaber baggrund for de stilretninger, vi møder i det 20-århundrede?</a:t>
            </a:r>
          </a:p>
          <a:p>
            <a:pPr lvl="1"/>
            <a:r>
              <a:rPr lang="da-DK" dirty="0"/>
              <a:t>Hvad karakteriserer realismen?</a:t>
            </a:r>
          </a:p>
          <a:p>
            <a:pPr lvl="1"/>
            <a:r>
              <a:rPr lang="da-DK" dirty="0"/>
              <a:t>Hvad karakteriserer modernismen?</a:t>
            </a:r>
          </a:p>
          <a:p>
            <a:pPr lvl="1"/>
            <a:endParaRPr lang="da-DK" dirty="0"/>
          </a:p>
          <a:p>
            <a:r>
              <a:rPr lang="da-DK" dirty="0"/>
              <a:t>Hvor ses disse træk i teksteksemplerne fra før?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444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2F9CF3-23C2-4B27-A3C7-C16F8E93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Modernisme i dette forløb 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6D3B9DC-0AAA-4ACC-8FDA-5CEF3A1A6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Modernisme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8D6DA6A-9A96-42AA-B76A-34F557CA14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Tidlig modernisme (1890-1945), herunder</a:t>
            </a:r>
          </a:p>
          <a:p>
            <a:pPr lvl="1"/>
            <a:r>
              <a:rPr lang="da-DK" dirty="0">
                <a:solidFill>
                  <a:srgbClr val="333333"/>
                </a:solidFill>
                <a:latin typeface="arial" panose="020B0604020202020204" pitchFamily="34" charset="0"/>
              </a:rPr>
              <a:t>Symbolisme (1890-1900)</a:t>
            </a:r>
          </a:p>
          <a:p>
            <a:pPr lvl="1"/>
            <a:r>
              <a:rPr lang="da-DK" dirty="0">
                <a:solidFill>
                  <a:srgbClr val="333333"/>
                </a:solidFill>
                <a:latin typeface="arial" panose="020B0604020202020204" pitchFamily="34" charset="0"/>
              </a:rPr>
              <a:t>Ekspressionisme (mellemkrigstiden)  </a:t>
            </a:r>
            <a:r>
              <a:rPr lang="da-DK" dirty="0">
                <a:solidFill>
                  <a:srgbClr val="FF0000"/>
                </a:solidFill>
                <a:latin typeface="arial" panose="020B0604020202020204" pitchFamily="34" charset="0"/>
              </a:rPr>
              <a:t>mest vægt her?</a:t>
            </a:r>
            <a:br>
              <a:rPr lang="da-DK" dirty="0"/>
            </a:br>
            <a:endParaRPr lang="da-DK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Efterkrigsmodernisme (1945-1960), herunder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Hereticabevægelsen</a:t>
            </a:r>
            <a:br>
              <a:rPr lang="da-DK" dirty="0"/>
            </a:br>
            <a:endParaRPr lang="da-DK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60'er-modernisme (1960-1970) – Rifbjergs </a:t>
            </a:r>
            <a:r>
              <a:rPr lang="da-DK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Konfrontationsmodernisme</a:t>
            </a:r>
          </a:p>
          <a:p>
            <a:endParaRPr lang="da-DK" i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da-DK" i="1" dirty="0">
                <a:solidFill>
                  <a:srgbClr val="333333"/>
                </a:solidFill>
                <a:latin typeface="arial" panose="020B0604020202020204" pitchFamily="34" charset="0"/>
              </a:rPr>
              <a:t>Og så til sidst en afstikker til noget spritny litteratur – er det realisme eller modernisme?</a:t>
            </a:r>
            <a:r>
              <a:rPr lang="da-DK" i="1" dirty="0"/>
              <a:t> </a:t>
            </a: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B6261F69-8874-6EDA-739F-0E81C58B0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91A9453D-9048-BA1C-36A7-BBA957E8DE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722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543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Cambria</vt:lpstr>
      <vt:lpstr>Office-tema</vt:lpstr>
      <vt:lpstr>Modernisme og realisme</vt:lpstr>
      <vt:lpstr>En lille introduktionsvideo</vt:lpstr>
      <vt:lpstr>Modernisme og realisme </vt:lpstr>
      <vt:lpstr>James Joyce - Ulysses</vt:lpstr>
      <vt:lpstr>Madame Bovary &amp; Fra smørhullet</vt:lpstr>
      <vt:lpstr>Hvordan skelner man mellem dem?</vt:lpstr>
      <vt:lpstr> </vt:lpstr>
      <vt:lpstr>Modernisme i dette forløb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Modernisme og realisme</dc:title>
  <dc:creator>Mine Mølgaard</dc:creator>
  <cp:lastModifiedBy>Mine Mølgaard</cp:lastModifiedBy>
  <cp:revision>10</cp:revision>
  <dcterms:created xsi:type="dcterms:W3CDTF">2021-03-17T07:26:10Z</dcterms:created>
  <dcterms:modified xsi:type="dcterms:W3CDTF">2026-01-15T09:38:37Z</dcterms:modified>
</cp:coreProperties>
</file>