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</p:sldIdLst>
  <p:sldSz cx="9144000" cy="6858000" type="screen4x3"/>
  <p:notesSz cx="6867525" cy="99949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7FF810D-116C-43F0-9BE4-85451935B8A5}" type="datetimeFigureOut">
              <a:rPr lang="da-DK"/>
              <a:pPr>
                <a:defRPr/>
              </a:pPr>
              <a:t>13-01-2026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6753" y="4747578"/>
            <a:ext cx="5494020" cy="4497705"/>
          </a:xfrm>
          <a:prstGeom prst="rect">
            <a:avLst/>
          </a:prstGeom>
        </p:spPr>
        <p:txBody>
          <a:bodyPr vert="horz" lIns="96350" tIns="48175" rIns="96350" bIns="48175" rtlCol="0">
            <a:normAutofit/>
          </a:bodyPr>
          <a:lstStyle/>
          <a:p>
            <a:pPr lvl="0"/>
            <a:r>
              <a:rPr lang="da-DK" noProof="0"/>
              <a:t>Klik for at redigere typografi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12B271A-E1AE-49E9-8CEB-5CAB7417E77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/>
          </a:p>
        </p:txBody>
      </p:sp>
      <p:sp>
        <p:nvSpPr>
          <p:cNvPr id="15363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14A62C-4427-4783-BDCB-6B0E141D5F74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/>
          </a:p>
        </p:txBody>
      </p:sp>
      <p:sp>
        <p:nvSpPr>
          <p:cNvPr id="17411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7702C1-73A8-40BC-86F1-53C6A385ABD6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/>
          </a:p>
        </p:txBody>
      </p:sp>
      <p:sp>
        <p:nvSpPr>
          <p:cNvPr id="19459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51DF0C-4562-4C11-9FF5-4A77E72CDDAE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DC65A-BBBB-4AA0-8423-7410673A804E}" type="datetimeFigureOut">
              <a:rPr lang="da-DK"/>
              <a:pPr>
                <a:defRPr/>
              </a:pPr>
              <a:t>13-01-2026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955F6-E29E-4284-A4F7-52539B06354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34569-9C85-4503-BFA9-BF1323F61CB8}" type="datetimeFigureOut">
              <a:rPr lang="da-DK"/>
              <a:pPr>
                <a:defRPr/>
              </a:pPr>
              <a:t>13-01-2026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DB23B-9B94-43A2-90AC-9BE87239DBA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7AE67-F9D5-4E94-8BB8-7E586FDC8A75}" type="datetimeFigureOut">
              <a:rPr lang="da-DK"/>
              <a:pPr>
                <a:defRPr/>
              </a:pPr>
              <a:t>13-01-2026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58D4C-DE92-4ED3-ACD4-DDAE7101FB8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09262-4504-4955-AD3F-3668DEDBDD19}" type="datetimeFigureOut">
              <a:rPr lang="da-DK"/>
              <a:pPr>
                <a:defRPr/>
              </a:pPr>
              <a:t>13-01-2026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939C1-3F34-40F3-BB4F-8D055936156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F7A1F-AA64-469F-A11F-1EF8DAFC21F0}" type="datetimeFigureOut">
              <a:rPr lang="da-DK"/>
              <a:pPr>
                <a:defRPr/>
              </a:pPr>
              <a:t>13-01-2026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65536-CC43-41C0-9360-B08BC0779E7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4065E-B57F-4BEA-B9CB-7DA70DC0DC78}" type="datetimeFigureOut">
              <a:rPr lang="da-DK"/>
              <a:pPr>
                <a:defRPr/>
              </a:pPr>
              <a:t>13-01-2026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D27D8-D022-4F8C-B037-71F4A11A103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029ED-35FE-4359-A089-E1D279ABAB8C}" type="datetimeFigureOut">
              <a:rPr lang="da-DK"/>
              <a:pPr>
                <a:defRPr/>
              </a:pPr>
              <a:t>13-01-2026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0628C-903C-4185-9212-4671A8181F2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CD8D8-8228-4CB4-9A2C-54BFB5E9E8A4}" type="datetimeFigureOut">
              <a:rPr lang="da-DK"/>
              <a:pPr>
                <a:defRPr/>
              </a:pPr>
              <a:t>13-01-2026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E14F4-2A3F-44DC-B56A-A40E506DB55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7AAA-2816-4F55-9A8E-F8D20A523683}" type="datetimeFigureOut">
              <a:rPr lang="da-DK"/>
              <a:pPr>
                <a:defRPr/>
              </a:pPr>
              <a:t>13-01-2026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991E5-7299-4860-8C3F-A59D7091911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DC022-D2A0-4ADC-812E-14E3D29CD5DF}" type="datetimeFigureOut">
              <a:rPr lang="da-DK"/>
              <a:pPr>
                <a:defRPr/>
              </a:pPr>
              <a:t>13-01-2026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017BE-FD5D-4449-907E-30DA85B9E1B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B0F1F-0A90-4894-9AED-A83C44E477BA}" type="datetimeFigureOut">
              <a:rPr lang="da-DK"/>
              <a:pPr>
                <a:defRPr/>
              </a:pPr>
              <a:t>13-01-2026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8B5FA-F7F2-432F-A411-75BEA0E2672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EA5BC8-4DD6-4C47-AABB-12447155504F}" type="datetimeFigureOut">
              <a:rPr lang="da-DK"/>
              <a:pPr>
                <a:defRPr/>
              </a:pPr>
              <a:t>13-01-2026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C8F0AD-77B5-4009-A77F-57465709610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51520" y="188640"/>
            <a:ext cx="51845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/>
              <a:t>Sex – en nyttig opfindelse</a:t>
            </a:r>
          </a:p>
        </p:txBody>
      </p:sp>
      <p:sp>
        <p:nvSpPr>
          <p:cNvPr id="5" name="Ellipse 4"/>
          <p:cNvSpPr/>
          <p:nvPr/>
        </p:nvSpPr>
        <p:spPr>
          <a:xfrm>
            <a:off x="3131840" y="1673255"/>
            <a:ext cx="2736304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/>
              <a:t>Hvad er meningen </a:t>
            </a:r>
          </a:p>
          <a:p>
            <a:pPr algn="ctr"/>
            <a:r>
              <a:rPr lang="da-DK" sz="2000" dirty="0"/>
              <a:t>med sex?</a:t>
            </a:r>
          </a:p>
        </p:txBody>
      </p:sp>
      <p:sp>
        <p:nvSpPr>
          <p:cNvPr id="6" name="Afrundet rektangel 5"/>
          <p:cNvSpPr/>
          <p:nvPr/>
        </p:nvSpPr>
        <p:spPr>
          <a:xfrm>
            <a:off x="1547664" y="3429000"/>
            <a:ext cx="216024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Kønnet formering</a:t>
            </a:r>
          </a:p>
        </p:txBody>
      </p:sp>
      <p:sp>
        <p:nvSpPr>
          <p:cNvPr id="7" name="Afrundet rektangel 6"/>
          <p:cNvSpPr/>
          <p:nvPr/>
        </p:nvSpPr>
        <p:spPr>
          <a:xfrm>
            <a:off x="5411688" y="3429000"/>
            <a:ext cx="252028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Ukønnet formering</a:t>
            </a:r>
          </a:p>
        </p:txBody>
      </p:sp>
      <p:cxnSp>
        <p:nvCxnSpPr>
          <p:cNvPr id="9" name="Lige pilforbindelse 8"/>
          <p:cNvCxnSpPr>
            <a:stCxn id="5" idx="3"/>
            <a:endCxn id="6" idx="0"/>
          </p:cNvCxnSpPr>
          <p:nvPr/>
        </p:nvCxnSpPr>
        <p:spPr>
          <a:xfrm flipH="1">
            <a:off x="2627784" y="2963971"/>
            <a:ext cx="904778" cy="4650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/>
          <p:cNvCxnSpPr>
            <a:stCxn id="5" idx="5"/>
            <a:endCxn id="7" idx="0"/>
          </p:cNvCxnSpPr>
          <p:nvPr/>
        </p:nvCxnSpPr>
        <p:spPr>
          <a:xfrm>
            <a:off x="5467422" y="2963971"/>
            <a:ext cx="1204406" cy="4650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6644783" y="4145632"/>
            <a:ext cx="216024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Afkom er (genetisk) en kopi af forælderen – en klon</a:t>
            </a:r>
          </a:p>
        </p:txBody>
      </p:sp>
      <p:sp>
        <p:nvSpPr>
          <p:cNvPr id="13" name="Ellipse 12"/>
          <p:cNvSpPr/>
          <p:nvPr/>
        </p:nvSpPr>
        <p:spPr>
          <a:xfrm>
            <a:off x="-36512" y="3933056"/>
            <a:ext cx="2016224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Afkommet er (genetisk) forskelligt fra forældrene </a:t>
            </a:r>
          </a:p>
        </p:txBody>
      </p:sp>
      <p:sp>
        <p:nvSpPr>
          <p:cNvPr id="14" name="Ellipse 13"/>
          <p:cNvSpPr/>
          <p:nvPr/>
        </p:nvSpPr>
        <p:spPr>
          <a:xfrm>
            <a:off x="4824711" y="4166457"/>
            <a:ext cx="1785657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For at opretholde arten, skal én hun kun have én unge</a:t>
            </a:r>
          </a:p>
        </p:txBody>
      </p:sp>
      <p:sp>
        <p:nvSpPr>
          <p:cNvPr id="15" name="Ellipse 14"/>
          <p:cNvSpPr/>
          <p:nvPr/>
        </p:nvSpPr>
        <p:spPr>
          <a:xfrm>
            <a:off x="4067944" y="6093296"/>
            <a:ext cx="3816424" cy="764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Det kan forventes at denne dominerer i naturen</a:t>
            </a:r>
          </a:p>
        </p:txBody>
      </p:sp>
      <p:sp>
        <p:nvSpPr>
          <p:cNvPr id="16" name="Afrundet rektangel 15"/>
          <p:cNvSpPr/>
          <p:nvPr/>
        </p:nvSpPr>
        <p:spPr>
          <a:xfrm>
            <a:off x="8100392" y="5589240"/>
            <a:ext cx="1043608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Men det gør den ikke</a:t>
            </a:r>
          </a:p>
        </p:txBody>
      </p:sp>
      <p:cxnSp>
        <p:nvCxnSpPr>
          <p:cNvPr id="18" name="Lige pilforbindelse 17"/>
          <p:cNvCxnSpPr>
            <a:stCxn id="7" idx="2"/>
            <a:endCxn id="12" idx="1"/>
          </p:cNvCxnSpPr>
          <p:nvPr/>
        </p:nvCxnSpPr>
        <p:spPr>
          <a:xfrm>
            <a:off x="6671828" y="4077072"/>
            <a:ext cx="289315" cy="2689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pilforbindelse 19"/>
          <p:cNvCxnSpPr>
            <a:stCxn id="7" idx="2"/>
            <a:endCxn id="14" idx="7"/>
          </p:cNvCxnSpPr>
          <p:nvPr/>
        </p:nvCxnSpPr>
        <p:spPr>
          <a:xfrm flipH="1">
            <a:off x="6348865" y="4077072"/>
            <a:ext cx="322963" cy="363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pilforbindelse 21"/>
          <p:cNvCxnSpPr>
            <a:stCxn id="14" idx="3"/>
            <a:endCxn id="15" idx="1"/>
          </p:cNvCxnSpPr>
          <p:nvPr/>
        </p:nvCxnSpPr>
        <p:spPr>
          <a:xfrm flipH="1">
            <a:off x="4626846" y="5764486"/>
            <a:ext cx="459368" cy="4407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pilforbindelse 23"/>
          <p:cNvCxnSpPr>
            <a:stCxn id="15" idx="6"/>
            <a:endCxn id="16" idx="1"/>
          </p:cNvCxnSpPr>
          <p:nvPr/>
        </p:nvCxnSpPr>
        <p:spPr>
          <a:xfrm flipV="1">
            <a:off x="7884368" y="6237312"/>
            <a:ext cx="216024" cy="238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/>
          <p:cNvSpPr/>
          <p:nvPr/>
        </p:nvSpPr>
        <p:spPr>
          <a:xfrm>
            <a:off x="2771800" y="4149080"/>
            <a:ext cx="1728192" cy="1624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Hver hun skal have 2 unger – helst en han og en hun</a:t>
            </a:r>
          </a:p>
        </p:txBody>
      </p:sp>
      <p:sp>
        <p:nvSpPr>
          <p:cNvPr id="26" name="Afrundet rektangel 25"/>
          <p:cNvSpPr/>
          <p:nvPr/>
        </p:nvSpPr>
        <p:spPr>
          <a:xfrm>
            <a:off x="-36512" y="5877272"/>
            <a:ext cx="3944268" cy="980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Ved kønnet formering og kønscelledannelse ændres gensammensætningen – </a:t>
            </a:r>
            <a:r>
              <a:rPr lang="da-DK" b="1" dirty="0"/>
              <a:t>artens overlevelsesevner kan øges</a:t>
            </a:r>
          </a:p>
        </p:txBody>
      </p:sp>
      <p:cxnSp>
        <p:nvCxnSpPr>
          <p:cNvPr id="28" name="Lige pilforbindelse 27"/>
          <p:cNvCxnSpPr>
            <a:stCxn id="6" idx="1"/>
            <a:endCxn id="13" idx="0"/>
          </p:cNvCxnSpPr>
          <p:nvPr/>
        </p:nvCxnSpPr>
        <p:spPr>
          <a:xfrm flipH="1">
            <a:off x="971600" y="3753036"/>
            <a:ext cx="576064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pilforbindelse 29"/>
          <p:cNvCxnSpPr>
            <a:stCxn id="6" idx="3"/>
            <a:endCxn id="25" idx="7"/>
          </p:cNvCxnSpPr>
          <p:nvPr/>
        </p:nvCxnSpPr>
        <p:spPr>
          <a:xfrm>
            <a:off x="3707904" y="3753036"/>
            <a:ext cx="539000" cy="6338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ge pilforbindelse 31"/>
          <p:cNvCxnSpPr>
            <a:cxnSpLocks/>
            <a:stCxn id="25" idx="3"/>
            <a:endCxn id="26" idx="0"/>
          </p:cNvCxnSpPr>
          <p:nvPr/>
        </p:nvCxnSpPr>
        <p:spPr>
          <a:xfrm flipH="1">
            <a:off x="1935622" y="5535384"/>
            <a:ext cx="1089266" cy="341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14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51520" y="188640"/>
            <a:ext cx="51845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/>
              <a:t>Sex – en nyttig opfindelse</a:t>
            </a:r>
          </a:p>
        </p:txBody>
      </p:sp>
      <p:sp>
        <p:nvSpPr>
          <p:cNvPr id="2" name="Ellipse 1"/>
          <p:cNvSpPr/>
          <p:nvPr/>
        </p:nvSpPr>
        <p:spPr>
          <a:xfrm>
            <a:off x="683568" y="1268760"/>
            <a:ext cx="3168352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Sex-strategier</a:t>
            </a:r>
          </a:p>
        </p:txBody>
      </p:sp>
      <p:sp>
        <p:nvSpPr>
          <p:cNvPr id="3" name="Afrundet rektangel 2"/>
          <p:cNvSpPr/>
          <p:nvPr/>
        </p:nvSpPr>
        <p:spPr>
          <a:xfrm>
            <a:off x="4715814" y="2276872"/>
            <a:ext cx="324036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At få mange unger…</a:t>
            </a:r>
          </a:p>
        </p:txBody>
      </p:sp>
      <p:sp>
        <p:nvSpPr>
          <p:cNvPr id="5" name="Afrundet rektangel 4"/>
          <p:cNvSpPr/>
          <p:nvPr/>
        </p:nvSpPr>
        <p:spPr>
          <a:xfrm>
            <a:off x="1547664" y="4005064"/>
            <a:ext cx="316835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… eller at få </a:t>
            </a:r>
            <a:r>
              <a:rPr lang="da-DK" dirty="0" err="1"/>
              <a:t>få</a:t>
            </a:r>
            <a:r>
              <a:rPr lang="da-DK" dirty="0"/>
              <a:t> unger, med større overlevelsesevne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5C32204-1E49-43F4-9FA9-EAA41BC80E63}"/>
              </a:ext>
            </a:extLst>
          </p:cNvPr>
          <p:cNvSpPr/>
          <p:nvPr/>
        </p:nvSpPr>
        <p:spPr>
          <a:xfrm>
            <a:off x="5796136" y="4005064"/>
            <a:ext cx="3168352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 dirty="0"/>
              <a:t>r</a:t>
            </a:r>
            <a:r>
              <a:rPr lang="da-DK" dirty="0"/>
              <a:t>-selektion gør en art tilbøjelig til talrig reproduktion til en lav pris per individuel afkom, mens </a:t>
            </a:r>
            <a:r>
              <a:rPr lang="da-DK" i="1" dirty="0"/>
              <a:t>K</a:t>
            </a:r>
            <a:r>
              <a:rPr lang="da-DK" dirty="0"/>
              <a:t>-selektive arter har færre afkom til en højere omkostning og omfattende yngelpleje</a:t>
            </a:r>
          </a:p>
        </p:txBody>
      </p:sp>
    </p:spTree>
    <p:extLst>
      <p:ext uri="{BB962C8B-B14F-4D97-AF65-F5344CB8AC3E}">
        <p14:creationId xmlns:p14="http://schemas.microsoft.com/office/powerpoint/2010/main" val="310228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51520" y="188640"/>
            <a:ext cx="51845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/>
              <a:t>Sex – en nyttig opfindelse</a:t>
            </a:r>
          </a:p>
        </p:txBody>
      </p:sp>
      <p:sp>
        <p:nvSpPr>
          <p:cNvPr id="2" name="Ellipse 1"/>
          <p:cNvSpPr/>
          <p:nvPr/>
        </p:nvSpPr>
        <p:spPr>
          <a:xfrm>
            <a:off x="251520" y="1268760"/>
            <a:ext cx="2448272" cy="1453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Sexsignaler</a:t>
            </a:r>
          </a:p>
        </p:txBody>
      </p:sp>
      <p:sp>
        <p:nvSpPr>
          <p:cNvPr id="3" name="Ellipse 2"/>
          <p:cNvSpPr/>
          <p:nvPr/>
        </p:nvSpPr>
        <p:spPr>
          <a:xfrm>
            <a:off x="3347864" y="1314779"/>
            <a:ext cx="3168352" cy="1361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Hvordan finder hunnen ud af, hvilken han, der har de bedste gener?</a:t>
            </a:r>
          </a:p>
        </p:txBody>
      </p:sp>
      <p:cxnSp>
        <p:nvCxnSpPr>
          <p:cNvPr id="6" name="Lige pilforbindelse 5"/>
          <p:cNvCxnSpPr>
            <a:stCxn id="2" idx="6"/>
            <a:endCxn id="3" idx="2"/>
          </p:cNvCxnSpPr>
          <p:nvPr/>
        </p:nvCxnSpPr>
        <p:spPr>
          <a:xfrm>
            <a:off x="2699792" y="1995517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/>
          <p:cNvSpPr/>
          <p:nvPr/>
        </p:nvSpPr>
        <p:spPr>
          <a:xfrm>
            <a:off x="2267744" y="3284984"/>
            <a:ext cx="129614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Lyd</a:t>
            </a:r>
          </a:p>
        </p:txBody>
      </p:sp>
      <p:sp>
        <p:nvSpPr>
          <p:cNvPr id="8" name="Ellipse 7"/>
          <p:cNvSpPr/>
          <p:nvPr/>
        </p:nvSpPr>
        <p:spPr>
          <a:xfrm>
            <a:off x="4427984" y="3429000"/>
            <a:ext cx="122413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Lugt</a:t>
            </a:r>
          </a:p>
        </p:txBody>
      </p:sp>
      <p:sp>
        <p:nvSpPr>
          <p:cNvPr id="9" name="Ellipse 8"/>
          <p:cNvSpPr/>
          <p:nvPr/>
        </p:nvSpPr>
        <p:spPr>
          <a:xfrm>
            <a:off x="6084168" y="2996952"/>
            <a:ext cx="194421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Udsmykning</a:t>
            </a:r>
          </a:p>
        </p:txBody>
      </p:sp>
      <p:cxnSp>
        <p:nvCxnSpPr>
          <p:cNvPr id="11" name="Lige pilforbindelse 10"/>
          <p:cNvCxnSpPr>
            <a:stCxn id="3" idx="4"/>
            <a:endCxn id="7" idx="0"/>
          </p:cNvCxnSpPr>
          <p:nvPr/>
        </p:nvCxnSpPr>
        <p:spPr>
          <a:xfrm flipH="1">
            <a:off x="2915816" y="2676254"/>
            <a:ext cx="2016224" cy="6087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12"/>
          <p:cNvCxnSpPr>
            <a:stCxn id="3" idx="4"/>
            <a:endCxn id="8" idx="0"/>
          </p:cNvCxnSpPr>
          <p:nvPr/>
        </p:nvCxnSpPr>
        <p:spPr>
          <a:xfrm>
            <a:off x="4932040" y="2676254"/>
            <a:ext cx="108012" cy="7527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pilforbindelse 14"/>
          <p:cNvCxnSpPr>
            <a:stCxn id="3" idx="4"/>
            <a:endCxn id="9" idx="1"/>
          </p:cNvCxnSpPr>
          <p:nvPr/>
        </p:nvCxnSpPr>
        <p:spPr>
          <a:xfrm>
            <a:off x="4932040" y="2676254"/>
            <a:ext cx="1436852" cy="4999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2699792" y="5013176"/>
            <a:ext cx="489654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ALT DER PEGER PÅ OVERSKUD TIL AT OVERLEVE</a:t>
            </a:r>
          </a:p>
        </p:txBody>
      </p:sp>
    </p:spTree>
    <p:extLst>
      <p:ext uri="{BB962C8B-B14F-4D97-AF65-F5344CB8AC3E}">
        <p14:creationId xmlns:p14="http://schemas.microsoft.com/office/powerpoint/2010/main" val="320385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a-DK"/>
          </a:p>
        </p:txBody>
      </p:sp>
      <p:pic>
        <p:nvPicPr>
          <p:cNvPr id="14339" name="Billed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36613"/>
            <a:ext cx="3816350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Billed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836613"/>
            <a:ext cx="403225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Billed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573463"/>
            <a:ext cx="3960812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Billed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3716338"/>
            <a:ext cx="38163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2205038" y="196850"/>
            <a:ext cx="475932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a-DK" sz="2000" b="1" u="sng">
                <a:latin typeface="Calibri" pitchFamily="34" charset="0"/>
                <a:ea typeface="Calibri" pitchFamily="34" charset="0"/>
                <a:cs typeface="Times New Roman" pitchFamily="18" charset="0"/>
              </a:rPr>
              <a:t>Hvordan tiltrækker vi hinanden?</a:t>
            </a:r>
          </a:p>
          <a:p>
            <a:pPr algn="ctr"/>
            <a:r>
              <a:rPr lang="da-DK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Hvilke sexsignaler benytter disse dyr sig af?</a:t>
            </a:r>
            <a:endParaRPr lang="da-DK" sz="9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da-DK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46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a-DK"/>
          </a:p>
        </p:txBody>
      </p:sp>
      <p:pic>
        <p:nvPicPr>
          <p:cNvPr id="16386" name="Billed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8" y="692150"/>
            <a:ext cx="280352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Billed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6725" y="4221163"/>
            <a:ext cx="3481388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Billed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43225" y="812800"/>
            <a:ext cx="2538413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Billed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1412875"/>
            <a:ext cx="3424237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Billed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2781300"/>
            <a:ext cx="23304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4" descr="http://t0.gstatic.com/images?q=tbn:ANd9GcSzPC7N1n6C-ULt37QfUdLJRWBspqoUcu23gG6fsIdsY4IPe9G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213" y="4797425"/>
            <a:ext cx="24892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4284663" y="188913"/>
            <a:ext cx="4627562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a-DK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lang="da-DK" sz="2000" b="1" u="sng">
                <a:latin typeface="Calibri" pitchFamily="34" charset="0"/>
                <a:ea typeface="Calibri" pitchFamily="34" charset="0"/>
                <a:cs typeface="Times New Roman" pitchFamily="18" charset="0"/>
              </a:rPr>
              <a:t>Hvordan tiltrækker vi hinanden?</a:t>
            </a:r>
          </a:p>
          <a:p>
            <a:pPr algn="ctr"/>
            <a:r>
              <a:rPr lang="da-DK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Hvilket sexsignal benytter disse dyr sig af?</a:t>
            </a:r>
            <a:endParaRPr lang="da-DK" sz="9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da-DK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/>
          </a:p>
        </p:txBody>
      </p:sp>
      <p:sp>
        <p:nvSpPr>
          <p:cNvPr id="16394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Billed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5200" y="188913"/>
            <a:ext cx="43688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Billed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5" y="3752850"/>
            <a:ext cx="255587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Billed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88913"/>
            <a:ext cx="3744912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Billed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875" y="4652963"/>
            <a:ext cx="38449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10325" y="3716338"/>
            <a:ext cx="26479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br>
              <a:rPr lang="da-DK"/>
            </a:br>
            <a:endParaRPr lang="da-DK"/>
          </a:p>
          <a:p>
            <a:pPr eaLnBrk="0" hangingPunct="0"/>
            <a:endParaRPr lang="da-DK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195513" y="2919413"/>
            <a:ext cx="4537075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a-DK" sz="2000" b="1" u="sng">
                <a:latin typeface="Calibri" pitchFamily="34" charset="0"/>
                <a:ea typeface="Calibri" pitchFamily="34" charset="0"/>
                <a:cs typeface="Times New Roman" pitchFamily="18" charset="0"/>
              </a:rPr>
              <a:t>Hvordan tiltrækker vi hinanden?</a:t>
            </a:r>
          </a:p>
          <a:p>
            <a:r>
              <a:rPr lang="da-DK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Hvilket sexsignal benyttes af disse dyr?</a:t>
            </a:r>
            <a:endParaRPr lang="da-DK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da-DK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51520" y="188640"/>
            <a:ext cx="51845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/>
              <a:t>Sex – en nyttig opfindelse</a:t>
            </a:r>
          </a:p>
        </p:txBody>
      </p:sp>
      <p:sp>
        <p:nvSpPr>
          <p:cNvPr id="2" name="Ellipse 1"/>
          <p:cNvSpPr/>
          <p:nvPr/>
        </p:nvSpPr>
        <p:spPr>
          <a:xfrm>
            <a:off x="2915816" y="1124744"/>
            <a:ext cx="3024336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/>
              <a:t>Menneskets sexsignaler</a:t>
            </a:r>
          </a:p>
        </p:txBody>
      </p:sp>
      <p:sp>
        <p:nvSpPr>
          <p:cNvPr id="3" name="Rektangel 2"/>
          <p:cNvSpPr/>
          <p:nvPr/>
        </p:nvSpPr>
        <p:spPr>
          <a:xfrm>
            <a:off x="5940152" y="2132856"/>
            <a:ext cx="25922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Lugte</a:t>
            </a:r>
          </a:p>
        </p:txBody>
      </p:sp>
      <p:sp>
        <p:nvSpPr>
          <p:cNvPr id="5" name="Rektangel 4"/>
          <p:cNvSpPr/>
          <p:nvPr/>
        </p:nvSpPr>
        <p:spPr>
          <a:xfrm>
            <a:off x="323528" y="2132856"/>
            <a:ext cx="25922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Udseende</a:t>
            </a:r>
          </a:p>
        </p:txBody>
      </p:sp>
      <p:cxnSp>
        <p:nvCxnSpPr>
          <p:cNvPr id="7" name="Lige pilforbindelse 6"/>
          <p:cNvCxnSpPr>
            <a:stCxn id="2" idx="2"/>
            <a:endCxn id="5" idx="0"/>
          </p:cNvCxnSpPr>
          <p:nvPr/>
        </p:nvCxnSpPr>
        <p:spPr>
          <a:xfrm flipH="1">
            <a:off x="1619672" y="1772816"/>
            <a:ext cx="129614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pilforbindelse 8"/>
          <p:cNvCxnSpPr>
            <a:stCxn id="2" idx="6"/>
            <a:endCxn id="3" idx="0"/>
          </p:cNvCxnSpPr>
          <p:nvPr/>
        </p:nvCxnSpPr>
        <p:spPr>
          <a:xfrm>
            <a:off x="5940152" y="1772816"/>
            <a:ext cx="129614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0" y="3284984"/>
            <a:ext cx="190770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Ungdom = frugtbarhed</a:t>
            </a:r>
          </a:p>
        </p:txBody>
      </p:sp>
      <p:sp>
        <p:nvSpPr>
          <p:cNvPr id="11" name="Ellipse 10"/>
          <p:cNvSpPr/>
          <p:nvPr/>
        </p:nvSpPr>
        <p:spPr>
          <a:xfrm>
            <a:off x="0" y="4509120"/>
            <a:ext cx="2915816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Stor kønshormonproduktion hos kvinder = lille næse, lille hage, store øjne, smalle øjenbryn, fyldige læber  </a:t>
            </a:r>
          </a:p>
        </p:txBody>
      </p:sp>
      <p:sp>
        <p:nvSpPr>
          <p:cNvPr id="12" name="Ellipse 11"/>
          <p:cNvSpPr/>
          <p:nvPr/>
        </p:nvSpPr>
        <p:spPr>
          <a:xfrm>
            <a:off x="1979712" y="2852936"/>
            <a:ext cx="2232248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Stor kønshormonproduktion hos mænd = store muskler</a:t>
            </a:r>
          </a:p>
        </p:txBody>
      </p:sp>
      <p:sp>
        <p:nvSpPr>
          <p:cNvPr id="13" name="Ellipse 12"/>
          <p:cNvSpPr/>
          <p:nvPr/>
        </p:nvSpPr>
        <p:spPr>
          <a:xfrm>
            <a:off x="2987824" y="4725144"/>
            <a:ext cx="2304256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Kvinder: Fedt på hofter er godt = signalerer reserve til amning og graviditet</a:t>
            </a:r>
          </a:p>
        </p:txBody>
      </p:sp>
      <p:sp>
        <p:nvSpPr>
          <p:cNvPr id="14" name="Ellipse 13"/>
          <p:cNvSpPr/>
          <p:nvPr/>
        </p:nvSpPr>
        <p:spPr>
          <a:xfrm>
            <a:off x="4283968" y="2996952"/>
            <a:ext cx="1872208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Kvinder: Brede hofter = signalerer let gennem fødsler</a:t>
            </a:r>
          </a:p>
        </p:txBody>
      </p:sp>
      <p:cxnSp>
        <p:nvCxnSpPr>
          <p:cNvPr id="16" name="Lige pilforbindelse 15"/>
          <p:cNvCxnSpPr>
            <a:stCxn id="5" idx="2"/>
            <a:endCxn id="10" idx="0"/>
          </p:cNvCxnSpPr>
          <p:nvPr/>
        </p:nvCxnSpPr>
        <p:spPr>
          <a:xfrm flipH="1">
            <a:off x="953852" y="2780928"/>
            <a:ext cx="66582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pilforbindelse 17"/>
          <p:cNvCxnSpPr>
            <a:stCxn id="5" idx="2"/>
            <a:endCxn id="11" idx="0"/>
          </p:cNvCxnSpPr>
          <p:nvPr/>
        </p:nvCxnSpPr>
        <p:spPr>
          <a:xfrm flipH="1">
            <a:off x="1457908" y="2780928"/>
            <a:ext cx="161764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pilforbindelse 19"/>
          <p:cNvCxnSpPr>
            <a:stCxn id="5" idx="2"/>
            <a:endCxn id="12" idx="1"/>
          </p:cNvCxnSpPr>
          <p:nvPr/>
        </p:nvCxnSpPr>
        <p:spPr>
          <a:xfrm>
            <a:off x="1619672" y="2780928"/>
            <a:ext cx="686945" cy="3356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pilforbindelse 21"/>
          <p:cNvCxnSpPr>
            <a:stCxn id="5" idx="3"/>
            <a:endCxn id="13" idx="0"/>
          </p:cNvCxnSpPr>
          <p:nvPr/>
        </p:nvCxnSpPr>
        <p:spPr>
          <a:xfrm>
            <a:off x="2915816" y="2456892"/>
            <a:ext cx="1224136" cy="22682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pilforbindelse 23"/>
          <p:cNvCxnSpPr>
            <a:stCxn id="5" idx="3"/>
            <a:endCxn id="14" idx="1"/>
          </p:cNvCxnSpPr>
          <p:nvPr/>
        </p:nvCxnSpPr>
        <p:spPr>
          <a:xfrm>
            <a:off x="2915816" y="2456892"/>
            <a:ext cx="1642331" cy="8142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/>
          <p:cNvSpPr/>
          <p:nvPr/>
        </p:nvSpPr>
        <p:spPr>
          <a:xfrm>
            <a:off x="7236296" y="2880932"/>
            <a:ext cx="1872208" cy="15603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Feromoner</a:t>
            </a:r>
            <a:r>
              <a:rPr lang="da-DK" dirty="0"/>
              <a:t> - duftstoffer</a:t>
            </a:r>
          </a:p>
        </p:txBody>
      </p:sp>
      <p:cxnSp>
        <p:nvCxnSpPr>
          <p:cNvPr id="27" name="Lige pilforbindelse 26"/>
          <p:cNvCxnSpPr>
            <a:stCxn id="3" idx="2"/>
            <a:endCxn id="25" idx="0"/>
          </p:cNvCxnSpPr>
          <p:nvPr/>
        </p:nvCxnSpPr>
        <p:spPr>
          <a:xfrm>
            <a:off x="7236296" y="2780928"/>
            <a:ext cx="936104" cy="100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5292080" y="4509120"/>
            <a:ext cx="2016224" cy="2348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Kan synkronisere kvinders menstruation/ægløsning</a:t>
            </a:r>
          </a:p>
        </p:txBody>
      </p:sp>
      <p:sp>
        <p:nvSpPr>
          <p:cNvPr id="29" name="Ellipse 28"/>
          <p:cNvSpPr/>
          <p:nvPr/>
        </p:nvSpPr>
        <p:spPr>
          <a:xfrm>
            <a:off x="7308304" y="4509120"/>
            <a:ext cx="1835696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Fx: kvinder tiltrækkes af mænd med andet immunsystem – ses gennem </a:t>
            </a:r>
            <a:r>
              <a:rPr lang="da-DK" dirty="0" err="1"/>
              <a:t>sved-lugt</a:t>
            </a:r>
            <a:endParaRPr lang="da-DK" dirty="0"/>
          </a:p>
        </p:txBody>
      </p:sp>
      <p:cxnSp>
        <p:nvCxnSpPr>
          <p:cNvPr id="32" name="Lige pilforbindelse 31"/>
          <p:cNvCxnSpPr>
            <a:stCxn id="25" idx="3"/>
            <a:endCxn id="28" idx="0"/>
          </p:cNvCxnSpPr>
          <p:nvPr/>
        </p:nvCxnSpPr>
        <p:spPr>
          <a:xfrm flipH="1">
            <a:off x="6300192" y="4212793"/>
            <a:ext cx="1210283" cy="2963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Lige pilforbindelse 34"/>
          <p:cNvCxnSpPr>
            <a:stCxn id="25" idx="5"/>
            <a:endCxn id="29" idx="7"/>
          </p:cNvCxnSpPr>
          <p:nvPr/>
        </p:nvCxnSpPr>
        <p:spPr>
          <a:xfrm>
            <a:off x="8834325" y="4212793"/>
            <a:ext cx="40844" cy="612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30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5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51520" y="188640"/>
            <a:ext cx="518457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/>
              <a:t>Sex – en nyttig opfindelse – S. 68-70</a:t>
            </a:r>
          </a:p>
        </p:txBody>
      </p:sp>
      <p:sp>
        <p:nvSpPr>
          <p:cNvPr id="2" name="Ellipse 1"/>
          <p:cNvSpPr/>
          <p:nvPr/>
        </p:nvSpPr>
        <p:spPr>
          <a:xfrm>
            <a:off x="0" y="1556792"/>
            <a:ext cx="2520280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Hvilke fordele er der ved forelskelse</a:t>
            </a:r>
          </a:p>
        </p:txBody>
      </p:sp>
      <p:sp>
        <p:nvSpPr>
          <p:cNvPr id="3" name="Ellipse 2"/>
          <p:cNvSpPr/>
          <p:nvPr/>
        </p:nvSpPr>
        <p:spPr>
          <a:xfrm>
            <a:off x="3057263" y="1591207"/>
            <a:ext cx="2376264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Hvilke fordele er der ved utroskab? </a:t>
            </a:r>
          </a:p>
        </p:txBody>
      </p:sp>
      <p:sp>
        <p:nvSpPr>
          <p:cNvPr id="5" name="Ellipse 4"/>
          <p:cNvSpPr/>
          <p:nvPr/>
        </p:nvSpPr>
        <p:spPr>
          <a:xfrm>
            <a:off x="5796136" y="1545839"/>
            <a:ext cx="2592288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Hvad er sædkrig, og hvorfor er der forskel på testiklernes størrelse hos forskellige aber?</a:t>
            </a:r>
          </a:p>
        </p:txBody>
      </p:sp>
    </p:spTree>
    <p:extLst>
      <p:ext uri="{BB962C8B-B14F-4D97-AF65-F5344CB8AC3E}">
        <p14:creationId xmlns:p14="http://schemas.microsoft.com/office/powerpoint/2010/main" val="3616817230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331</Words>
  <Application>Microsoft Office PowerPoint</Application>
  <PresentationFormat>Skærmshow (4:3)</PresentationFormat>
  <Paragraphs>50</Paragraphs>
  <Slides>8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1" baseType="lpstr">
      <vt:lpstr>Arial</vt:lpstr>
      <vt:lpstr>Calibri</vt:lpstr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Alok</dc:creator>
  <cp:lastModifiedBy>Alok Shukla</cp:lastModifiedBy>
  <cp:revision>5</cp:revision>
  <dcterms:created xsi:type="dcterms:W3CDTF">2012-01-09T10:22:07Z</dcterms:created>
  <dcterms:modified xsi:type="dcterms:W3CDTF">2026-01-13T10:25:48Z</dcterms:modified>
</cp:coreProperties>
</file>