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1"/>
  </p:notesMasterIdLst>
  <p:sldIdLst>
    <p:sldId id="256" r:id="rId2"/>
    <p:sldId id="261" r:id="rId3"/>
    <p:sldId id="263" r:id="rId4"/>
    <p:sldId id="2562" r:id="rId5"/>
    <p:sldId id="2567" r:id="rId6"/>
    <p:sldId id="2563" r:id="rId7"/>
    <p:sldId id="2564" r:id="rId8"/>
    <p:sldId id="2565" r:id="rId9"/>
    <p:sldId id="25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2A86B-A4F3-4194-AF6F-9BF71F333818}" v="9" dt="2026-01-22T12:11:36.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 Elstrøm" userId="668b837f-e629-4f9b-a257-aa345220691d" providerId="ADAL" clId="{F0371139-3D67-4525-901D-B2088032F94A}"/>
    <pc:docChg chg="custSel addSld modSld">
      <pc:chgData name="Ole Elstrøm" userId="668b837f-e629-4f9b-a257-aa345220691d" providerId="ADAL" clId="{F0371139-3D67-4525-901D-B2088032F94A}" dt="2026-01-22T12:14:08.898" v="45" actId="122"/>
      <pc:docMkLst>
        <pc:docMk/>
      </pc:docMkLst>
      <pc:sldChg chg="modSp mod">
        <pc:chgData name="Ole Elstrøm" userId="668b837f-e629-4f9b-a257-aa345220691d" providerId="ADAL" clId="{F0371139-3D67-4525-901D-B2088032F94A}" dt="2026-01-22T12:14:08.898" v="45" actId="122"/>
        <pc:sldMkLst>
          <pc:docMk/>
          <pc:sldMk cId="2770555318" sldId="256"/>
        </pc:sldMkLst>
        <pc:spChg chg="mod">
          <ac:chgData name="Ole Elstrøm" userId="668b837f-e629-4f9b-a257-aa345220691d" providerId="ADAL" clId="{F0371139-3D67-4525-901D-B2088032F94A}" dt="2026-01-22T12:14:08.898" v="45" actId="122"/>
          <ac:spMkLst>
            <pc:docMk/>
            <pc:sldMk cId="2770555318" sldId="256"/>
            <ac:spMk id="3" creationId="{3BA7CEC1-5523-D45A-5A48-61AF9ADACD2F}"/>
          </ac:spMkLst>
        </pc:spChg>
      </pc:sldChg>
      <pc:sldChg chg="modSp mod">
        <pc:chgData name="Ole Elstrøm" userId="668b837f-e629-4f9b-a257-aa345220691d" providerId="ADAL" clId="{F0371139-3D67-4525-901D-B2088032F94A}" dt="2026-01-22T12:11:59.998" v="19" actId="790"/>
        <pc:sldMkLst>
          <pc:docMk/>
          <pc:sldMk cId="1274454004" sldId="2563"/>
        </pc:sldMkLst>
        <pc:spChg chg="mod">
          <ac:chgData name="Ole Elstrøm" userId="668b837f-e629-4f9b-a257-aa345220691d" providerId="ADAL" clId="{F0371139-3D67-4525-901D-B2088032F94A}" dt="2026-01-22T12:11:59.998" v="19" actId="790"/>
          <ac:spMkLst>
            <pc:docMk/>
            <pc:sldMk cId="1274454004" sldId="2563"/>
            <ac:spMk id="2" creationId="{D130AC18-3A98-C0D0-7CDA-9709A7B66ADC}"/>
          </ac:spMkLst>
        </pc:spChg>
        <pc:spChg chg="mod">
          <ac:chgData name="Ole Elstrøm" userId="668b837f-e629-4f9b-a257-aa345220691d" providerId="ADAL" clId="{F0371139-3D67-4525-901D-B2088032F94A}" dt="2026-01-22T12:11:59.998" v="19" actId="790"/>
          <ac:spMkLst>
            <pc:docMk/>
            <pc:sldMk cId="1274454004" sldId="2563"/>
            <ac:spMk id="4" creationId="{30B2EC67-BAB0-8F3C-E207-FC1377236CCA}"/>
          </ac:spMkLst>
        </pc:spChg>
      </pc:sldChg>
      <pc:sldChg chg="modSp mod">
        <pc:chgData name="Ole Elstrøm" userId="668b837f-e629-4f9b-a257-aa345220691d" providerId="ADAL" clId="{F0371139-3D67-4525-901D-B2088032F94A}" dt="2026-01-22T12:13:22.564" v="23" actId="14100"/>
        <pc:sldMkLst>
          <pc:docMk/>
          <pc:sldMk cId="962334824" sldId="2566"/>
        </pc:sldMkLst>
        <pc:spChg chg="mod">
          <ac:chgData name="Ole Elstrøm" userId="668b837f-e629-4f9b-a257-aa345220691d" providerId="ADAL" clId="{F0371139-3D67-4525-901D-B2088032F94A}" dt="2026-01-22T12:13:22.564" v="23" actId="14100"/>
          <ac:spMkLst>
            <pc:docMk/>
            <pc:sldMk cId="962334824" sldId="2566"/>
            <ac:spMk id="2" creationId="{8205DA7C-49BA-FFA8-E136-38C9A575E33C}"/>
          </ac:spMkLst>
        </pc:spChg>
      </pc:sldChg>
      <pc:sldChg chg="addSp delSp modSp new mod setBg">
        <pc:chgData name="Ole Elstrøm" userId="668b837f-e629-4f9b-a257-aa345220691d" providerId="ADAL" clId="{F0371139-3D67-4525-901D-B2088032F94A}" dt="2026-01-22T12:12:25.049" v="21" actId="790"/>
        <pc:sldMkLst>
          <pc:docMk/>
          <pc:sldMk cId="2424700611" sldId="2567"/>
        </pc:sldMkLst>
        <pc:spChg chg="add del mod">
          <ac:chgData name="Ole Elstrøm" userId="668b837f-e629-4f9b-a257-aa345220691d" providerId="ADAL" clId="{F0371139-3D67-4525-901D-B2088032F94A}" dt="2026-01-22T12:11:31.746" v="15" actId="27636"/>
          <ac:spMkLst>
            <pc:docMk/>
            <pc:sldMk cId="2424700611" sldId="2567"/>
            <ac:spMk id="2" creationId="{8C7F7144-9921-C5DE-5509-30CA3D1A2F67}"/>
          </ac:spMkLst>
        </pc:spChg>
        <pc:spChg chg="add mod">
          <ac:chgData name="Ole Elstrøm" userId="668b837f-e629-4f9b-a257-aa345220691d" providerId="ADAL" clId="{F0371139-3D67-4525-901D-B2088032F94A}" dt="2026-01-22T12:11:03.376" v="5"/>
          <ac:spMkLst>
            <pc:docMk/>
            <pc:sldMk cId="2424700611" sldId="2567"/>
            <ac:spMk id="3" creationId="{945FB2DB-3037-AA81-32A6-B0C659A436DD}"/>
          </ac:spMkLst>
        </pc:spChg>
        <pc:spChg chg="add del mod ord">
          <ac:chgData name="Ole Elstrøm" userId="668b837f-e629-4f9b-a257-aa345220691d" providerId="ADAL" clId="{F0371139-3D67-4525-901D-B2088032F94A}" dt="2026-01-22T12:11:37.828" v="18"/>
          <ac:spMkLst>
            <pc:docMk/>
            <pc:sldMk cId="2424700611" sldId="2567"/>
            <ac:spMk id="4" creationId="{AE52D720-3826-BDD8-797E-5F9D42E40AB4}"/>
          </ac:spMkLst>
        </pc:spChg>
        <pc:spChg chg="add mod">
          <ac:chgData name="Ole Elstrøm" userId="668b837f-e629-4f9b-a257-aa345220691d" providerId="ADAL" clId="{F0371139-3D67-4525-901D-B2088032F94A}" dt="2026-01-22T12:12:25.049" v="21" actId="790"/>
          <ac:spMkLst>
            <pc:docMk/>
            <pc:sldMk cId="2424700611" sldId="2567"/>
            <ac:spMk id="5" creationId="{0AF12361-4155-D472-868E-D785F6F11C96}"/>
          </ac:spMkLst>
        </pc:spChg>
        <pc:spChg chg="add mod">
          <ac:chgData name="Ole Elstrøm" userId="668b837f-e629-4f9b-a257-aa345220691d" providerId="ADAL" clId="{F0371139-3D67-4525-901D-B2088032F94A}" dt="2026-01-22T12:11:16.652" v="9"/>
          <ac:spMkLst>
            <pc:docMk/>
            <pc:sldMk cId="2424700611" sldId="2567"/>
            <ac:spMk id="6" creationId="{0BAA89E5-9CEF-5A39-1E5F-0D5F7DAD6153}"/>
          </ac:spMkLst>
        </pc:spChg>
        <pc:spChg chg="add">
          <ac:chgData name="Ole Elstrøm" userId="668b837f-e629-4f9b-a257-aa345220691d" providerId="ADAL" clId="{F0371139-3D67-4525-901D-B2088032F94A}" dt="2026-01-22T12:11:18.432" v="10" actId="26606"/>
          <ac:spMkLst>
            <pc:docMk/>
            <pc:sldMk cId="2424700611" sldId="2567"/>
            <ac:spMk id="22" creationId="{E80B86A7-A1EC-475B-9166-88902B033A38}"/>
          </ac:spMkLst>
        </pc:spChg>
        <pc:spChg chg="add">
          <ac:chgData name="Ole Elstrøm" userId="668b837f-e629-4f9b-a257-aa345220691d" providerId="ADAL" clId="{F0371139-3D67-4525-901D-B2088032F94A}" dt="2026-01-22T12:11:18.432" v="10" actId="26606"/>
          <ac:spMkLst>
            <pc:docMk/>
            <pc:sldMk cId="2424700611" sldId="2567"/>
            <ac:spMk id="24" creationId="{C2C29CB1-9F74-4879-A6AF-AEA67B6F1F4D}"/>
          </ac:spMkLst>
        </pc:spChg>
        <pc:spChg chg="add">
          <ac:chgData name="Ole Elstrøm" userId="668b837f-e629-4f9b-a257-aa345220691d" providerId="ADAL" clId="{F0371139-3D67-4525-901D-B2088032F94A}" dt="2026-01-22T12:11:18.432" v="10" actId="26606"/>
          <ac:spMkLst>
            <pc:docMk/>
            <pc:sldMk cId="2424700611" sldId="2567"/>
            <ac:spMk id="26" creationId="{7E2C7115-5336-410C-AD71-0F0952A2E5A7}"/>
          </ac:spMkLst>
        </pc:spChg>
        <pc:grpChg chg="add">
          <ac:chgData name="Ole Elstrøm" userId="668b837f-e629-4f9b-a257-aa345220691d" providerId="ADAL" clId="{F0371139-3D67-4525-901D-B2088032F94A}" dt="2026-01-22T12:11:18.432" v="10" actId="26606"/>
          <ac:grpSpMkLst>
            <pc:docMk/>
            <pc:sldMk cId="2424700611" sldId="2567"/>
            <ac:grpSpMk id="10" creationId="{09EA7EA7-74F5-4EE2-8E3D-1A10308259D7}"/>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ACAE4-AE02-4E77-9A1A-88E95AAB6D89}" type="datetimeFigureOut">
              <a:rPr lang="da-DK" smtClean="0"/>
              <a:t>22-01-2026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4C6AD-4B67-497C-B827-5445C66085B6}" type="slidenum">
              <a:rPr lang="da-DK" smtClean="0"/>
              <a:t>‹nr.›</a:t>
            </a:fld>
            <a:endParaRPr lang="da-DK"/>
          </a:p>
        </p:txBody>
      </p:sp>
    </p:spTree>
    <p:extLst>
      <p:ext uri="{BB962C8B-B14F-4D97-AF65-F5344CB8AC3E}">
        <p14:creationId xmlns:p14="http://schemas.microsoft.com/office/powerpoint/2010/main" val="6494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9ed37d5a75_0_2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9ed37d5a75_0_2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9ed37d5a75_0_2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9ed37d5a75_0_2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Denne slide refererer til oplysninger fra følgende fil: https://saarbogen.dk/forstaaelsen-af-thomas-ziehes-teorier-og-deres-betydning-i-moderne-paedagogik/
Kulturel frisættelse og sundhedsvalg, Individualisering og sundhed som livsprojekt, Subjektivering og følelsesmæssig trivsel, Kompleks kultur og modstridende sundhedsidealer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4</a:t>
            </a:fld>
            <a:endParaRPr lang="en-US" dirty="0"/>
          </a:p>
        </p:txBody>
      </p:sp>
    </p:spTree>
    <p:extLst>
      <p:ext uri="{BB962C8B-B14F-4D97-AF65-F5344CB8AC3E}">
        <p14:creationId xmlns:p14="http://schemas.microsoft.com/office/powerpoint/2010/main" val="20001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Denne slide refererer til oplysninger fra følgende fil: https://saarbogen.dk/forstaaelsen-af-thomas-ziehes-teorier-og-deres-betydning-i-moderne-paedagogik/
Thomas Ziehe introducerer begrebet kulturel frisættelse som en central del af sin teori om ungdomskultur. Dette begreb beskriver, hvordan unge i det moderne samfund er frigjort fra traditionelle normer og autoriteter, hvilket giver dem en hidtil uset grad af frihed til at træffe egne valg. Når vi overfører dette til sundhedsadfærd, betyder det, at unge ikke længere følger faste retningslinjer for, hvad der anses som sundt. I stedet står de over for en overflod af muligheder og information, som de selv skal navigere i. Denne frihed kan være positiv, fordi den giver plads til individualitet og personlige præferencer, men den medfører også en betydelig udfordring: unge skal selv definere, hvad sundhed betyder for dem. Dette kan skabe usikkerhed og pres, da der ikke længere findes en entydig norm, men snarere et komplekst landskab af modstridende sundhedsidealer. Sociale medier og globaliserede trends forstærker denne kompleksitet ved at præsentere et væld af livsstilsmodeller, som unge kan vælge imellem. Derfor bliver sundhedsadfærd i dag ofte et spørgsmål om identitetsarbejde, hvor unge forsøger at finde en balance mellem frihed og struktur i deres valg. Kulturel frisættelse betyder således, at sundhed ikke kun handler om fysisk velvære, men også om at skabe mening og sammenhæng i en verden med mange valgmuligheder.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6</a:t>
            </a:fld>
            <a:endParaRPr lang="en-US" dirty="0"/>
          </a:p>
        </p:txBody>
      </p:sp>
    </p:spTree>
    <p:extLst>
      <p:ext uri="{BB962C8B-B14F-4D97-AF65-F5344CB8AC3E}">
        <p14:creationId xmlns:p14="http://schemas.microsoft.com/office/powerpoint/2010/main" val="162960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Denne slide refererer til oplysninger fra følgende fil: https://saarbogen.dk/forstaaelsen-af-thomas-ziehes-teorier-og-deres-betydning-i-moderne-paedagogik/
Ziehes teori om individualisering understreger, at unge i stigende grad ser sig selv som ansvarlige for at forme deres egen livsbane. Dette indebærer, at sundhed bliver en del af et større selvudviklingsprojekt, hvor kost, træning og mental trivsel opfattes som elementer i en personlig optimeringsproces. Individualisering betyder, at sundhedsadfærd ikke blot er et spørgsmål om at følge generelle anbefalinger, men snarere om at skabe en unik livsstil, der afspejler ens identitet. Denne udvikling kan føre til positive effekter, såsom øget motivation for at leve sundt, men den kan også skabe et pres for konstant at præstere og optimere sig selv. Unge oplever ofte, at sundhed er tæt knyttet til sociale statusmarkører og selvbillede, hvilket kan resultere i stress og utilstrækkelighedsfølelse, hvis de ikke lever op til de idealer, de møder online og i deres sociale netværk. Individualisering gør sundhed til et dynamisk og personligt projekt, hvor succes måles i selvkontrol og evnen til at realisere egne mål. Dette perspektiv viser, hvordan Ziehes teori kan forklare den stigende tendens til selvoptimering og den psykologiske belastning, der følger med.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7</a:t>
            </a:fld>
            <a:endParaRPr lang="en-US" dirty="0"/>
          </a:p>
        </p:txBody>
      </p:sp>
    </p:spTree>
    <p:extLst>
      <p:ext uri="{BB962C8B-B14F-4D97-AF65-F5344CB8AC3E}">
        <p14:creationId xmlns:p14="http://schemas.microsoft.com/office/powerpoint/2010/main" val="317167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Denne slide refererer til oplysninger fra følgende fil: https://saarbogen.dk/forstaaelsen-af-thomas-ziehes-teorier-og-deres-betydning-i-moderne-paedagogik/
Et andet centralt begreb hos Ziehe er subjektivering, som handler om, at unge i stigende grad orienterer sig mod deres egne følelser og indre oplevelser som rettesnor for handling. I sundhedssammenhæng betyder dette, at trivsel og velvære ikke kun måles i objektive parametre som vægt eller kondition, men i høj grad i, hvordan man har det følelsesmæssigt. Denne udvikling har både styrker og svagheder. På den ene side kan det føre til en mere holistisk forståelse af sundhed, hvor mental sundhed og livskvalitet prioriteres. På den anden side kan det skabe en sårbarhed, fordi unge konstant skal mærke efter og vurdere, om de lever i overensstemmelse med deres indre behov. Dette kan føre til usikkerhed og stress, især i en kultur, hvor der er høje forventninger til selvrealisering og autenticitet. Subjektivering gør sundhedsadfærd til en følelsesmæssigt ladet proces, hvor valgene ikke kun handler om rationelle overvejelser, men også om at opnå en følelse af mening og tilfredshed. Ziehes teori hjælper os med at forstå, hvorfor mental sundhed fylder så meget i dagens diskussioner om trivsel, og hvorfor unge ofte oplever ambivalens i deres sundhedsvalg.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8</a:t>
            </a:fld>
            <a:endParaRPr lang="en-US" dirty="0"/>
          </a:p>
        </p:txBody>
      </p:sp>
    </p:spTree>
    <p:extLst>
      <p:ext uri="{BB962C8B-B14F-4D97-AF65-F5344CB8AC3E}">
        <p14:creationId xmlns:p14="http://schemas.microsoft.com/office/powerpoint/2010/main" val="106326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Denne slide refererer til oplysninger fra følgende fil: https://saarbogen.dk/forstaaelsen-af-thomas-ziehes-teorier-og-deres-betydning-i-moderne-paedagogik/
Ziehe fremhæver, at unge lever i en postmoderne kultur præget af kompleksitet, globalisering og mediepåvirkning. Dette betyder, at sundhedsadfærd formes af mange forskellige og ofte modstridende impulser. På sociale medier møder unge idealer om både kropspositivitet og ekstrem fitness, om mindfulness og samtidig høj produktivitet. Disse modsatrettede budskaber skaber et paradoksalt pres, hvor unge skal være både afslappede og perfekte på samme tid. Ziehes teori om kulturel frisættelse og individualisering hjælper med at forklare, hvorfor denne kompleksitet kan føre til ambivalente sundhedsvalg og en konstant søgen efter balance. Sundhed bliver ikke længere en fast norm, men et flydende begreb, der tilpasses individuelle værdier og sociale kontekster. Dette gør det vanskeligt for unge at finde klare retningslinjer, hvilket kan resultere i stress og forvirring. Ziehes perspektiv viser, at sundhedsadfærd i dag ikke kan forstås isoleret, men må ses som en del af et bredere kulturelt og identitetsmæssigt landskab, hvor valgene er præget af både frihed og kompleksitet.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9</a:t>
            </a:fld>
            <a:endParaRPr lang="en-US" dirty="0"/>
          </a:p>
        </p:txBody>
      </p:sp>
    </p:spTree>
    <p:extLst>
      <p:ext uri="{BB962C8B-B14F-4D97-AF65-F5344CB8AC3E}">
        <p14:creationId xmlns:p14="http://schemas.microsoft.com/office/powerpoint/2010/main" val="67822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184845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324167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713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788768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495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19297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4063278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2138247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ktionsoverskrift">
    <p:bg>
      <p:bgPr>
        <a:solidFill>
          <a:schemeClr val="accent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F58B209-D8FD-6B51-310A-96AE33AC1B63}"/>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Pladsholder til dato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lstStyle/>
          <a:p>
            <a:pPr rtl="0"/>
            <a:r>
              <a:rPr lang="en-US"/>
              <a:t>10/08/2025</a:t>
            </a:r>
            <a:endParaRPr lang="en-US" dirty="0"/>
          </a:p>
        </p:txBody>
      </p:sp>
      <p:sp>
        <p:nvSpPr>
          <p:cNvPr id="5" name="Pladsholder til sidefod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lstStyle/>
          <a:p>
            <a:pPr rtl="0"/>
            <a:r>
              <a:rPr lang="da"/>
              <a:t>Eksempel på fodnotetekst</a:t>
            </a:r>
          </a:p>
        </p:txBody>
      </p:sp>
      <p:sp>
        <p:nvSpPr>
          <p:cNvPr id="6" name="Pladsholder til slidenumm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CC057153-B650-4DEB-B370-79DDCFDCE934}" type="slidenum">
              <a:rPr lang="en-US" smtClean="0"/>
              <a:t>‹nr.›</a:t>
            </a:fld>
            <a:endParaRPr lang="en-US" dirty="0"/>
          </a:p>
        </p:txBody>
      </p:sp>
      <p:sp>
        <p:nvSpPr>
          <p:cNvPr id="2" name="Titel 1">
            <a:extLst>
              <a:ext uri="{FF2B5EF4-FFF2-40B4-BE49-F238E27FC236}">
                <a16:creationId xmlns:a16="http://schemas.microsoft.com/office/drawing/2014/main" id="{5FB1752B-CF4C-EEF0-36CC-58B27E1CB9EF}"/>
              </a:ext>
            </a:extLst>
          </p:cNvPr>
          <p:cNvSpPr>
            <a:spLocks noGrp="1"/>
          </p:cNvSpPr>
          <p:nvPr>
            <p:ph type="title"/>
          </p:nvPr>
        </p:nvSpPr>
        <p:spPr>
          <a:xfrm>
            <a:off x="1474076" y="1359775"/>
            <a:ext cx="7909560" cy="4334256"/>
          </a:xfrm>
        </p:spPr>
        <p:txBody>
          <a:bodyPr rtlCol="0" anchor="b">
            <a:normAutofit/>
          </a:bodyPr>
          <a:lstStyle>
            <a:lvl1pPr>
              <a:defRPr sz="6200"/>
            </a:lvl1pPr>
          </a:lstStyle>
          <a:p>
            <a:pPr rtl="0"/>
            <a:r>
              <a:rPr lang="da"/>
              <a:t>Klik for at redigere titeltypografier i master</a:t>
            </a:r>
          </a:p>
        </p:txBody>
      </p:sp>
    </p:spTree>
    <p:extLst>
      <p:ext uri="{BB962C8B-B14F-4D97-AF65-F5344CB8AC3E}">
        <p14:creationId xmlns:p14="http://schemas.microsoft.com/office/powerpoint/2010/main" val="324436256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dhold med billede 1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4672584" cy="1453896"/>
          </a:xfrm>
        </p:spPr>
        <p:txBody>
          <a:bodyPr rtlCol="0">
            <a:normAutofit/>
          </a:bodyPr>
          <a:lstStyle>
            <a:lvl1pPr>
              <a:defRPr sz="3600"/>
            </a:lvl1pPr>
          </a:lstStyle>
          <a:p>
            <a:pPr rtl="0"/>
            <a:r>
              <a:rPr lang="da"/>
              <a:t>Klik for at redigere titeltypografier i master</a:t>
            </a:r>
          </a:p>
        </p:txBody>
      </p:sp>
      <p:sp>
        <p:nvSpPr>
          <p:cNvPr id="12" name="Pladsholder til billede 11">
            <a:extLst>
              <a:ext uri="{FF2B5EF4-FFF2-40B4-BE49-F238E27FC236}">
                <a16:creationId xmlns:a16="http://schemas.microsoft.com/office/drawing/2014/main" id="{4FE3DA23-DE55-6AE0-AF3B-E9803246C7CD}"/>
              </a:ext>
            </a:extLst>
          </p:cNvPr>
          <p:cNvSpPr>
            <a:spLocks noGrp="1"/>
          </p:cNvSpPr>
          <p:nvPr>
            <p:ph type="pic" sz="quarter" idx="15" hasCustomPrompt="1"/>
          </p:nvPr>
        </p:nvSpPr>
        <p:spPr>
          <a:xfrm>
            <a:off x="349324" y="2423719"/>
            <a:ext cx="5175504" cy="4069080"/>
          </a:xfrm>
          <a:blipFill>
            <a:blip r:embed="rId2">
              <a:alphaModFix amt="50000"/>
              <a:extLst>
                <a:ext uri="{28A0092B-C50C-407E-A947-70E740481C1C}">
                  <a14:useLocalDpi xmlns:a14="http://schemas.microsoft.com/office/drawing/2010/main" val="0"/>
                </a:ext>
              </a:extLst>
            </a:blip>
            <a:stretch>
              <a:fillRect/>
            </a:stretch>
          </a:blipFill>
        </p:spPr>
        <p:txBody>
          <a:bodyPr rtlCol="0"/>
          <a:lstStyle>
            <a:lvl1pPr marL="0" indent="0">
              <a:buNone/>
              <a:defRPr/>
            </a:lvl1pPr>
          </a:lstStyle>
          <a:p>
            <a:pPr rtl="0"/>
            <a:r>
              <a:rPr lang="da"/>
              <a:t> </a:t>
            </a:r>
          </a:p>
        </p:txBody>
      </p:sp>
      <p:sp>
        <p:nvSpPr>
          <p:cNvPr id="8" name="Pladsholder til indhold 7">
            <a:extLst>
              <a:ext uri="{FF2B5EF4-FFF2-40B4-BE49-F238E27FC236}">
                <a16:creationId xmlns:a16="http://schemas.microsoft.com/office/drawing/2014/main" id="{8BAC3300-BF12-B200-9F06-8D5AC45CB7EF}"/>
              </a:ext>
            </a:extLst>
          </p:cNvPr>
          <p:cNvSpPr>
            <a:spLocks noGrp="1"/>
          </p:cNvSpPr>
          <p:nvPr>
            <p:ph sz="quarter" idx="14"/>
          </p:nvPr>
        </p:nvSpPr>
        <p:spPr>
          <a:xfrm>
            <a:off x="5937402" y="599600"/>
            <a:ext cx="5633165" cy="5623360"/>
          </a:xfrm>
        </p:spPr>
        <p:txBody>
          <a:bodyPr rtlCol="0"/>
          <a:lstStyle/>
          <a:p>
            <a:pPr lvl="0" rtl="0"/>
            <a:r>
              <a:rPr lang="da"/>
              <a:t>Klik for at redigere i master</a:t>
            </a:r>
          </a:p>
          <a:p>
            <a:pPr lvl="1" rtl="0"/>
            <a:r>
              <a:rPr lang="da"/>
              <a:t>Andet niveau</a:t>
            </a:r>
          </a:p>
          <a:p>
            <a:pPr lvl="2" rtl="0"/>
            <a:r>
              <a:rPr lang="da"/>
              <a:t>Tredje niveau</a:t>
            </a:r>
          </a:p>
          <a:p>
            <a:pPr lvl="3" rtl="0"/>
            <a:r>
              <a:rPr lang="da"/>
              <a:t>Fjerde niveau</a:t>
            </a:r>
          </a:p>
          <a:p>
            <a:pPr lvl="4" rtl="0"/>
            <a:r>
              <a:rPr lang="da"/>
              <a:t>Femte niveau</a:t>
            </a:r>
          </a:p>
        </p:txBody>
      </p:sp>
      <p:sp>
        <p:nvSpPr>
          <p:cNvPr id="5" name="Pladsholder til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a:t>
            </a:r>
            <a:endParaRPr lang="en-US" dirty="0"/>
          </a:p>
        </p:txBody>
      </p:sp>
      <p:sp>
        <p:nvSpPr>
          <p:cNvPr id="6" name="Pladsholder til sidefod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da"/>
              <a:t>Eksempel på fodnotetekst</a:t>
            </a:r>
          </a:p>
        </p:txBody>
      </p:sp>
      <p:sp>
        <p:nvSpPr>
          <p:cNvPr id="7" name="Pladsholder til sli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‹nr.›</a:t>
            </a:fld>
            <a:endParaRPr lang="en-US" dirty="0"/>
          </a:p>
        </p:txBody>
      </p:sp>
      <p:sp>
        <p:nvSpPr>
          <p:cNvPr id="3" name="Rektangel 2">
            <a:extLst>
              <a:ext uri="{FF2B5EF4-FFF2-40B4-BE49-F238E27FC236}">
                <a16:creationId xmlns:a16="http://schemas.microsoft.com/office/drawing/2014/main" id="{2125B15E-907B-22E5-9483-591409F1460D}"/>
              </a:ext>
            </a:extLst>
          </p:cNvPr>
          <p:cNvSpPr/>
          <p:nvPr userDrawn="1"/>
        </p:nvSpPr>
        <p:spPr>
          <a:xfrm flipV="1">
            <a:off x="337457" y="351059"/>
            <a:ext cx="5199238"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Rektangel 3">
            <a:extLst>
              <a:ext uri="{FF2B5EF4-FFF2-40B4-BE49-F238E27FC236}">
                <a16:creationId xmlns:a16="http://schemas.microsoft.com/office/drawing/2014/main" id="{944643D3-05AA-D000-6F70-B39D3E837EF5}"/>
              </a:ext>
            </a:extLst>
          </p:cNvPr>
          <p:cNvSpPr/>
          <p:nvPr userDrawn="1"/>
        </p:nvSpPr>
        <p:spPr>
          <a:xfrm>
            <a:off x="5665293" y="351065"/>
            <a:ext cx="618924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Rektangel 8">
            <a:extLst>
              <a:ext uri="{FF2B5EF4-FFF2-40B4-BE49-F238E27FC236}">
                <a16:creationId xmlns:a16="http://schemas.microsoft.com/office/drawing/2014/main" id="{907DB142-72B7-699F-6F87-2EFB2EBF3B22}"/>
              </a:ext>
            </a:extLst>
          </p:cNvPr>
          <p:cNvSpPr/>
          <p:nvPr userDrawn="1"/>
        </p:nvSpPr>
        <p:spPr>
          <a:xfrm flipV="1">
            <a:off x="337457" y="2409583"/>
            <a:ext cx="5199238"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112400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dhold med billed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7204306" y="817137"/>
            <a:ext cx="4192166" cy="1527048"/>
          </a:xfrm>
        </p:spPr>
        <p:txBody>
          <a:bodyPr rtlCol="0" anchor="b"/>
          <a:lstStyle>
            <a:lvl1pPr>
              <a:defRPr sz="3600"/>
            </a:lvl1pPr>
          </a:lstStyle>
          <a:p>
            <a:pPr rtl="0"/>
            <a:r>
              <a:rPr lang="da"/>
              <a:t>Klik for at redigere titeltypografier i master</a:t>
            </a:r>
          </a:p>
        </p:txBody>
      </p:sp>
      <p:sp>
        <p:nvSpPr>
          <p:cNvPr id="9" name="Pladsholder til billede 10">
            <a:extLst>
              <a:ext uri="{FF2B5EF4-FFF2-40B4-BE49-F238E27FC236}">
                <a16:creationId xmlns:a16="http://schemas.microsoft.com/office/drawing/2014/main" id="{442F0537-AA35-B27C-CAD5-3F9A4EAC9204}"/>
              </a:ext>
            </a:extLst>
          </p:cNvPr>
          <p:cNvSpPr>
            <a:spLocks noGrp="1"/>
          </p:cNvSpPr>
          <p:nvPr>
            <p:ph type="pic" sz="quarter" idx="18" hasCustomPrompt="1"/>
          </p:nvPr>
        </p:nvSpPr>
        <p:spPr>
          <a:xfrm>
            <a:off x="349839" y="361188"/>
            <a:ext cx="627278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da"/>
              <a:t> </a:t>
            </a:r>
          </a:p>
        </p:txBody>
      </p:sp>
      <p:sp>
        <p:nvSpPr>
          <p:cNvPr id="4" name="Rektangel 3">
            <a:extLst>
              <a:ext uri="{FF2B5EF4-FFF2-40B4-BE49-F238E27FC236}">
                <a16:creationId xmlns:a16="http://schemas.microsoft.com/office/drawing/2014/main" id="{7C79C53C-82C0-3F48-BA66-E452F8835C0C}"/>
              </a:ext>
            </a:extLst>
          </p:cNvPr>
          <p:cNvSpPr/>
          <p:nvPr userDrawn="1"/>
        </p:nvSpPr>
        <p:spPr>
          <a:xfrm>
            <a:off x="337458" y="351064"/>
            <a:ext cx="629754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Pladsholder til indhold 7">
            <a:extLst>
              <a:ext uri="{FF2B5EF4-FFF2-40B4-BE49-F238E27FC236}">
                <a16:creationId xmlns:a16="http://schemas.microsoft.com/office/drawing/2014/main" id="{7FF0220E-48F8-B4D9-19DE-7B457C3C221C}"/>
              </a:ext>
            </a:extLst>
          </p:cNvPr>
          <p:cNvSpPr>
            <a:spLocks noGrp="1"/>
          </p:cNvSpPr>
          <p:nvPr>
            <p:ph sz="quarter" idx="14"/>
          </p:nvPr>
        </p:nvSpPr>
        <p:spPr>
          <a:xfrm>
            <a:off x="7204234" y="2637763"/>
            <a:ext cx="4192899" cy="3411099"/>
          </a:xfrm>
        </p:spPr>
        <p:txBody>
          <a:bodyPr rtlCol="0"/>
          <a:lstStyle>
            <a:lvl1pPr>
              <a:defRPr sz="1400"/>
            </a:lvl1pPr>
            <a:lvl2pPr>
              <a:defRPr sz="1400"/>
            </a:lvl2pPr>
            <a:lvl3pPr>
              <a:defRPr sz="1400"/>
            </a:lvl3pPr>
            <a:lvl4pPr>
              <a:defRPr sz="1400"/>
            </a:lvl4pPr>
            <a:lvl5pPr>
              <a:defRPr sz="1400"/>
            </a:lvl5pPr>
          </a:lstStyle>
          <a:p>
            <a:pPr lvl="0" rtl="0"/>
            <a:r>
              <a:rPr lang="da"/>
              <a:t>Klik for at redigere i master</a:t>
            </a:r>
          </a:p>
          <a:p>
            <a:pPr lvl="1" rtl="0"/>
            <a:r>
              <a:rPr lang="da"/>
              <a:t>Andet niveau</a:t>
            </a:r>
          </a:p>
          <a:p>
            <a:pPr lvl="2" rtl="0"/>
            <a:r>
              <a:rPr lang="da"/>
              <a:t>Tredje niveau</a:t>
            </a:r>
          </a:p>
          <a:p>
            <a:pPr lvl="3" rtl="0"/>
            <a:r>
              <a:rPr lang="da"/>
              <a:t>Fjerde niveau</a:t>
            </a:r>
          </a:p>
          <a:p>
            <a:pPr lvl="4" rtl="0"/>
            <a:r>
              <a:rPr lang="da"/>
              <a:t>Femte niveau</a:t>
            </a:r>
          </a:p>
        </p:txBody>
      </p:sp>
      <p:sp>
        <p:nvSpPr>
          <p:cNvPr id="3" name="Rektangel 2">
            <a:extLst>
              <a:ext uri="{FF2B5EF4-FFF2-40B4-BE49-F238E27FC236}">
                <a16:creationId xmlns:a16="http://schemas.microsoft.com/office/drawing/2014/main" id="{D029C0DC-4CF1-BF5F-9799-7F5EFFD594AE}"/>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Pladsholder til dato 4">
            <a:extLst>
              <a:ext uri="{FF2B5EF4-FFF2-40B4-BE49-F238E27FC236}">
                <a16:creationId xmlns:a16="http://schemas.microsoft.com/office/drawing/2014/main" id="{10C5241C-A695-5757-744E-AB1824BCED7B}"/>
              </a:ext>
            </a:extLst>
          </p:cNvPr>
          <p:cNvSpPr>
            <a:spLocks noGrp="1"/>
          </p:cNvSpPr>
          <p:nvPr>
            <p:ph type="dt" sz="half" idx="19"/>
          </p:nvPr>
        </p:nvSpPr>
        <p:spPr/>
        <p:txBody>
          <a:bodyPr rtlCol="0"/>
          <a:lstStyle/>
          <a:p>
            <a:pPr rtl="0"/>
            <a:r>
              <a:rPr lang="en-US"/>
              <a:t>10/08/2025</a:t>
            </a:r>
            <a:endParaRPr lang="en-US" dirty="0"/>
          </a:p>
        </p:txBody>
      </p:sp>
      <p:sp>
        <p:nvSpPr>
          <p:cNvPr id="6" name="Pladsholder til sidefod 5">
            <a:extLst>
              <a:ext uri="{FF2B5EF4-FFF2-40B4-BE49-F238E27FC236}">
                <a16:creationId xmlns:a16="http://schemas.microsoft.com/office/drawing/2014/main" id="{B486C41F-1C9D-B14A-9954-F5ED7CA31A56}"/>
              </a:ext>
            </a:extLst>
          </p:cNvPr>
          <p:cNvSpPr>
            <a:spLocks noGrp="1"/>
          </p:cNvSpPr>
          <p:nvPr>
            <p:ph type="ftr" sz="quarter" idx="20"/>
          </p:nvPr>
        </p:nvSpPr>
        <p:spPr/>
        <p:txBody>
          <a:bodyPr rtlCol="0"/>
          <a:lstStyle/>
          <a:p>
            <a:pPr rtl="0"/>
            <a:r>
              <a:rPr lang="da"/>
              <a:t>Eksempel på fodnotetekst</a:t>
            </a:r>
            <a:endParaRPr lang="en-US" dirty="0"/>
          </a:p>
        </p:txBody>
      </p:sp>
      <p:sp>
        <p:nvSpPr>
          <p:cNvPr id="7" name="Pladsholder til slidenummer 6">
            <a:extLst>
              <a:ext uri="{FF2B5EF4-FFF2-40B4-BE49-F238E27FC236}">
                <a16:creationId xmlns:a16="http://schemas.microsoft.com/office/drawing/2014/main" id="{FFFE49CA-E378-F621-C4C4-6F60EA26E6D5}"/>
              </a:ext>
            </a:extLst>
          </p:cNvPr>
          <p:cNvSpPr>
            <a:spLocks noGrp="1"/>
          </p:cNvSpPr>
          <p:nvPr>
            <p:ph type="sldNum" sz="quarter" idx="21"/>
          </p:nvPr>
        </p:nvSpPr>
        <p:spPr/>
        <p:txBody>
          <a:bodyPr rtlCol="0"/>
          <a:lstStyle/>
          <a:p>
            <a:pPr rtl="0"/>
            <a:fld id="{CC057153-B650-4DEB-B370-79DDCFDCE934}" type="slidenum">
              <a:rPr lang="en-US" smtClean="0"/>
              <a:pPr rtl="0"/>
              <a:t>‹nr.›</a:t>
            </a:fld>
            <a:endParaRPr lang="en-US" dirty="0"/>
          </a:p>
        </p:txBody>
      </p:sp>
    </p:spTree>
    <p:extLst>
      <p:ext uri="{BB962C8B-B14F-4D97-AF65-F5344CB8AC3E}">
        <p14:creationId xmlns:p14="http://schemas.microsoft.com/office/powerpoint/2010/main" val="361132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382493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3B5813D-571A-4CAB-AFCC-7F2DBEE4EA16}" type="datetimeFigureOut">
              <a:rPr lang="da-DK" smtClean="0"/>
              <a:t>22-01-2026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422138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3B5813D-571A-4CAB-AFCC-7F2DBEE4EA16}" type="datetimeFigureOut">
              <a:rPr lang="da-DK" smtClean="0"/>
              <a:t>22-01-2026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7711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73B5813D-571A-4CAB-AFCC-7F2DBEE4EA16}" type="datetimeFigureOut">
              <a:rPr lang="da-DK" smtClean="0"/>
              <a:t>22-01-2026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306604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3B5813D-571A-4CAB-AFCC-7F2DBEE4EA16}" type="datetimeFigureOut">
              <a:rPr lang="da-DK" smtClean="0"/>
              <a:t>22-01-2026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249822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5813D-571A-4CAB-AFCC-7F2DBEE4EA16}" type="datetimeFigureOut">
              <a:rPr lang="da-DK" smtClean="0"/>
              <a:t>22-01-2026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193102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3B5813D-571A-4CAB-AFCC-7F2DBEE4EA16}" type="datetimeFigureOut">
              <a:rPr lang="da-DK" smtClean="0"/>
              <a:t>22-01-2026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403534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3B5813D-571A-4CAB-AFCC-7F2DBEE4EA16}" type="datetimeFigureOut">
              <a:rPr lang="da-DK" smtClean="0"/>
              <a:t>22-01-2026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55682A1-DA35-480A-8E53-113772391BE4}" type="slidenum">
              <a:rPr lang="da-DK" smtClean="0"/>
              <a:t>‹nr.›</a:t>
            </a:fld>
            <a:endParaRPr lang="da-DK"/>
          </a:p>
        </p:txBody>
      </p:sp>
    </p:spTree>
    <p:extLst>
      <p:ext uri="{BB962C8B-B14F-4D97-AF65-F5344CB8AC3E}">
        <p14:creationId xmlns:p14="http://schemas.microsoft.com/office/powerpoint/2010/main" val="69024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5813D-571A-4CAB-AFCC-7F2DBEE4EA16}" type="datetimeFigureOut">
              <a:rPr lang="da-DK" smtClean="0"/>
              <a:t>22-01-2026</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5682A1-DA35-480A-8E53-113772391BE4}" type="slidenum">
              <a:rPr lang="da-DK" smtClean="0"/>
              <a:t>‹nr.›</a:t>
            </a:fld>
            <a:endParaRPr lang="da-DK"/>
          </a:p>
        </p:txBody>
      </p:sp>
    </p:spTree>
    <p:extLst>
      <p:ext uri="{BB962C8B-B14F-4D97-AF65-F5344CB8AC3E}">
        <p14:creationId xmlns:p14="http://schemas.microsoft.com/office/powerpoint/2010/main" val="36346531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search?q=Potensering&amp;oq=thomas+ziehe+&amp;gs_lcrp=EgRlZGdlKgcIARAAGIAEMgYIABBFGDkyBwgBEAAYgAQyBwgCEAAYgAQyBwgDEAAYgAQyBwgEEAAYgAQyBwgFEAAYgAQyBwgGEAAYgAQyBwgHEAAYgAQyBwgIEAAYgAQyCAgJEOkHGPxV0gEINTQ0MWowajSoAgCwAgE&amp;sourceid=chrome&amp;ie=UTF-8&amp;ved=2ahUKEwimpPLgjZ-SAxWTQvEDHcK8FnIQgK4QegQIAxAF"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1AB14-7516-9727-8137-4F0A37CDCDA0}"/>
              </a:ext>
            </a:extLst>
          </p:cNvPr>
          <p:cNvSpPr>
            <a:spLocks noGrp="1"/>
          </p:cNvSpPr>
          <p:nvPr>
            <p:ph type="ctrTitle"/>
          </p:nvPr>
        </p:nvSpPr>
        <p:spPr/>
        <p:txBody>
          <a:bodyPr/>
          <a:lstStyle/>
          <a:p>
            <a:r>
              <a:rPr lang="da-DK" sz="4800" dirty="0"/>
              <a:t>Bourdieu, Giddens og Ziehe</a:t>
            </a:r>
          </a:p>
        </p:txBody>
      </p:sp>
      <p:sp>
        <p:nvSpPr>
          <p:cNvPr id="3" name="Undertitel 2">
            <a:extLst>
              <a:ext uri="{FF2B5EF4-FFF2-40B4-BE49-F238E27FC236}">
                <a16:creationId xmlns:a16="http://schemas.microsoft.com/office/drawing/2014/main" id="{3BA7CEC1-5523-D45A-5A48-61AF9ADACD2F}"/>
              </a:ext>
            </a:extLst>
          </p:cNvPr>
          <p:cNvSpPr>
            <a:spLocks noGrp="1"/>
          </p:cNvSpPr>
          <p:nvPr>
            <p:ph type="subTitle" idx="1"/>
          </p:nvPr>
        </p:nvSpPr>
        <p:spPr/>
        <p:txBody>
          <a:bodyPr>
            <a:normAutofit/>
          </a:bodyPr>
          <a:lstStyle/>
          <a:p>
            <a:pPr algn="ctr"/>
            <a:r>
              <a:rPr lang="da-DK" sz="3000" dirty="0"/>
              <a:t>Livsstil og sundhed</a:t>
            </a:r>
          </a:p>
        </p:txBody>
      </p:sp>
    </p:spTree>
    <p:extLst>
      <p:ext uri="{BB962C8B-B14F-4D97-AF65-F5344CB8AC3E}">
        <p14:creationId xmlns:p14="http://schemas.microsoft.com/office/powerpoint/2010/main" val="277055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spcBef>
                <a:spcPts val="0"/>
              </a:spcBef>
            </a:pPr>
            <a:r>
              <a:rPr lang="en" sz="3733" b="1">
                <a:latin typeface="Raleway"/>
                <a:ea typeface="Raleway"/>
                <a:cs typeface="Raleway"/>
                <a:sym typeface="Raleway"/>
              </a:rPr>
              <a:t>Bourdieu</a:t>
            </a:r>
            <a:r>
              <a:rPr lang="en" sz="3733">
                <a:latin typeface="Raleway"/>
                <a:ea typeface="Raleway"/>
                <a:cs typeface="Raleway"/>
                <a:sym typeface="Raleway"/>
              </a:rPr>
              <a:t> </a:t>
            </a:r>
            <a:endParaRPr sz="3733">
              <a:latin typeface="Raleway"/>
              <a:ea typeface="Raleway"/>
              <a:cs typeface="Raleway"/>
              <a:sym typeface="Raleway"/>
            </a:endParaRPr>
          </a:p>
        </p:txBody>
      </p:sp>
      <p:sp>
        <p:nvSpPr>
          <p:cNvPr id="261" name="Google Shape;261;p18"/>
          <p:cNvSpPr txBox="1">
            <a:spLocks noGrp="1"/>
          </p:cNvSpPr>
          <p:nvPr>
            <p:ph type="body" idx="4294967295"/>
          </p:nvPr>
        </p:nvSpPr>
        <p:spPr>
          <a:xfrm>
            <a:off x="0" y="1739900"/>
            <a:ext cx="3325813" cy="614363"/>
          </a:xfrm>
          <a:prstGeom prst="rect">
            <a:avLst/>
          </a:prstGeom>
        </p:spPr>
        <p:txBody>
          <a:bodyPr spcFirstLastPara="1" vert="horz" wrap="square" lIns="121900" tIns="121900" rIns="121900" bIns="121900" rtlCol="0" anchor="t" anchorCtr="0">
            <a:normAutofit/>
          </a:bodyPr>
          <a:lstStyle/>
          <a:p>
            <a:pPr marL="0" indent="0">
              <a:spcBef>
                <a:spcPts val="0"/>
              </a:spcBef>
              <a:buNone/>
            </a:pPr>
            <a:r>
              <a:rPr lang="en">
                <a:solidFill>
                  <a:schemeClr val="lt1"/>
                </a:solidFill>
                <a:latin typeface="Raleway"/>
                <a:ea typeface="Raleway"/>
                <a:cs typeface="Raleway"/>
                <a:sym typeface="Raleway"/>
              </a:rPr>
              <a:t>Bourdieu </a:t>
            </a:r>
            <a:endParaRPr>
              <a:solidFill>
                <a:schemeClr val="lt1"/>
              </a:solidFill>
              <a:latin typeface="Raleway"/>
              <a:ea typeface="Raleway"/>
              <a:cs typeface="Raleway"/>
              <a:sym typeface="Raleway"/>
            </a:endParaRPr>
          </a:p>
        </p:txBody>
      </p:sp>
      <p:sp>
        <p:nvSpPr>
          <p:cNvPr id="262" name="Google Shape;262;p18"/>
          <p:cNvSpPr txBox="1">
            <a:spLocks noGrp="1"/>
          </p:cNvSpPr>
          <p:nvPr>
            <p:ph type="body" idx="4294967295"/>
          </p:nvPr>
        </p:nvSpPr>
        <p:spPr>
          <a:xfrm>
            <a:off x="0" y="2466975"/>
            <a:ext cx="8220075" cy="3725863"/>
          </a:xfrm>
          <a:prstGeom prst="rect">
            <a:avLst/>
          </a:prstGeom>
        </p:spPr>
        <p:txBody>
          <a:bodyPr spcFirstLastPara="1" vert="horz" wrap="square" lIns="121900" tIns="121900" rIns="121900" bIns="121900" rtlCol="0" anchor="t" anchorCtr="0">
            <a:normAutofit/>
          </a:bodyPr>
          <a:lstStyle/>
          <a:p>
            <a:pPr marL="609585" indent="-410516">
              <a:spcBef>
                <a:spcPts val="0"/>
              </a:spcBef>
              <a:buClr>
                <a:schemeClr val="dk1"/>
              </a:buClr>
              <a:buSzPct val="100000"/>
              <a:buFont typeface="Raleway"/>
              <a:buChar char="●"/>
            </a:pPr>
            <a:r>
              <a:rPr lang="en" sz="1800" b="1" dirty="0">
                <a:solidFill>
                  <a:schemeClr val="dk1"/>
                </a:solidFill>
                <a:latin typeface="Raleway"/>
                <a:ea typeface="Raleway"/>
                <a:cs typeface="Raleway"/>
                <a:sym typeface="Raleway"/>
              </a:rPr>
              <a:t>Økonomisk kapital </a:t>
            </a:r>
            <a:r>
              <a:rPr lang="en" sz="1800" dirty="0">
                <a:solidFill>
                  <a:schemeClr val="dk1"/>
                </a:solidFill>
                <a:latin typeface="Raleway"/>
                <a:ea typeface="Raleway"/>
                <a:cs typeface="Raleway"/>
                <a:sym typeface="Raleway"/>
              </a:rPr>
              <a:t>er formue og indtægter.</a:t>
            </a:r>
            <a:endParaRPr sz="1800" b="1" dirty="0">
              <a:solidFill>
                <a:schemeClr val="dk1"/>
              </a:solidFill>
              <a:latin typeface="Raleway"/>
              <a:ea typeface="Raleway"/>
              <a:cs typeface="Raleway"/>
              <a:sym typeface="Raleway"/>
            </a:endParaRPr>
          </a:p>
          <a:p>
            <a:pPr marL="609585" indent="-410516">
              <a:spcBef>
                <a:spcPts val="0"/>
              </a:spcBef>
              <a:buClr>
                <a:schemeClr val="dk1"/>
              </a:buClr>
              <a:buSzPct val="100000"/>
              <a:buFont typeface="Raleway"/>
              <a:buChar char="●"/>
            </a:pPr>
            <a:r>
              <a:rPr lang="en" sz="1800" b="1" dirty="0">
                <a:solidFill>
                  <a:schemeClr val="dk1"/>
                </a:solidFill>
                <a:latin typeface="Raleway"/>
                <a:ea typeface="Raleway"/>
                <a:cs typeface="Raleway"/>
                <a:sym typeface="Raleway"/>
              </a:rPr>
              <a:t>Social kapital </a:t>
            </a:r>
            <a:r>
              <a:rPr lang="en" sz="1800" dirty="0">
                <a:solidFill>
                  <a:schemeClr val="dk1"/>
                </a:solidFill>
                <a:latin typeface="Raleway"/>
                <a:ea typeface="Raleway"/>
                <a:cs typeface="Raleway"/>
                <a:sym typeface="Raleway"/>
              </a:rPr>
              <a:t>er antallet og karakteren af sociale relationer,</a:t>
            </a:r>
            <a:r>
              <a:rPr lang="en" sz="1800" b="1" dirty="0">
                <a:solidFill>
                  <a:schemeClr val="dk1"/>
                </a:solidFill>
                <a:latin typeface="Raleway"/>
                <a:ea typeface="Raleway"/>
                <a:cs typeface="Raleway"/>
                <a:sym typeface="Raleway"/>
              </a:rPr>
              <a:t> </a:t>
            </a:r>
            <a:endParaRPr sz="1800" b="1" dirty="0">
              <a:solidFill>
                <a:schemeClr val="dk1"/>
              </a:solidFill>
              <a:latin typeface="Raleway"/>
              <a:ea typeface="Raleway"/>
              <a:cs typeface="Raleway"/>
              <a:sym typeface="Raleway"/>
            </a:endParaRPr>
          </a:p>
          <a:p>
            <a:pPr marL="609585" indent="-410516">
              <a:spcBef>
                <a:spcPts val="0"/>
              </a:spcBef>
              <a:buClr>
                <a:schemeClr val="dk1"/>
              </a:buClr>
              <a:buSzPct val="100000"/>
              <a:buFont typeface="Raleway"/>
              <a:buChar char="●"/>
            </a:pPr>
            <a:r>
              <a:rPr lang="en" sz="1800" b="1" dirty="0">
                <a:solidFill>
                  <a:schemeClr val="dk1"/>
                </a:solidFill>
                <a:latin typeface="Raleway"/>
                <a:ea typeface="Raleway"/>
                <a:cs typeface="Raleway"/>
                <a:sym typeface="Raleway"/>
              </a:rPr>
              <a:t>Kulturel kapital </a:t>
            </a:r>
            <a:r>
              <a:rPr lang="en" sz="1800" dirty="0">
                <a:solidFill>
                  <a:schemeClr val="dk1"/>
                </a:solidFill>
                <a:latin typeface="Raleway"/>
                <a:ea typeface="Raleway"/>
                <a:cs typeface="Raleway"/>
                <a:sym typeface="Raleway"/>
              </a:rPr>
              <a:t>er uddannelse og viden om kultur og sprog.</a:t>
            </a:r>
            <a:endParaRPr sz="1800" dirty="0">
              <a:solidFill>
                <a:schemeClr val="dk1"/>
              </a:solidFill>
              <a:latin typeface="Raleway"/>
              <a:ea typeface="Raleway"/>
              <a:cs typeface="Raleway"/>
              <a:sym typeface="Raleway"/>
            </a:endParaRPr>
          </a:p>
          <a:p>
            <a:pPr marL="609585" indent="-410516">
              <a:spcBef>
                <a:spcPts val="0"/>
              </a:spcBef>
              <a:buClr>
                <a:schemeClr val="dk1"/>
              </a:buClr>
              <a:buSzPct val="100000"/>
              <a:buFont typeface="Raleway"/>
              <a:buChar char="●"/>
            </a:pPr>
            <a:r>
              <a:rPr lang="en" sz="1800" dirty="0">
                <a:solidFill>
                  <a:schemeClr val="dk1"/>
                </a:solidFill>
                <a:latin typeface="Raleway"/>
                <a:ea typeface="Raleway"/>
                <a:cs typeface="Raleway"/>
                <a:sym typeface="Raleway"/>
              </a:rPr>
              <a:t>Afhængigt af, hvilken betydning og indflydelse andre tillægger disse kapitaler, kan man også have </a:t>
            </a:r>
            <a:r>
              <a:rPr lang="en" sz="1800" b="1" dirty="0">
                <a:solidFill>
                  <a:schemeClr val="dk1"/>
                </a:solidFill>
                <a:latin typeface="Raleway"/>
                <a:ea typeface="Raleway"/>
                <a:cs typeface="Raleway"/>
                <a:sym typeface="Raleway"/>
              </a:rPr>
              <a:t>symbolsk kapital</a:t>
            </a:r>
            <a:endParaRPr sz="1800" b="1" dirty="0">
              <a:solidFill>
                <a:schemeClr val="dk1"/>
              </a:solidFill>
              <a:latin typeface="Raleway"/>
              <a:ea typeface="Raleway"/>
              <a:cs typeface="Raleway"/>
              <a:sym typeface="Raleway"/>
            </a:endParaRPr>
          </a:p>
          <a:p>
            <a:pPr marL="609585" indent="0">
              <a:spcBef>
                <a:spcPts val="0"/>
              </a:spcBef>
              <a:buNone/>
            </a:pPr>
            <a:endParaRPr sz="1800" b="1" dirty="0">
              <a:solidFill>
                <a:schemeClr val="dk1"/>
              </a:solidFill>
              <a:latin typeface="Raleway"/>
              <a:ea typeface="Raleway"/>
              <a:cs typeface="Raleway"/>
              <a:sym typeface="Raleway"/>
            </a:endParaRPr>
          </a:p>
          <a:p>
            <a:pPr marL="609585" indent="-410516">
              <a:spcBef>
                <a:spcPts val="0"/>
              </a:spcBef>
              <a:buClr>
                <a:schemeClr val="dk1"/>
              </a:buClr>
              <a:buSzPct val="100000"/>
              <a:buFont typeface="Raleway"/>
              <a:buChar char="●"/>
            </a:pPr>
            <a:r>
              <a:rPr lang="en" sz="1800" b="1" dirty="0">
                <a:solidFill>
                  <a:schemeClr val="dk1"/>
                </a:solidFill>
                <a:latin typeface="Raleway"/>
                <a:ea typeface="Raleway"/>
                <a:cs typeface="Raleway"/>
                <a:sym typeface="Raleway"/>
              </a:rPr>
              <a:t>Kapitalerne </a:t>
            </a:r>
            <a:r>
              <a:rPr lang="en" sz="1800" dirty="0">
                <a:solidFill>
                  <a:schemeClr val="dk1"/>
                </a:solidFill>
                <a:latin typeface="Raleway"/>
                <a:ea typeface="Raleway"/>
                <a:cs typeface="Raleway"/>
                <a:sym typeface="Raleway"/>
              </a:rPr>
              <a:t>former individet gennem opvæksten</a:t>
            </a:r>
            <a:r>
              <a:rPr lang="en" sz="1800" b="1" dirty="0">
                <a:solidFill>
                  <a:schemeClr val="dk1"/>
                </a:solidFill>
                <a:latin typeface="Raleway"/>
                <a:ea typeface="Raleway"/>
                <a:cs typeface="Raleway"/>
                <a:sym typeface="Raleway"/>
              </a:rPr>
              <a:t> (habitus)</a:t>
            </a:r>
            <a:endParaRPr sz="1800" b="1" dirty="0">
              <a:solidFill>
                <a:schemeClr val="dk1"/>
              </a:solidFill>
              <a:latin typeface="Raleway"/>
              <a:ea typeface="Raleway"/>
              <a:cs typeface="Raleway"/>
              <a:sym typeface="Raleway"/>
            </a:endParaRPr>
          </a:p>
          <a:p>
            <a:pPr marL="609585" indent="0">
              <a:spcBef>
                <a:spcPts val="0"/>
              </a:spcBef>
              <a:buNone/>
            </a:pPr>
            <a:endParaRPr sz="1800" b="1" dirty="0">
              <a:solidFill>
                <a:schemeClr val="dk1"/>
              </a:solidFill>
              <a:latin typeface="Raleway"/>
              <a:ea typeface="Raleway"/>
              <a:cs typeface="Raleway"/>
              <a:sym typeface="Raleway"/>
            </a:endParaRPr>
          </a:p>
          <a:p>
            <a:pPr marL="609585" indent="-410516">
              <a:spcBef>
                <a:spcPts val="0"/>
              </a:spcBef>
              <a:buClr>
                <a:schemeClr val="dk1"/>
              </a:buClr>
              <a:buSzPct val="100000"/>
              <a:buFont typeface="Raleway"/>
              <a:buChar char="●"/>
            </a:pPr>
            <a:r>
              <a:rPr lang="en" sz="1800" b="1" dirty="0">
                <a:solidFill>
                  <a:schemeClr val="dk1"/>
                </a:solidFill>
                <a:latin typeface="Raleway"/>
                <a:ea typeface="Raleway"/>
                <a:cs typeface="Raleway"/>
                <a:sym typeface="Raleway"/>
              </a:rPr>
              <a:t>Habitus </a:t>
            </a:r>
            <a:r>
              <a:rPr lang="en" sz="1800" dirty="0">
                <a:solidFill>
                  <a:schemeClr val="dk1"/>
                </a:solidFill>
                <a:latin typeface="Raleway"/>
                <a:ea typeface="Raleway"/>
                <a:cs typeface="Raleway"/>
                <a:sym typeface="Raleway"/>
              </a:rPr>
              <a:t>er den indre GPS, eller sociale arv, som forældrenes kapitaler har grundlagt fra den ene generation til den næste. Habitus afgør ubevidst vores reaktion på alle valg, herunder også livsstilsvalg: kost, rygning, alkohol og motion.</a:t>
            </a:r>
            <a:endParaRPr sz="1800" dirty="0">
              <a:solidFill>
                <a:schemeClr val="dk1"/>
              </a:solidFill>
              <a:latin typeface="Raleway"/>
              <a:ea typeface="Raleway"/>
              <a:cs typeface="Raleway"/>
              <a:sym typeface="Raleway"/>
            </a:endParaRPr>
          </a:p>
          <a:p>
            <a:pPr marL="609585" indent="0">
              <a:spcBef>
                <a:spcPts val="0"/>
              </a:spcBef>
              <a:buNone/>
            </a:pPr>
            <a:endParaRPr sz="1533" b="1" dirty="0">
              <a:solidFill>
                <a:schemeClr val="dk1"/>
              </a:solidFill>
              <a:latin typeface="Raleway"/>
              <a:ea typeface="Raleway"/>
              <a:cs typeface="Raleway"/>
              <a:sym typeface="Raleway"/>
            </a:endParaRPr>
          </a:p>
          <a:p>
            <a:pPr marL="609585" indent="0">
              <a:spcBef>
                <a:spcPts val="0"/>
              </a:spcBef>
              <a:spcAft>
                <a:spcPts val="1600"/>
              </a:spcAft>
              <a:buNone/>
            </a:pPr>
            <a:endParaRPr sz="2133" dirty="0"/>
          </a:p>
        </p:txBody>
      </p:sp>
      <p:grpSp>
        <p:nvGrpSpPr>
          <p:cNvPr id="258" name="Google Shape;258;p18"/>
          <p:cNvGrpSpPr/>
          <p:nvPr/>
        </p:nvGrpSpPr>
        <p:grpSpPr>
          <a:xfrm>
            <a:off x="575935" y="1739833"/>
            <a:ext cx="8672648" cy="4555200"/>
            <a:chOff x="431925" y="1304875"/>
            <a:chExt cx="2628925" cy="3416400"/>
          </a:xfrm>
        </p:grpSpPr>
        <p:sp>
          <p:nvSpPr>
            <p:cNvPr id="259" name="Google Shape;259;p18"/>
            <p:cNvSpPr txBox="1"/>
            <p:nvPr/>
          </p:nvSpPr>
          <p:spPr>
            <a:xfrm>
              <a:off x="431925"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sp>
          <p:nvSpPr>
            <p:cNvPr id="260" name="Google Shape;260;p18"/>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spcBef>
                <a:spcPts val="0"/>
              </a:spcBef>
            </a:pPr>
            <a:r>
              <a:rPr lang="en" sz="3733" b="1">
                <a:latin typeface="Raleway"/>
                <a:ea typeface="Raleway"/>
                <a:cs typeface="Raleway"/>
                <a:sym typeface="Raleway"/>
              </a:rPr>
              <a:t>Giddens</a:t>
            </a:r>
            <a:endParaRPr sz="3733">
              <a:latin typeface="Raleway"/>
              <a:ea typeface="Raleway"/>
              <a:cs typeface="Raleway"/>
              <a:sym typeface="Raleway"/>
            </a:endParaRPr>
          </a:p>
        </p:txBody>
      </p:sp>
      <p:sp>
        <p:nvSpPr>
          <p:cNvPr id="278" name="Google Shape;278;p20"/>
          <p:cNvSpPr txBox="1">
            <a:spLocks noGrp="1"/>
          </p:cNvSpPr>
          <p:nvPr>
            <p:ph type="body" idx="4294967295"/>
          </p:nvPr>
        </p:nvSpPr>
        <p:spPr>
          <a:xfrm>
            <a:off x="0" y="1739900"/>
            <a:ext cx="3325813" cy="614363"/>
          </a:xfrm>
          <a:prstGeom prst="rect">
            <a:avLst/>
          </a:prstGeom>
        </p:spPr>
        <p:txBody>
          <a:bodyPr spcFirstLastPara="1" vert="horz" wrap="square" lIns="121900" tIns="121900" rIns="121900" bIns="121900" rtlCol="0" anchor="t" anchorCtr="0">
            <a:normAutofit/>
          </a:bodyPr>
          <a:lstStyle/>
          <a:p>
            <a:pPr marL="0" indent="0">
              <a:spcBef>
                <a:spcPts val="0"/>
              </a:spcBef>
              <a:buNone/>
            </a:pPr>
            <a:r>
              <a:rPr lang="en">
                <a:solidFill>
                  <a:schemeClr val="lt1"/>
                </a:solidFill>
                <a:latin typeface="Raleway"/>
                <a:ea typeface="Raleway"/>
                <a:cs typeface="Raleway"/>
                <a:sym typeface="Raleway"/>
              </a:rPr>
              <a:t>Giddens </a:t>
            </a:r>
            <a:endParaRPr>
              <a:solidFill>
                <a:schemeClr val="lt1"/>
              </a:solidFill>
              <a:latin typeface="Raleway"/>
              <a:ea typeface="Raleway"/>
              <a:cs typeface="Raleway"/>
              <a:sym typeface="Raleway"/>
            </a:endParaRPr>
          </a:p>
        </p:txBody>
      </p:sp>
      <p:sp>
        <p:nvSpPr>
          <p:cNvPr id="279" name="Google Shape;279;p20"/>
          <p:cNvSpPr txBox="1">
            <a:spLocks noGrp="1"/>
          </p:cNvSpPr>
          <p:nvPr>
            <p:ph type="body" idx="4294967295"/>
          </p:nvPr>
        </p:nvSpPr>
        <p:spPr>
          <a:xfrm>
            <a:off x="0" y="2466975"/>
            <a:ext cx="8220075" cy="3725863"/>
          </a:xfrm>
          <a:prstGeom prst="rect">
            <a:avLst/>
          </a:prstGeom>
        </p:spPr>
        <p:txBody>
          <a:bodyPr spcFirstLastPara="1" vert="horz" wrap="square" lIns="121900" tIns="121900" rIns="121900" bIns="121900" rtlCol="0" anchor="t" anchorCtr="0">
            <a:normAutofit/>
          </a:bodyPr>
          <a:lstStyle/>
          <a:p>
            <a:pPr marL="609585" indent="-419090">
              <a:spcBef>
                <a:spcPts val="0"/>
              </a:spcBef>
              <a:buClr>
                <a:schemeClr val="dk1"/>
              </a:buClr>
              <a:buSzPts val="1350"/>
              <a:buFont typeface="Raleway"/>
              <a:buChar char="●"/>
            </a:pPr>
            <a:r>
              <a:rPr lang="en" sz="1800" b="1" dirty="0">
                <a:solidFill>
                  <a:schemeClr val="dk1"/>
                </a:solidFill>
                <a:latin typeface="Raleway"/>
                <a:ea typeface="Raleway"/>
                <a:cs typeface="Raleway"/>
                <a:sym typeface="Raleway"/>
              </a:rPr>
              <a:t>Aftraditionalisering </a:t>
            </a:r>
            <a:r>
              <a:rPr lang="en" sz="1800" dirty="0">
                <a:solidFill>
                  <a:schemeClr val="dk1"/>
                </a:solidFill>
                <a:latin typeface="Raleway"/>
                <a:ea typeface="Raleway"/>
                <a:cs typeface="Raleway"/>
                <a:sym typeface="Raleway"/>
              </a:rPr>
              <a:t>og</a:t>
            </a:r>
            <a:r>
              <a:rPr lang="en" sz="1800" b="1" dirty="0">
                <a:solidFill>
                  <a:schemeClr val="dk1"/>
                </a:solidFill>
                <a:latin typeface="Raleway"/>
                <a:ea typeface="Raleway"/>
                <a:cs typeface="Raleway"/>
                <a:sym typeface="Raleway"/>
              </a:rPr>
              <a:t> individualisering </a:t>
            </a:r>
            <a:r>
              <a:rPr lang="en" sz="1800" dirty="0">
                <a:solidFill>
                  <a:schemeClr val="dk1"/>
                </a:solidFill>
                <a:latin typeface="Raleway"/>
                <a:ea typeface="Raleway"/>
                <a:cs typeface="Raleway"/>
                <a:sym typeface="Raleway"/>
              </a:rPr>
              <a:t>i samfundet</a:t>
            </a:r>
            <a:r>
              <a:rPr lang="en" sz="1800" b="1" dirty="0">
                <a:solidFill>
                  <a:schemeClr val="dk1"/>
                </a:solidFill>
                <a:latin typeface="Raleway"/>
                <a:ea typeface="Raleway"/>
                <a:cs typeface="Raleway"/>
                <a:sym typeface="Raleway"/>
              </a:rPr>
              <a:t>. </a:t>
            </a:r>
            <a:endParaRPr sz="1800" b="1" dirty="0">
              <a:solidFill>
                <a:schemeClr val="dk1"/>
              </a:solidFill>
              <a:latin typeface="Raleway"/>
              <a:ea typeface="Raleway"/>
              <a:cs typeface="Raleway"/>
              <a:sym typeface="Raleway"/>
            </a:endParaRPr>
          </a:p>
          <a:p>
            <a:pPr marL="609585" indent="-419090">
              <a:spcBef>
                <a:spcPts val="0"/>
              </a:spcBef>
              <a:buClr>
                <a:schemeClr val="dk1"/>
              </a:buClr>
              <a:buSzPts val="1350"/>
              <a:buFont typeface="Raleway"/>
              <a:buChar char="●"/>
            </a:pPr>
            <a:r>
              <a:rPr lang="en" sz="1800" dirty="0">
                <a:solidFill>
                  <a:schemeClr val="dk1"/>
                </a:solidFill>
                <a:latin typeface="Raleway"/>
                <a:ea typeface="Raleway"/>
                <a:cs typeface="Raleway"/>
                <a:sym typeface="Raleway"/>
              </a:rPr>
              <a:t>Individet skal nu træffe en masse individuelle valg om, hvordan ens egen livsstil eller liv skal være</a:t>
            </a:r>
            <a:r>
              <a:rPr lang="en" sz="1800" b="1" dirty="0">
                <a:solidFill>
                  <a:schemeClr val="dk1"/>
                </a:solidFill>
                <a:latin typeface="Raleway"/>
                <a:ea typeface="Raleway"/>
                <a:cs typeface="Raleway"/>
                <a:sym typeface="Raleway"/>
              </a:rPr>
              <a:t>. </a:t>
            </a:r>
            <a:endParaRPr sz="1800" b="1" dirty="0">
              <a:solidFill>
                <a:schemeClr val="dk1"/>
              </a:solidFill>
              <a:latin typeface="Raleway"/>
              <a:ea typeface="Raleway"/>
              <a:cs typeface="Raleway"/>
              <a:sym typeface="Raleway"/>
            </a:endParaRPr>
          </a:p>
          <a:p>
            <a:pPr marL="609585" indent="-419090">
              <a:spcBef>
                <a:spcPts val="0"/>
              </a:spcBef>
              <a:buClr>
                <a:schemeClr val="dk1"/>
              </a:buClr>
              <a:buSzPts val="1350"/>
              <a:buFont typeface="Raleway"/>
              <a:buChar char="●"/>
            </a:pPr>
            <a:r>
              <a:rPr lang="en" sz="1800" dirty="0">
                <a:solidFill>
                  <a:schemeClr val="dk1"/>
                </a:solidFill>
                <a:latin typeface="Raleway"/>
                <a:ea typeface="Raleway"/>
                <a:cs typeface="Raleway"/>
                <a:sym typeface="Raleway"/>
              </a:rPr>
              <a:t>Ansvaret for, at du træffer de rigtige beslutninger, er kun dit. </a:t>
            </a:r>
            <a:endParaRPr sz="1800" dirty="0">
              <a:solidFill>
                <a:schemeClr val="dk1"/>
              </a:solidFill>
              <a:latin typeface="Raleway"/>
              <a:ea typeface="Raleway"/>
              <a:cs typeface="Raleway"/>
              <a:sym typeface="Raleway"/>
            </a:endParaRPr>
          </a:p>
          <a:p>
            <a:pPr marL="609585" indent="-419090">
              <a:spcBef>
                <a:spcPts val="0"/>
              </a:spcBef>
              <a:buClr>
                <a:schemeClr val="dk1"/>
              </a:buClr>
              <a:buSzPts val="1350"/>
              <a:buFont typeface="Raleway"/>
              <a:buChar char="●"/>
            </a:pPr>
            <a:r>
              <a:rPr lang="en" sz="1800" dirty="0">
                <a:solidFill>
                  <a:schemeClr val="dk1"/>
                </a:solidFill>
                <a:latin typeface="Raleway"/>
                <a:ea typeface="Raleway"/>
                <a:cs typeface="Raleway"/>
                <a:sym typeface="Raleway"/>
              </a:rPr>
              <a:t>Informationssamfundet altså præget af en øget refleksivitet (genspejling). </a:t>
            </a:r>
            <a:endParaRPr sz="1800" dirty="0">
              <a:solidFill>
                <a:schemeClr val="dk1"/>
              </a:solidFill>
              <a:latin typeface="Raleway"/>
              <a:ea typeface="Raleway"/>
              <a:cs typeface="Raleway"/>
              <a:sym typeface="Raleway"/>
            </a:endParaRPr>
          </a:p>
          <a:p>
            <a:pPr marL="609585" indent="-419090">
              <a:spcBef>
                <a:spcPts val="0"/>
              </a:spcBef>
              <a:buClr>
                <a:schemeClr val="dk1"/>
              </a:buClr>
              <a:buSzPts val="1350"/>
              <a:buFont typeface="Raleway"/>
              <a:buChar char="●"/>
            </a:pPr>
            <a:r>
              <a:rPr lang="en" sz="1800" dirty="0">
                <a:solidFill>
                  <a:schemeClr val="dk1"/>
                </a:solidFill>
                <a:latin typeface="Raleway"/>
                <a:ea typeface="Raleway"/>
                <a:cs typeface="Raleway"/>
                <a:sym typeface="Raleway"/>
              </a:rPr>
              <a:t>Individet genspejler sig hele tiden og sammenligner og overvejer i forhold til sine omgivelser. </a:t>
            </a:r>
          </a:p>
          <a:p>
            <a:pPr marL="609585" indent="-419090">
              <a:spcBef>
                <a:spcPts val="0"/>
              </a:spcBef>
              <a:buClr>
                <a:schemeClr val="dk1"/>
              </a:buClr>
              <a:buSzPts val="1350"/>
              <a:buFont typeface="Raleway"/>
              <a:buChar char="●"/>
            </a:pPr>
            <a:r>
              <a:rPr lang="en" sz="1800" dirty="0">
                <a:solidFill>
                  <a:schemeClr val="dk1"/>
                </a:solidFill>
                <a:latin typeface="Raleway"/>
                <a:ea typeface="Raleway"/>
                <a:cs typeface="Raleway"/>
                <a:sym typeface="Raleway"/>
              </a:rPr>
              <a:t>Dog snakker Giddens om grundvalg, som værende livsdefinerende valg.</a:t>
            </a:r>
            <a:endParaRPr sz="1800" dirty="0">
              <a:solidFill>
                <a:schemeClr val="dk1"/>
              </a:solidFill>
              <a:latin typeface="Raleway"/>
              <a:ea typeface="Raleway"/>
              <a:cs typeface="Raleway"/>
              <a:sym typeface="Raleway"/>
            </a:endParaRPr>
          </a:p>
          <a:p>
            <a:pPr marL="609585" indent="0">
              <a:spcBef>
                <a:spcPts val="0"/>
              </a:spcBef>
              <a:buNone/>
            </a:pPr>
            <a:endParaRPr sz="1533" b="1" dirty="0">
              <a:solidFill>
                <a:schemeClr val="dk1"/>
              </a:solidFill>
              <a:latin typeface="Raleway"/>
              <a:ea typeface="Raleway"/>
              <a:cs typeface="Raleway"/>
              <a:sym typeface="Raleway"/>
            </a:endParaRPr>
          </a:p>
          <a:p>
            <a:pPr marL="609585" indent="0">
              <a:spcBef>
                <a:spcPts val="0"/>
              </a:spcBef>
              <a:spcAft>
                <a:spcPts val="1600"/>
              </a:spcAft>
              <a:buNone/>
            </a:pPr>
            <a:endParaRPr sz="2133" dirty="0"/>
          </a:p>
        </p:txBody>
      </p:sp>
      <p:grpSp>
        <p:nvGrpSpPr>
          <p:cNvPr id="275" name="Google Shape;275;p20"/>
          <p:cNvGrpSpPr/>
          <p:nvPr/>
        </p:nvGrpSpPr>
        <p:grpSpPr>
          <a:xfrm>
            <a:off x="575935" y="1739833"/>
            <a:ext cx="8672648" cy="4555200"/>
            <a:chOff x="431925" y="1304875"/>
            <a:chExt cx="2628925" cy="3416400"/>
          </a:xfrm>
        </p:grpSpPr>
        <p:sp>
          <p:nvSpPr>
            <p:cNvPr id="276" name="Google Shape;276;p20"/>
            <p:cNvSpPr txBox="1"/>
            <p:nvPr/>
          </p:nvSpPr>
          <p:spPr>
            <a:xfrm>
              <a:off x="431925"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sp>
          <p:nvSpPr>
            <p:cNvPr id="277" name="Google Shape;277;p20"/>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useBgFill="1">
        <p:nvSpPr>
          <p:cNvPr id="21" name="Rectangle 2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1" name="Isosceles Triangle 3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5" name="Isosceles Triangle 3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7" name="Freeform: Shape 3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116F2-AB7F-F3AA-AE79-FD32771F93FD}"/>
              </a:ext>
            </a:extLst>
          </p:cNvPr>
          <p:cNvSpPr>
            <a:spLocks noGrp="1"/>
          </p:cNvSpPr>
          <p:nvPr>
            <p:ph type="title"/>
          </p:nvPr>
        </p:nvSpPr>
        <p:spPr>
          <a:xfrm>
            <a:off x="4121263" y="972079"/>
            <a:ext cx="9329501" cy="2849671"/>
          </a:xfrm>
        </p:spPr>
        <p:txBody>
          <a:bodyPr vert="horz" lIns="91440" tIns="45720" rIns="91440" bIns="45720" rtlCol="0" anchor="b">
            <a:normAutofit/>
          </a:bodyPr>
          <a:lstStyle/>
          <a:p>
            <a:r>
              <a:rPr lang="en-US" sz="5000" dirty="0" err="1">
                <a:solidFill>
                  <a:srgbClr val="FFFFFF"/>
                </a:solidFill>
              </a:rPr>
              <a:t>Ziehe</a:t>
            </a:r>
            <a:r>
              <a:rPr lang="en-US" sz="5000" dirty="0">
                <a:solidFill>
                  <a:srgbClr val="FFFFFF"/>
                </a:solidFill>
              </a:rPr>
              <a:t> </a:t>
            </a:r>
            <a:r>
              <a:rPr lang="en-US" sz="5000" dirty="0" err="1">
                <a:solidFill>
                  <a:srgbClr val="FFFFFF"/>
                </a:solidFill>
              </a:rPr>
              <a:t>og</a:t>
            </a:r>
            <a:r>
              <a:rPr lang="en-US" sz="5000" dirty="0">
                <a:solidFill>
                  <a:srgbClr val="FFFFFF"/>
                </a:solidFill>
              </a:rPr>
              <a:t> </a:t>
            </a:r>
            <a:r>
              <a:rPr lang="en-US" sz="5000" dirty="0" err="1">
                <a:solidFill>
                  <a:srgbClr val="FFFFFF"/>
                </a:solidFill>
              </a:rPr>
              <a:t>Sundhedsadfærd</a:t>
            </a:r>
            <a:endParaRPr lang="en-US" sz="5000" dirty="0">
              <a:solidFill>
                <a:srgbClr val="FFFFFF"/>
              </a:solidFill>
            </a:endParaRPr>
          </a:p>
        </p:txBody>
      </p:sp>
      <p:sp>
        <p:nvSpPr>
          <p:cNvPr id="4" name="Tekstfelt 3">
            <a:extLst>
              <a:ext uri="{FF2B5EF4-FFF2-40B4-BE49-F238E27FC236}">
                <a16:creationId xmlns:a16="http://schemas.microsoft.com/office/drawing/2014/main" id="{C9AC7B98-147F-4FAA-75B8-42279882D7CC}"/>
              </a:ext>
            </a:extLst>
          </p:cNvPr>
          <p:cNvSpPr txBox="1"/>
          <p:nvPr/>
        </p:nvSpPr>
        <p:spPr>
          <a:xfrm>
            <a:off x="4548104" y="3962088"/>
            <a:ext cx="6112077" cy="1186108"/>
          </a:xfrm>
          <a:prstGeom prst="rect">
            <a:avLst/>
          </a:prstGeom>
        </p:spPr>
        <p:txBody>
          <a:bodyPr vert="horz" lIns="91440" tIns="45720" rIns="91440" bIns="45720" rtlCol="0" anchor="t">
            <a:normAutofit/>
          </a:bodyPr>
          <a:lstStyle/>
          <a:p>
            <a:pPr>
              <a:spcBef>
                <a:spcPts val="1000"/>
              </a:spcBef>
              <a:buClr>
                <a:schemeClr val="accent1"/>
              </a:buClr>
              <a:buSzPct val="80000"/>
            </a:pPr>
            <a:endParaRPr lang="en-US" dirty="0">
              <a:solidFill>
                <a:srgbClr val="FFFFFF">
                  <a:alpha val="70000"/>
                </a:srgbClr>
              </a:solidFill>
            </a:endParaRPr>
          </a:p>
        </p:txBody>
      </p:sp>
      <p:sp>
        <p:nvSpPr>
          <p:cNvPr id="39" name="Isosceles Triangle 3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4146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useBgFill="1">
        <p:nvSpPr>
          <p:cNvPr id="22" name="Rectangle 2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7F7144-9921-C5DE-5509-30CA3D1A2F67}"/>
              </a:ext>
            </a:extLst>
          </p:cNvPr>
          <p:cNvSpPr>
            <a:spLocks noGrp="1"/>
          </p:cNvSpPr>
          <p:nvPr>
            <p:ph type="title"/>
          </p:nvPr>
        </p:nvSpPr>
        <p:spPr>
          <a:xfrm>
            <a:off x="1333502" y="609600"/>
            <a:ext cx="8596668" cy="606552"/>
          </a:xfrm>
        </p:spPr>
        <p:txBody>
          <a:bodyPr vert="horz" lIns="91440" tIns="45720" rIns="91440" bIns="45720" rtlCol="0" anchor="t">
            <a:normAutofit fontScale="90000"/>
          </a:bodyPr>
          <a:lstStyle/>
          <a:p>
            <a:r>
              <a:rPr lang="en-US" altLang="da-DK" sz="3600" b="1" dirty="0" err="1">
                <a:solidFill>
                  <a:schemeClr val="tx1">
                    <a:lumMod val="75000"/>
                    <a:lumOff val="25000"/>
                  </a:schemeClr>
                </a:solidFill>
              </a:rPr>
              <a:t>Kernebegreber</a:t>
            </a:r>
            <a:r>
              <a:rPr lang="en-US" altLang="da-DK" sz="3600" b="1" dirty="0">
                <a:solidFill>
                  <a:schemeClr val="tx1">
                    <a:lumMod val="75000"/>
                    <a:lumOff val="25000"/>
                  </a:schemeClr>
                </a:solidFill>
              </a:rPr>
              <a:t>:</a:t>
            </a:r>
            <a:endParaRPr lang="en-US" sz="3600" dirty="0"/>
          </a:p>
        </p:txBody>
      </p:sp>
      <p:sp>
        <p:nvSpPr>
          <p:cNvPr id="24" name="Isosceles Triangle 2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5" name="Rectangle 2">
            <a:extLst>
              <a:ext uri="{FF2B5EF4-FFF2-40B4-BE49-F238E27FC236}">
                <a16:creationId xmlns:a16="http://schemas.microsoft.com/office/drawing/2014/main" id="{0AF12361-4155-D472-868E-D785F6F11C96}"/>
              </a:ext>
            </a:extLst>
          </p:cNvPr>
          <p:cNvSpPr>
            <a:spLocks noChangeArrowheads="1"/>
          </p:cNvSpPr>
          <p:nvPr/>
        </p:nvSpPr>
        <p:spPr bwMode="auto">
          <a:xfrm>
            <a:off x="863500" y="1307699"/>
            <a:ext cx="9066670" cy="473366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0" fontAlgn="base">
              <a:lnSpc>
                <a:spcPct val="90000"/>
              </a:lnSpc>
              <a:spcBef>
                <a:spcPts val="1000"/>
              </a:spcBef>
              <a:buClr>
                <a:schemeClr val="accent1"/>
              </a:buClr>
              <a:buSzPct val="80000"/>
              <a:buFont typeface="Wingdings 3" charset="2"/>
              <a:buChar char=""/>
              <a:tabLst/>
            </a:pPr>
            <a:r>
              <a:rPr kumimoji="0" lang="en-US" altLang="da-DK" b="1" i="0" u="none" strike="noStrike" cap="none" normalizeH="0" baseline="0" dirty="0" err="1">
                <a:ln>
                  <a:noFill/>
                </a:ln>
                <a:solidFill>
                  <a:schemeClr val="tx1">
                    <a:lumMod val="75000"/>
                    <a:lumOff val="25000"/>
                  </a:schemeClr>
                </a:solidFill>
                <a:effectLst/>
              </a:rPr>
              <a:t>Kulturel</a:t>
            </a:r>
            <a:r>
              <a:rPr kumimoji="0" lang="en-US" altLang="da-DK" b="1" i="0" u="none" strike="noStrike" cap="none" normalizeH="0" baseline="0" dirty="0">
                <a:ln>
                  <a:noFill/>
                </a:ln>
                <a:solidFill>
                  <a:schemeClr val="tx1">
                    <a:lumMod val="75000"/>
                    <a:lumOff val="25000"/>
                  </a:schemeClr>
                </a:solidFill>
                <a:effectLst/>
              </a:rPr>
              <a:t> </a:t>
            </a:r>
            <a:r>
              <a:rPr kumimoji="0" lang="en-US" altLang="da-DK" b="1" i="0" u="none" strike="noStrike" cap="none" normalizeH="0" baseline="0" dirty="0" err="1">
                <a:ln>
                  <a:noFill/>
                </a:ln>
                <a:solidFill>
                  <a:schemeClr val="tx1">
                    <a:lumMod val="75000"/>
                    <a:lumOff val="25000"/>
                  </a:schemeClr>
                </a:solidFill>
                <a:effectLst/>
              </a:rPr>
              <a:t>frisættelse</a:t>
            </a:r>
            <a:r>
              <a:rPr kumimoji="0" lang="en-US" altLang="da-DK" b="1" i="0" u="none" strike="noStrike" cap="none" normalizeH="0" baseline="0" dirty="0">
                <a:ln>
                  <a:noFill/>
                </a:ln>
                <a:solidFill>
                  <a:schemeClr val="tx1">
                    <a:lumMod val="75000"/>
                    <a:lumOff val="25000"/>
                  </a:schemeClr>
                </a:solidFill>
                <a:effectLst/>
              </a:rPr>
              <a: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Mennesket</a:t>
            </a:r>
            <a:r>
              <a:rPr kumimoji="0" lang="en-US" altLang="da-DK" b="0" i="0" u="none" strike="noStrike" cap="none" normalizeH="0" baseline="0" dirty="0">
                <a:ln>
                  <a:noFill/>
                </a:ln>
                <a:solidFill>
                  <a:schemeClr val="tx1">
                    <a:lumMod val="75000"/>
                    <a:lumOff val="25000"/>
                  </a:schemeClr>
                </a:solidFill>
                <a:effectLst/>
              </a:rPr>
              <a:t> er </a:t>
            </a:r>
            <a:r>
              <a:rPr kumimoji="0" lang="en-US" altLang="da-DK" b="0" i="0" u="none" strike="noStrike" cap="none" normalizeH="0" baseline="0" dirty="0" err="1">
                <a:ln>
                  <a:noFill/>
                </a:ln>
                <a:solidFill>
                  <a:schemeClr val="tx1">
                    <a:lumMod val="75000"/>
                    <a:lumOff val="25000"/>
                  </a:schemeClr>
                </a:solidFill>
                <a:effectLst/>
              </a:rPr>
              <a:t>frigjort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fra</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traditionelle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normer</a:t>
            </a:r>
            <a:r>
              <a:rPr kumimoji="0" lang="en-US" altLang="da-DK" b="0" i="0" u="none" strike="noStrike" cap="none" normalizeH="0" baseline="0" dirty="0">
                <a:ln>
                  <a:noFill/>
                </a:ln>
                <a:solidFill>
                  <a:schemeClr val="tx1">
                    <a:lumMod val="75000"/>
                    <a:lumOff val="25000"/>
                  </a:schemeClr>
                </a:solidFill>
                <a:effectLst/>
              </a:rPr>
              <a:t> for </a:t>
            </a:r>
            <a:r>
              <a:rPr kumimoji="0" lang="en-US" altLang="da-DK" b="0" i="0" u="none" strike="noStrike" cap="none" normalizeH="0" baseline="0" dirty="0" err="1">
                <a:ln>
                  <a:noFill/>
                </a:ln>
                <a:solidFill>
                  <a:schemeClr val="tx1">
                    <a:lumMod val="75000"/>
                    <a:lumOff val="25000"/>
                  </a:schemeClr>
                </a:solidFill>
                <a:effectLst/>
              </a:rPr>
              <a:t>bl.a</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køn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familie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seksualitet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hvilket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skaber</a:t>
            </a:r>
            <a:r>
              <a:rPr kumimoji="0" lang="en-US" altLang="da-DK" b="0" i="0" u="none" strike="noStrike" cap="none" normalizeH="0" baseline="0" dirty="0">
                <a:ln>
                  <a:noFill/>
                </a:ln>
                <a:solidFill>
                  <a:schemeClr val="tx1">
                    <a:lumMod val="75000"/>
                    <a:lumOff val="25000"/>
                  </a:schemeClr>
                </a:solidFill>
                <a:effectLst/>
              </a:rPr>
              <a:t> et </a:t>
            </a:r>
            <a:r>
              <a:rPr kumimoji="0" lang="en-US" altLang="da-DK" b="0" i="0" u="none" strike="noStrike" cap="none" normalizeH="0" baseline="0" dirty="0" err="1">
                <a:ln>
                  <a:noFill/>
                </a:ln>
                <a:solidFill>
                  <a:schemeClr val="tx1">
                    <a:lumMod val="75000"/>
                    <a:lumOff val="25000"/>
                  </a:schemeClr>
                </a:solidFill>
                <a:effectLst/>
              </a:rPr>
              <a:t>stort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valgfrihed</a:t>
            </a:r>
            <a:r>
              <a:rPr kumimoji="0" lang="en-US" altLang="da-DK" b="0" i="0" u="none" strike="noStrike" cap="none" normalizeH="0" baseline="0" dirty="0">
                <a:ln>
                  <a:noFill/>
                </a:ln>
                <a:solidFill>
                  <a:schemeClr val="tx1">
                    <a:lumMod val="75000"/>
                    <a:lumOff val="25000"/>
                  </a:schemeClr>
                </a:solidFill>
                <a:effectLst/>
              </a:rPr>
              <a:t>, men </a:t>
            </a:r>
            <a:r>
              <a:rPr kumimoji="0" lang="en-US" altLang="da-DK" b="0" i="0" u="none" strike="noStrike" cap="none" normalizeH="0" baseline="0" dirty="0" err="1">
                <a:ln>
                  <a:noFill/>
                </a:ln>
                <a:solidFill>
                  <a:schemeClr val="tx1">
                    <a:lumMod val="75000"/>
                    <a:lumOff val="25000"/>
                  </a:schemeClr>
                </a:solidFill>
                <a:effectLst/>
              </a:rPr>
              <a:t>også</a:t>
            </a:r>
            <a:r>
              <a:rPr kumimoji="0" lang="en-US" altLang="da-DK" b="0" i="0" u="none" strike="noStrike" cap="none" normalizeH="0" baseline="0" dirty="0">
                <a:ln>
                  <a:noFill/>
                </a:ln>
                <a:solidFill>
                  <a:schemeClr val="tx1">
                    <a:lumMod val="75000"/>
                    <a:lumOff val="25000"/>
                  </a:schemeClr>
                </a:solidFill>
                <a:effectLst/>
              </a:rPr>
              <a:t> et </a:t>
            </a:r>
            <a:r>
              <a:rPr kumimoji="0" lang="en-US" altLang="da-DK" b="0" i="0" u="none" strike="noStrike" cap="none" normalizeH="0" baseline="0" dirty="0" err="1">
                <a:ln>
                  <a:noFill/>
                </a:ln>
                <a:solidFill>
                  <a:schemeClr val="tx1">
                    <a:lumMod val="75000"/>
                    <a:lumOff val="25000"/>
                  </a:schemeClr>
                </a:solidFill>
                <a:effectLst/>
              </a:rPr>
              <a:t>pres</a:t>
            </a:r>
            <a:r>
              <a:rPr kumimoji="0" lang="en-US" altLang="da-DK" b="0" i="0" u="none" strike="noStrike" cap="none" normalizeH="0" baseline="0" dirty="0">
                <a:ln>
                  <a:noFill/>
                </a:ln>
                <a:solidFill>
                  <a:schemeClr val="tx1">
                    <a:lumMod val="75000"/>
                    <a:lumOff val="25000"/>
                  </a:schemeClr>
                </a:solidFill>
                <a:effectLst/>
              </a:rPr>
              <a:t> for </a:t>
            </a:r>
            <a:r>
              <a:rPr kumimoji="0" lang="en-US" altLang="da-DK" b="0" i="0" u="none" strike="noStrike" cap="none" normalizeH="0" baseline="0" dirty="0" err="1">
                <a:ln>
                  <a:noFill/>
                </a:ln>
                <a:solidFill>
                  <a:schemeClr val="tx1">
                    <a:lumMod val="75000"/>
                    <a:lumOff val="25000"/>
                  </a:schemeClr>
                </a:solidFill>
                <a:effectLst/>
              </a:rPr>
              <a:t>selv</a:t>
            </a:r>
            <a:r>
              <a:rPr kumimoji="0" lang="en-US" altLang="da-DK" b="0" i="0" u="none" strike="noStrike" cap="none" normalizeH="0" baseline="0" dirty="0">
                <a:ln>
                  <a:noFill/>
                </a:ln>
                <a:solidFill>
                  <a:schemeClr val="tx1">
                    <a:lumMod val="75000"/>
                    <a:lumOff val="25000"/>
                  </a:schemeClr>
                </a:solidFill>
                <a:effectLst/>
              </a:rPr>
              <a:t> at </a:t>
            </a:r>
            <a:r>
              <a:rPr kumimoji="0" lang="en-US" altLang="da-DK" b="0" i="0" u="none" strike="noStrike" cap="none" normalizeH="0" baseline="0" dirty="0" err="1">
                <a:ln>
                  <a:noFill/>
                </a:ln>
                <a:solidFill>
                  <a:schemeClr val="tx1">
                    <a:lumMod val="75000"/>
                    <a:lumOff val="25000"/>
                  </a:schemeClr>
                </a:solidFill>
                <a:effectLst/>
              </a:rPr>
              <a:t>skabe</a:t>
            </a:r>
            <a:r>
              <a:rPr kumimoji="0" lang="en-US" altLang="da-DK" b="0" i="0" u="none" strike="noStrike" cap="none" normalizeH="0" baseline="0" dirty="0">
                <a:ln>
                  <a:noFill/>
                </a:ln>
                <a:solidFill>
                  <a:schemeClr val="tx1">
                    <a:lumMod val="75000"/>
                    <a:lumOff val="25000"/>
                  </a:schemeClr>
                </a:solidFill>
                <a:effectLst/>
              </a:rPr>
              <a:t> sit liv.</a:t>
            </a:r>
          </a:p>
          <a:p>
            <a:pPr marL="0" marR="0" lvl="0" indent="0" fontAlgn="base">
              <a:lnSpc>
                <a:spcPct val="90000"/>
              </a:lnSpc>
              <a:spcBef>
                <a:spcPts val="1000"/>
              </a:spcBef>
              <a:buClr>
                <a:schemeClr val="accent1"/>
              </a:buClr>
              <a:buSzPct val="80000"/>
              <a:buFont typeface="Wingdings 3" charset="2"/>
              <a:buChar char=""/>
              <a:tabLst/>
            </a:pPr>
            <a:r>
              <a:rPr kumimoji="0" lang="en-US" altLang="da-DK" b="1" i="0" u="none" strike="noStrike" cap="none" normalizeH="0" baseline="0" dirty="0" err="1">
                <a:ln>
                  <a:noFill/>
                </a:ln>
                <a:solidFill>
                  <a:schemeClr val="tx1">
                    <a:lumMod val="75000"/>
                    <a:lumOff val="25000"/>
                  </a:schemeClr>
                </a:solidFill>
                <a:effectLst/>
              </a:rPr>
              <a:t>Formbarhed</a:t>
            </a:r>
            <a:r>
              <a:rPr kumimoji="0" lang="en-US" altLang="da-DK" b="1" i="0" u="none" strike="noStrike" cap="none" normalizeH="0" baseline="0" dirty="0">
                <a:ln>
                  <a:noFill/>
                </a:ln>
                <a:solidFill>
                  <a:schemeClr val="tx1">
                    <a:lumMod val="75000"/>
                    <a:lumOff val="25000"/>
                  </a:schemeClr>
                </a:solidFill>
                <a:effectLst/>
              </a:rPr>
              <a:t>:</a:t>
            </a:r>
            <a:r>
              <a:rPr kumimoji="0" lang="en-US" altLang="da-DK" b="0" i="0" u="none" strike="noStrike" cap="none" normalizeH="0" baseline="0" dirty="0">
                <a:ln>
                  <a:noFill/>
                </a:ln>
                <a:solidFill>
                  <a:schemeClr val="tx1">
                    <a:lumMod val="75000"/>
                    <a:lumOff val="25000"/>
                  </a:schemeClr>
                </a:solidFill>
                <a:effectLst/>
              </a:rPr>
              <a:t> Ideen om, at </a:t>
            </a:r>
            <a:r>
              <a:rPr kumimoji="0" lang="en-US" altLang="da-DK" b="0" i="0" u="none" strike="noStrike" cap="none" normalizeH="0" baseline="0" dirty="0" err="1">
                <a:ln>
                  <a:noFill/>
                </a:ln>
                <a:solidFill>
                  <a:schemeClr val="tx1">
                    <a:lumMod val="75000"/>
                    <a:lumOff val="25000"/>
                  </a:schemeClr>
                </a:solidFill>
                <a:effectLst/>
              </a:rPr>
              <a:t>kroppen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identiteten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kan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formes</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uendeligt</a:t>
            </a:r>
            <a:r>
              <a:rPr kumimoji="0" lang="en-US" altLang="da-DK" b="0" i="0" u="none" strike="noStrike" cap="none" normalizeH="0" baseline="0" dirty="0">
                <a:ln>
                  <a:noFill/>
                </a:ln>
                <a:solidFill>
                  <a:schemeClr val="tx1">
                    <a:lumMod val="75000"/>
                    <a:lumOff val="25000"/>
                  </a:schemeClr>
                </a:solidFill>
                <a:effectLst/>
              </a:rPr>
              <a:t>. Dette </a:t>
            </a:r>
            <a:r>
              <a:rPr kumimoji="0" lang="en-US" altLang="da-DK" b="0" i="0" u="none" strike="noStrike" cap="none" normalizeH="0" baseline="0" dirty="0" err="1">
                <a:ln>
                  <a:noFill/>
                </a:ln>
                <a:solidFill>
                  <a:schemeClr val="tx1">
                    <a:lumMod val="75000"/>
                    <a:lumOff val="25000"/>
                  </a:schemeClr>
                </a:solidFill>
                <a:effectLst/>
              </a:rPr>
              <a:t>kan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skabe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utilfredshed</a:t>
            </a:r>
            <a:r>
              <a:rPr kumimoji="0" lang="en-US" altLang="da-DK" b="0" i="0" u="none" strike="noStrike" cap="none" normalizeH="0" baseline="0" dirty="0">
                <a:ln>
                  <a:noFill/>
                </a:ln>
                <a:solidFill>
                  <a:schemeClr val="tx1">
                    <a:lumMod val="75000"/>
                    <a:lumOff val="25000"/>
                  </a:schemeClr>
                </a:solidFill>
                <a:effectLst/>
              </a:rPr>
              <a:t> (man </a:t>
            </a:r>
            <a:r>
              <a:rPr kumimoji="0" lang="en-US" altLang="da-DK" b="0" i="0" u="none" strike="noStrike" cap="none" normalizeH="0" baseline="0" dirty="0" err="1">
                <a:ln>
                  <a:noFill/>
                </a:ln>
                <a:solidFill>
                  <a:schemeClr val="tx1">
                    <a:lumMod val="75000"/>
                    <a:lumOff val="25000"/>
                  </a:schemeClr>
                </a:solidFill>
                <a:effectLst/>
              </a:rPr>
              <a:t>skal</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altid</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være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bedre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en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følelse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af</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utilstrækkelighed</a:t>
            </a:r>
            <a:r>
              <a:rPr kumimoji="0" lang="en-US" altLang="da-DK" b="0" i="0" u="none" strike="noStrike" cap="none" normalizeH="0" baseline="0" dirty="0">
                <a:ln>
                  <a:noFill/>
                </a:ln>
                <a:solidFill>
                  <a:schemeClr val="tx1">
                    <a:lumMod val="75000"/>
                    <a:lumOff val="25000"/>
                  </a:schemeClr>
                </a:solidFill>
                <a:effectLst/>
              </a:rPr>
              <a:t>, da </a:t>
            </a:r>
            <a:r>
              <a:rPr kumimoji="0" lang="en-US" altLang="da-DK" b="0" i="0" u="none" strike="noStrike" cap="none" normalizeH="0" baseline="0" dirty="0" err="1">
                <a:ln>
                  <a:noFill/>
                </a:ln>
                <a:solidFill>
                  <a:schemeClr val="tx1">
                    <a:lumMod val="75000"/>
                    <a:lumOff val="25000"/>
                  </a:schemeClr>
                </a:solidFill>
                <a:effectLst/>
              </a:rPr>
              <a:t>potentialet</a:t>
            </a:r>
            <a:r>
              <a:rPr kumimoji="0" lang="en-US" altLang="da-DK" b="0" i="0" u="none" strike="noStrike" cap="none" normalizeH="0" baseline="0" dirty="0">
                <a:ln>
                  <a:noFill/>
                </a:ln>
                <a:solidFill>
                  <a:schemeClr val="tx1">
                    <a:lumMod val="75000"/>
                    <a:lumOff val="25000"/>
                  </a:schemeClr>
                </a:solidFill>
                <a:effectLst/>
              </a:rPr>
              <a:t> er </a:t>
            </a:r>
            <a:r>
              <a:rPr kumimoji="0" lang="en-US" altLang="da-DK" b="0" i="0" u="none" strike="noStrike" cap="none" normalizeH="0" baseline="0" dirty="0" err="1">
                <a:ln>
                  <a:noFill/>
                </a:ln>
                <a:solidFill>
                  <a:schemeClr val="tx1">
                    <a:lumMod val="75000"/>
                    <a:lumOff val="25000"/>
                  </a:schemeClr>
                </a:solidFill>
                <a:effectLst/>
              </a:rPr>
              <a:t>uendeligt</a:t>
            </a:r>
            <a:r>
              <a:rPr kumimoji="0" lang="en-US" altLang="da-DK" b="0" i="0" u="none" strike="noStrike" cap="none" normalizeH="0" baseline="0" dirty="0">
                <a:ln>
                  <a:noFill/>
                </a:ln>
                <a:solidFill>
                  <a:schemeClr val="tx1">
                    <a:lumMod val="75000"/>
                    <a:lumOff val="25000"/>
                  </a:schemeClr>
                </a:solidFill>
                <a:effectLst/>
              </a:rPr>
              <a:t>, men </a:t>
            </a:r>
            <a:r>
              <a:rPr kumimoji="0" lang="en-US" altLang="da-DK" b="0" i="0" u="none" strike="noStrike" cap="none" normalizeH="0" baseline="0" dirty="0" err="1">
                <a:ln>
                  <a:noFill/>
                </a:ln>
                <a:solidFill>
                  <a:schemeClr val="tx1">
                    <a:lumMod val="75000"/>
                    <a:lumOff val="25000"/>
                  </a:schemeClr>
                </a:solidFill>
                <a:effectLst/>
              </a:rPr>
              <a:t>virkeligheden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begrænset</a:t>
            </a:r>
            <a:r>
              <a:rPr kumimoji="0" lang="en-US" altLang="da-DK"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r>
              <a:rPr kumimoji="0" lang="en-US" altLang="da-DK" b="1" i="0" u="none" strike="noStrike" cap="none" normalizeH="0" baseline="0" dirty="0" err="1">
                <a:ln>
                  <a:noFill/>
                </a:ln>
                <a:solidFill>
                  <a:schemeClr val="tx1">
                    <a:lumMod val="75000"/>
                    <a:lumOff val="25000"/>
                  </a:schemeClr>
                </a:solidFill>
                <a:effectLst/>
              </a:rPr>
              <a:t>Refleksivitet</a:t>
            </a:r>
            <a:r>
              <a:rPr kumimoji="0" lang="en-US" altLang="da-DK" b="1" i="0" u="none" strike="noStrike" cap="none" normalizeH="0" baseline="0" dirty="0">
                <a:ln>
                  <a:noFill/>
                </a:ln>
                <a:solidFill>
                  <a:schemeClr val="tx1">
                    <a:lumMod val="75000"/>
                    <a:lumOff val="25000"/>
                  </a:schemeClr>
                </a:solidFill>
                <a:effectLst/>
              </a:rPr>
              <a: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Individet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må</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konstant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reflektere</a:t>
            </a:r>
            <a:r>
              <a:rPr kumimoji="0" lang="en-US" altLang="da-DK" b="0" i="0" u="none" strike="noStrike" cap="none" normalizeH="0" baseline="0" dirty="0">
                <a:ln>
                  <a:noFill/>
                </a:ln>
                <a:solidFill>
                  <a:schemeClr val="tx1">
                    <a:lumMod val="75000"/>
                    <a:lumOff val="25000"/>
                  </a:schemeClr>
                </a:solidFill>
                <a:effectLst/>
              </a:rPr>
              <a:t> over sig </a:t>
            </a:r>
            <a:r>
              <a:rPr kumimoji="0" lang="en-US" altLang="da-DK" b="0" i="0" u="none" strike="noStrike" cap="none" normalizeH="0" baseline="0" dirty="0" err="1">
                <a:ln>
                  <a:noFill/>
                </a:ln>
                <a:solidFill>
                  <a:schemeClr val="tx1">
                    <a:lumMod val="75000"/>
                    <a:lumOff val="25000"/>
                  </a:schemeClr>
                </a:solidFill>
                <a:effectLst/>
              </a:rPr>
              <a:t>selv</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sin </a:t>
            </a:r>
            <a:r>
              <a:rPr kumimoji="0" lang="en-US" altLang="da-DK" b="0" i="0" u="none" strike="noStrike" cap="none" normalizeH="0" baseline="0" dirty="0" err="1">
                <a:ln>
                  <a:noFill/>
                </a:ln>
                <a:solidFill>
                  <a:schemeClr val="tx1">
                    <a:lumMod val="75000"/>
                    <a:lumOff val="25000"/>
                  </a:schemeClr>
                </a:solidFill>
                <a:effectLst/>
              </a:rPr>
              <a:t>omverden</a:t>
            </a:r>
            <a:r>
              <a:rPr kumimoji="0" lang="en-US" altLang="da-DK" b="0" i="0" u="none" strike="noStrike" cap="none" normalizeH="0" baseline="0" dirty="0">
                <a:ln>
                  <a:noFill/>
                </a:ln>
                <a:solidFill>
                  <a:schemeClr val="tx1">
                    <a:lumMod val="75000"/>
                    <a:lumOff val="25000"/>
                  </a:schemeClr>
                </a:solidFill>
                <a:effectLst/>
              </a:rPr>
              <a:t> for at </a:t>
            </a:r>
            <a:r>
              <a:rPr kumimoji="0" lang="en-US" altLang="da-DK" b="0" i="0" u="none" strike="noStrike" cap="none" normalizeH="0" baseline="0" dirty="0" err="1">
                <a:ln>
                  <a:noFill/>
                </a:ln>
                <a:solidFill>
                  <a:schemeClr val="tx1">
                    <a:lumMod val="75000"/>
                    <a:lumOff val="25000"/>
                  </a:schemeClr>
                </a:solidFill>
                <a:effectLst/>
              </a:rPr>
              <a:t>navigere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i</a:t>
            </a:r>
            <a:r>
              <a:rPr kumimoji="0" lang="en-US" altLang="da-DK" b="0" i="0" u="none" strike="noStrike" cap="none" normalizeH="0" baseline="0" dirty="0">
                <a:ln>
                  <a:noFill/>
                </a:ln>
                <a:solidFill>
                  <a:schemeClr val="tx1">
                    <a:lumMod val="75000"/>
                    <a:lumOff val="25000"/>
                  </a:schemeClr>
                </a:solidFill>
                <a:effectLst/>
              </a:rPr>
              <a:t> de mange </a:t>
            </a:r>
            <a:r>
              <a:rPr kumimoji="0" lang="en-US" altLang="da-DK" b="0" i="0" u="none" strike="noStrike" cap="none" normalizeH="0" baseline="0" dirty="0" err="1">
                <a:ln>
                  <a:noFill/>
                </a:ln>
                <a:solidFill>
                  <a:schemeClr val="tx1">
                    <a:lumMod val="75000"/>
                    <a:lumOff val="25000"/>
                  </a:schemeClr>
                </a:solidFill>
                <a:effectLst/>
              </a:rPr>
              <a:t>muligheder</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kompleksitet</a:t>
            </a:r>
            <a:r>
              <a:rPr kumimoji="0" lang="en-US" altLang="da-DK"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r>
              <a:rPr kumimoji="0" lang="en-US" altLang="da-DK" b="1" i="0" u="none" strike="noStrike" cap="none" normalizeH="0" baseline="0" dirty="0" err="1">
                <a:ln>
                  <a:noFill/>
                </a:ln>
                <a:solidFill>
                  <a:schemeClr val="tx1">
                    <a:lumMod val="75000"/>
                    <a:lumOff val="25000"/>
                  </a:schemeClr>
                </a:solidFill>
                <a:effectLst/>
              </a:rPr>
              <a:t>Subjektivisering</a:t>
            </a:r>
            <a:r>
              <a:rPr kumimoji="0" lang="en-US" altLang="da-DK" b="1" i="0" u="none" strike="noStrike" cap="none" normalizeH="0" baseline="0" dirty="0">
                <a:ln>
                  <a:noFill/>
                </a:ln>
                <a:solidFill>
                  <a:schemeClr val="tx1">
                    <a:lumMod val="75000"/>
                    <a:lumOff val="25000"/>
                  </a:schemeClr>
                </a:solidFill>
                <a:effectLst/>
              </a:rPr>
              <a:t>:</a:t>
            </a:r>
            <a:r>
              <a:rPr kumimoji="0" lang="en-US" altLang="da-DK" b="0" i="0" u="none" strike="noStrike" cap="none" normalizeH="0" baseline="0" dirty="0">
                <a:ln>
                  <a:noFill/>
                </a:ln>
                <a:solidFill>
                  <a:schemeClr val="tx1">
                    <a:lumMod val="75000"/>
                    <a:lumOff val="25000"/>
                  </a:schemeClr>
                </a:solidFill>
                <a:effectLst/>
              </a:rPr>
              <a:t> Et </a:t>
            </a:r>
            <a:r>
              <a:rPr kumimoji="0" lang="en-US" altLang="da-DK" b="0" i="0" u="none" strike="noStrike" cap="none" normalizeH="0" baseline="0" dirty="0" err="1">
                <a:ln>
                  <a:noFill/>
                </a:ln>
                <a:solidFill>
                  <a:schemeClr val="tx1">
                    <a:lumMod val="75000"/>
                    <a:lumOff val="25000"/>
                  </a:schemeClr>
                </a:solidFill>
                <a:effectLst/>
              </a:rPr>
              <a:t>behov</a:t>
            </a:r>
            <a:r>
              <a:rPr kumimoji="0" lang="en-US" altLang="da-DK" b="0" i="0" u="none" strike="noStrike" cap="none" normalizeH="0" baseline="0" dirty="0">
                <a:ln>
                  <a:noFill/>
                </a:ln>
                <a:solidFill>
                  <a:schemeClr val="tx1">
                    <a:lumMod val="75000"/>
                    <a:lumOff val="25000"/>
                  </a:schemeClr>
                </a:solidFill>
                <a:effectLst/>
              </a:rPr>
              <a:t> for at </a:t>
            </a:r>
            <a:r>
              <a:rPr kumimoji="0" lang="en-US" altLang="da-DK" b="0" i="0" u="none" strike="noStrike" cap="none" normalizeH="0" baseline="0" dirty="0" err="1">
                <a:ln>
                  <a:noFill/>
                </a:ln>
                <a:solidFill>
                  <a:schemeClr val="tx1">
                    <a:lumMod val="75000"/>
                    <a:lumOff val="25000"/>
                  </a:schemeClr>
                </a:solidFill>
                <a:effectLst/>
              </a:rPr>
              <a:t>få</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anerkendelse</a:t>
            </a:r>
            <a:r>
              <a:rPr kumimoji="0" lang="en-US" altLang="da-DK" b="0" i="0" u="none" strike="noStrike" cap="none" normalizeH="0" baseline="0" dirty="0">
                <a:ln>
                  <a:noFill/>
                </a:ln>
                <a:solidFill>
                  <a:schemeClr val="tx1">
                    <a:lumMod val="75000"/>
                    <a:lumOff val="25000"/>
                  </a:schemeClr>
                </a:solidFill>
                <a:effectLst/>
              </a:rPr>
              <a:t> for sin </a:t>
            </a:r>
            <a:r>
              <a:rPr kumimoji="0" lang="en-US" altLang="da-DK" b="0" i="0" u="none" strike="noStrike" cap="none" normalizeH="0" baseline="0" dirty="0" err="1">
                <a:ln>
                  <a:noFill/>
                </a:ln>
                <a:solidFill>
                  <a:schemeClr val="tx1">
                    <a:lumMod val="75000"/>
                    <a:lumOff val="25000"/>
                  </a:schemeClr>
                </a:solidFill>
                <a:effectLst/>
              </a:rPr>
              <a:t>unikke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identitet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følelsesliv</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ofte</a:t>
            </a:r>
            <a:r>
              <a:rPr kumimoji="0" lang="en-US" altLang="da-DK" b="0" i="0" u="none" strike="noStrike" cap="none" normalizeH="0" baseline="0" dirty="0">
                <a:ln>
                  <a:noFill/>
                </a:ln>
                <a:solidFill>
                  <a:schemeClr val="tx1">
                    <a:lumMod val="75000"/>
                    <a:lumOff val="25000"/>
                  </a:schemeClr>
                </a:solidFill>
                <a:effectLst/>
              </a:rPr>
              <a:t> via </a:t>
            </a:r>
            <a:r>
              <a:rPr kumimoji="0" lang="en-US" altLang="da-DK" b="0" i="0" u="none" strike="noStrike" cap="none" normalizeH="0" baseline="0" dirty="0" err="1">
                <a:ln>
                  <a:noFill/>
                </a:ln>
                <a:solidFill>
                  <a:schemeClr val="tx1">
                    <a:lumMod val="75000"/>
                    <a:lumOff val="25000"/>
                  </a:schemeClr>
                </a:solidFill>
                <a:effectLst/>
              </a:rPr>
              <a:t>sociale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medier</a:t>
            </a:r>
            <a:r>
              <a:rPr kumimoji="0" lang="en-US" altLang="da-DK" b="0" i="0" u="none" strike="noStrike" cap="none" normalizeH="0" baseline="0" dirty="0">
                <a:ln>
                  <a:noFill/>
                </a:ln>
                <a:solidFill>
                  <a:schemeClr val="tx1">
                    <a:lumMod val="75000"/>
                    <a:lumOff val="25000"/>
                  </a:schemeClr>
                </a:solidFill>
                <a:effectLst/>
              </a:rPr>
              <a:t>, for at </a:t>
            </a:r>
            <a:r>
              <a:rPr kumimoji="0" lang="en-US" altLang="da-DK" b="0" i="0" u="none" strike="noStrike" cap="none" normalizeH="0" baseline="0" dirty="0" err="1">
                <a:ln>
                  <a:noFill/>
                </a:ln>
                <a:solidFill>
                  <a:schemeClr val="tx1">
                    <a:lumMod val="75000"/>
                    <a:lumOff val="25000"/>
                  </a:schemeClr>
                </a:solidFill>
                <a:effectLst/>
              </a:rPr>
              <a:t>skabe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nærhed</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bekræftelse</a:t>
            </a:r>
            <a:r>
              <a:rPr kumimoji="0" lang="en-US" altLang="da-DK"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r>
              <a:rPr kumimoji="0" lang="en-US" altLang="da-DK" b="1" i="0" u="none" strike="noStrike" cap="none" normalizeH="0" baseline="0" dirty="0" err="1">
                <a:ln>
                  <a:noFill/>
                </a:ln>
                <a:solidFill>
                  <a:schemeClr val="tx1">
                    <a:lumMod val="75000"/>
                    <a:lumOff val="25000"/>
                  </a:schemeClr>
                </a:solidFill>
                <a:effectLst/>
                <a:hlinkClick r:id="rId2"/>
              </a:rPr>
              <a:t>Potensering</a:t>
            </a:r>
            <a:r>
              <a:rPr kumimoji="0" lang="en-US" altLang="da-DK" b="1" i="0" u="none" strike="noStrike" cap="none" normalizeH="0" baseline="0" dirty="0">
                <a:ln>
                  <a:noFill/>
                </a:ln>
                <a:solidFill>
                  <a:schemeClr val="tx1">
                    <a:lumMod val="75000"/>
                    <a:lumOff val="25000"/>
                  </a:schemeClr>
                </a:solidFill>
                <a:effectLst/>
              </a:rPr>
              <a:t> (</a:t>
            </a:r>
            <a:r>
              <a:rPr kumimoji="0" lang="en-US" altLang="da-DK" b="1" i="0" u="none" strike="noStrike" cap="none" normalizeH="0" baseline="0" dirty="0" err="1">
                <a:ln>
                  <a:noFill/>
                </a:ln>
                <a:solidFill>
                  <a:schemeClr val="tx1">
                    <a:lumMod val="75000"/>
                    <a:lumOff val="25000"/>
                  </a:schemeClr>
                </a:solidFill>
                <a:effectLst/>
              </a:rPr>
              <a:t>forstærkning</a:t>
            </a:r>
            <a:r>
              <a:rPr kumimoji="0" lang="en-US" altLang="da-DK" b="1" i="0" u="none" strike="noStrike" cap="none" normalizeH="0" baseline="0" dirty="0">
                <a:ln>
                  <a:noFill/>
                </a:ln>
                <a:solidFill>
                  <a:schemeClr val="tx1">
                    <a:lumMod val="75000"/>
                    <a:lumOff val="25000"/>
                  </a:schemeClr>
                </a:solidFill>
                <a:effectLst/>
              </a:rPr>
              <a:t>/</a:t>
            </a:r>
            <a:r>
              <a:rPr kumimoji="0" lang="en-US" altLang="da-DK" b="1" i="0" u="none" strike="noStrike" cap="none" normalizeH="0" baseline="0" dirty="0" err="1">
                <a:ln>
                  <a:noFill/>
                </a:ln>
                <a:solidFill>
                  <a:schemeClr val="tx1">
                    <a:lumMod val="75000"/>
                    <a:lumOff val="25000"/>
                  </a:schemeClr>
                </a:solidFill>
                <a:effectLst/>
              </a:rPr>
              <a:t>intensivering</a:t>
            </a:r>
            <a:r>
              <a:rPr kumimoji="0" lang="en-US" altLang="da-DK" b="1" i="0" u="none" strike="noStrike" cap="none" normalizeH="0" baseline="0" dirty="0">
                <a:ln>
                  <a:noFill/>
                </a:ln>
                <a:solidFill>
                  <a:schemeClr val="tx1">
                    <a:lumMod val="75000"/>
                    <a:lumOff val="25000"/>
                  </a:schemeClr>
                </a:solidFill>
                <a:effectLst/>
              </a:rPr>
              <a: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Friheden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mulighederne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forstærkes</a:t>
            </a:r>
            <a:r>
              <a:rPr kumimoji="0" lang="en-US" altLang="da-DK" b="0" i="0" u="none" strike="noStrike" cap="none" normalizeH="0" baseline="0" dirty="0">
                <a:ln>
                  <a:noFill/>
                </a:ln>
                <a:solidFill>
                  <a:schemeClr val="tx1">
                    <a:lumMod val="75000"/>
                    <a:lumOff val="25000"/>
                  </a:schemeClr>
                </a:solidFill>
                <a:effectLst/>
              </a:rPr>
              <a:t>, men </a:t>
            </a:r>
            <a:r>
              <a:rPr kumimoji="0" lang="en-US" altLang="da-DK" b="0" i="0" u="none" strike="noStrike" cap="none" normalizeH="0" baseline="0" dirty="0" err="1">
                <a:ln>
                  <a:noFill/>
                </a:ln>
                <a:solidFill>
                  <a:schemeClr val="tx1">
                    <a:lumMod val="75000"/>
                    <a:lumOff val="25000"/>
                  </a:schemeClr>
                </a:solidFill>
                <a:effectLst/>
              </a:rPr>
              <a:t>intensiverer</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også</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usikkerheden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ønsket</a:t>
            </a:r>
            <a:r>
              <a:rPr kumimoji="0" lang="en-US" altLang="da-DK" b="0" i="0" u="none" strike="noStrike" cap="none" normalizeH="0" baseline="0" dirty="0">
                <a:ln>
                  <a:noFill/>
                </a:ln>
                <a:solidFill>
                  <a:schemeClr val="tx1">
                    <a:lumMod val="75000"/>
                    <a:lumOff val="25000"/>
                  </a:schemeClr>
                </a:solidFill>
                <a:effectLst/>
              </a:rPr>
              <a:t> om </a:t>
            </a:r>
            <a:r>
              <a:rPr kumimoji="0" lang="en-US" altLang="da-DK" b="0" i="0" u="none" strike="noStrike" cap="none" normalizeH="0" baseline="0" dirty="0" err="1">
                <a:ln>
                  <a:noFill/>
                </a:ln>
                <a:solidFill>
                  <a:schemeClr val="tx1">
                    <a:lumMod val="75000"/>
                    <a:lumOff val="25000"/>
                  </a:schemeClr>
                </a:solidFill>
                <a:effectLst/>
              </a:rPr>
              <a:t>intensitet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og</a:t>
            </a:r>
            <a:r>
              <a:rPr kumimoji="0" lang="en-US" altLang="da-DK" b="0" i="0" u="none" strike="noStrike" cap="none" normalizeH="0" baseline="0" dirty="0">
                <a:ln>
                  <a:noFill/>
                </a:ln>
                <a:solidFill>
                  <a:schemeClr val="tx1">
                    <a:lumMod val="75000"/>
                    <a:lumOff val="25000"/>
                  </a:schemeClr>
                </a:solidFill>
                <a:effectLst/>
              </a:rPr>
              <a:t> det nye, </a:t>
            </a:r>
            <a:r>
              <a:rPr kumimoji="0" lang="en-US" altLang="da-DK" b="0" i="0" u="none" strike="noStrike" cap="none" normalizeH="0" baseline="0" dirty="0" err="1">
                <a:ln>
                  <a:noFill/>
                </a:ln>
                <a:solidFill>
                  <a:schemeClr val="tx1">
                    <a:lumMod val="75000"/>
                    <a:lumOff val="25000"/>
                  </a:schemeClr>
                </a:solidFill>
                <a:effectLst/>
              </a:rPr>
              <a:t>hvilket</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kan</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føre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til</a:t>
            </a:r>
            <a:r>
              <a:rPr kumimoji="0" lang="en-US" altLang="da-DK" b="0" i="0" u="none" strike="noStrike" cap="none" normalizeH="0" baseline="0" dirty="0">
                <a:ln>
                  <a:noFill/>
                </a:ln>
                <a:solidFill>
                  <a:schemeClr val="tx1">
                    <a:lumMod val="75000"/>
                    <a:lumOff val="25000"/>
                  </a:schemeClr>
                </a:solidFill>
                <a:effectLst/>
              </a:rPr>
              <a:t> angst, </a:t>
            </a:r>
            <a:r>
              <a:rPr kumimoji="0" lang="en-US" altLang="da-DK" b="0" i="0" u="none" strike="noStrike" cap="none" normalizeH="0" baseline="0" dirty="0" err="1">
                <a:ln>
                  <a:noFill/>
                </a:ln>
                <a:solidFill>
                  <a:schemeClr val="tx1">
                    <a:lumMod val="75000"/>
                    <a:lumOff val="25000"/>
                  </a:schemeClr>
                </a:solidFill>
                <a:effectLst/>
              </a:rPr>
              <a:t>når</a:t>
            </a:r>
            <a:r>
              <a:rPr kumimoji="0" lang="en-US" altLang="da-DK" b="0" i="0" u="none" strike="noStrike" cap="none" normalizeH="0" baseline="0" dirty="0">
                <a:ln>
                  <a:noFill/>
                </a:ln>
                <a:solidFill>
                  <a:schemeClr val="tx1">
                    <a:lumMod val="75000"/>
                    <a:lumOff val="25000"/>
                  </a:schemeClr>
                </a:solidFill>
                <a:effectLst/>
              </a:rPr>
              <a:t> det </a:t>
            </a:r>
            <a:r>
              <a:rPr kumimoji="0" lang="en-US" altLang="da-DK" b="0" i="0" u="none" strike="noStrike" cap="none" normalizeH="0" baseline="0" dirty="0" err="1">
                <a:ln>
                  <a:noFill/>
                </a:ln>
                <a:solidFill>
                  <a:schemeClr val="tx1">
                    <a:lumMod val="75000"/>
                    <a:lumOff val="25000"/>
                  </a:schemeClr>
                </a:solidFill>
                <a:effectLst/>
              </a:rPr>
              <a:t>gamle</a:t>
            </a:r>
            <a:r>
              <a:rPr kumimoji="0" lang="en-US" altLang="da-DK" b="0" i="0" u="none" strike="noStrike" cap="none" normalizeH="0" baseline="0" dirty="0">
                <a:ln>
                  <a:noFill/>
                </a:ln>
                <a:solidFill>
                  <a:schemeClr val="tx1">
                    <a:lumMod val="75000"/>
                    <a:lumOff val="25000"/>
                  </a:schemeClr>
                </a:solidFill>
                <a:effectLst/>
              </a:rPr>
              <a:t> </a:t>
            </a:r>
            <a:r>
              <a:rPr kumimoji="0" lang="en-US" altLang="da-DK" b="0" i="0" u="none" strike="noStrike" cap="none" normalizeH="0" baseline="0" dirty="0" err="1">
                <a:ln>
                  <a:noFill/>
                </a:ln>
                <a:solidFill>
                  <a:schemeClr val="tx1">
                    <a:lumMod val="75000"/>
                    <a:lumOff val="25000"/>
                  </a:schemeClr>
                </a:solidFill>
                <a:effectLst/>
              </a:rPr>
              <a:t>forsvinder</a:t>
            </a:r>
            <a:r>
              <a:rPr kumimoji="0" lang="en-US" altLang="da-DK" b="0" i="0" u="none" strike="noStrike" cap="none" normalizeH="0" baseline="0" dirty="0">
                <a:ln>
                  <a:noFill/>
                </a:ln>
                <a:solidFill>
                  <a:schemeClr val="tx1">
                    <a:lumMod val="75000"/>
                    <a:lumOff val="25000"/>
                  </a:schemeClr>
                </a:solidFill>
                <a:effectLst/>
              </a:rPr>
              <a:t>. </a:t>
            </a:r>
          </a:p>
          <a:p>
            <a:pPr marL="0" marR="0" lvl="0" indent="0" fontAlgn="base">
              <a:lnSpc>
                <a:spcPct val="90000"/>
              </a:lnSpc>
              <a:spcBef>
                <a:spcPts val="1000"/>
              </a:spcBef>
              <a:buClr>
                <a:schemeClr val="accent1"/>
              </a:buClr>
              <a:buSzPct val="80000"/>
              <a:buFont typeface="Wingdings 3" charset="2"/>
              <a:buChar char=""/>
              <a:tabLst/>
            </a:pPr>
            <a:endParaRPr kumimoji="0" lang="en-US" altLang="da-DK" b="0" i="0" u="none" strike="noStrike" cap="none" normalizeH="0" baseline="0" dirty="0">
              <a:ln>
                <a:noFill/>
              </a:ln>
              <a:solidFill>
                <a:schemeClr val="tx1">
                  <a:lumMod val="75000"/>
                  <a:lumOff val="25000"/>
                </a:schemeClr>
              </a:solidFill>
              <a:effectLst/>
            </a:endParaRPr>
          </a:p>
        </p:txBody>
      </p:sp>
      <p:sp>
        <p:nvSpPr>
          <p:cNvPr id="26" name="Isosceles Triangle 2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242470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AC18-3A98-C0D0-7CDA-9709A7B66ADC}"/>
              </a:ext>
            </a:extLst>
          </p:cNvPr>
          <p:cNvSpPr>
            <a:spLocks noGrp="1"/>
          </p:cNvSpPr>
          <p:nvPr>
            <p:ph type="title"/>
          </p:nvPr>
        </p:nvSpPr>
        <p:spPr/>
        <p:txBody>
          <a:bodyPr anchor="t">
            <a:normAutofit/>
          </a:bodyPr>
          <a:lstStyle/>
          <a:p>
            <a:r>
              <a:rPr lang="da-DK" b="1" u="sng" noProof="0" dirty="0"/>
              <a:t>Kulturel frisættelse </a:t>
            </a:r>
            <a:r>
              <a:rPr lang="da-DK" noProof="0" dirty="0"/>
              <a:t>og sundhedsvalg</a:t>
            </a:r>
          </a:p>
        </p:txBody>
      </p:sp>
      <p:pic>
        <p:nvPicPr>
          <p:cNvPr id="5" name="Content Placeholder 4" descr="En gruppe unge voksne, der holder sociale medie-ikoner i hænderne i studiet med mørkegrå baggrund.">
            <a:extLst>
              <a:ext uri="{FF2B5EF4-FFF2-40B4-BE49-F238E27FC236}">
                <a16:creationId xmlns:a16="http://schemas.microsoft.com/office/drawing/2014/main" id="{74024049-AAC3-4C09-B477-7D63DA539116}"/>
              </a:ext>
            </a:extLst>
          </p:cNvPr>
          <p:cNvPicPr>
            <a:picLocks noGrp="1" noChangeAspect="1"/>
          </p:cNvPicPr>
          <p:nvPr>
            <p:ph type="pic" sz="quarter" idx="15"/>
          </p:nvPr>
        </p:nvPicPr>
        <p:blipFill>
          <a:blip r:embed="rId3"/>
          <a:srcRect l="7705" r="7705"/>
          <a:stretch>
            <a:fillRect/>
          </a:stretch>
        </p:blipFill>
        <p:spPr/>
      </p:pic>
      <p:sp>
        <p:nvSpPr>
          <p:cNvPr id="4" name="Content Placeholder 3">
            <a:extLst>
              <a:ext uri="{FF2B5EF4-FFF2-40B4-BE49-F238E27FC236}">
                <a16:creationId xmlns:a16="http://schemas.microsoft.com/office/drawing/2014/main" id="{30B2EC67-BAB0-8F3C-E207-FC1377236CC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da-DK" b="1" u="sng" noProof="0" dirty="0"/>
              <a:t>Kulturel frisættelse</a:t>
            </a:r>
          </a:p>
          <a:p>
            <a:pPr marL="0" lvl="1" indent="0">
              <a:buFont typeface="Arial" panose="020B0604020202020204" pitchFamily="34" charset="0"/>
              <a:buNone/>
            </a:pPr>
            <a:r>
              <a:rPr lang="da-DK" noProof="0" dirty="0"/>
              <a:t>Unge er frigjort fra traditionelle normer og træffer selvstændige valg i et komplekst samfund.</a:t>
            </a:r>
          </a:p>
          <a:p>
            <a:pPr marL="0" indent="0">
              <a:spcBef>
                <a:spcPts val="2500"/>
              </a:spcBef>
              <a:buFont typeface="Arial" panose="020B0604020202020204" pitchFamily="34" charset="0"/>
              <a:buNone/>
            </a:pPr>
            <a:r>
              <a:rPr lang="da-DK" b="1" noProof="0" dirty="0"/>
              <a:t>Mangfoldighed i sundhedsvalg</a:t>
            </a:r>
          </a:p>
          <a:p>
            <a:pPr marL="0" lvl="1" indent="0">
              <a:buFont typeface="Arial" panose="020B0604020202020204" pitchFamily="34" charset="0"/>
              <a:buNone/>
            </a:pPr>
            <a:r>
              <a:rPr lang="da-DK" noProof="0" dirty="0"/>
              <a:t>Unge navigerer i mange modstridende sundhedsidealer uden klare retningslinjer.</a:t>
            </a:r>
          </a:p>
          <a:p>
            <a:pPr marL="0" indent="0">
              <a:spcBef>
                <a:spcPts val="2500"/>
              </a:spcBef>
              <a:buFont typeface="Arial" panose="020B0604020202020204" pitchFamily="34" charset="0"/>
              <a:buNone/>
            </a:pPr>
            <a:r>
              <a:rPr lang="da-DK" b="1" noProof="0" dirty="0"/>
              <a:t>Identitetsarbejde og sundhed</a:t>
            </a:r>
          </a:p>
          <a:p>
            <a:pPr marL="0" lvl="1" indent="0">
              <a:buFont typeface="Arial" panose="020B0604020202020204" pitchFamily="34" charset="0"/>
              <a:buNone/>
            </a:pPr>
            <a:r>
              <a:rPr lang="da-DK" noProof="0" dirty="0"/>
              <a:t>Sundhedsvalg bliver en del af unges identitetsdannelse i en verden med mange muligheder.</a:t>
            </a:r>
          </a:p>
          <a:p>
            <a:pPr marL="0" indent="0">
              <a:spcBef>
                <a:spcPts val="2500"/>
              </a:spcBef>
              <a:buFont typeface="Arial" panose="020B0604020202020204" pitchFamily="34" charset="0"/>
              <a:buNone/>
            </a:pPr>
            <a:r>
              <a:rPr lang="da-DK" b="1" noProof="0" dirty="0"/>
              <a:t>Sociale medier og globalisering</a:t>
            </a:r>
          </a:p>
          <a:p>
            <a:pPr marL="0" lvl="1" indent="0">
              <a:buFont typeface="Arial" panose="020B0604020202020204" pitchFamily="34" charset="0"/>
              <a:buNone/>
            </a:pPr>
            <a:r>
              <a:rPr lang="da-DK" noProof="0" dirty="0"/>
              <a:t>Sociale medier forstærker sundhedskompleksiteten gennem globale livsstilsmodeller.</a:t>
            </a:r>
          </a:p>
        </p:txBody>
      </p:sp>
    </p:spTree>
    <p:extLst>
      <p:ext uri="{BB962C8B-B14F-4D97-AF65-F5344CB8AC3E}">
        <p14:creationId xmlns:p14="http://schemas.microsoft.com/office/powerpoint/2010/main" val="1274454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0CDE-BB8F-B877-11D6-160D8BDFD871}"/>
              </a:ext>
            </a:extLst>
          </p:cNvPr>
          <p:cNvSpPr>
            <a:spLocks noGrp="1"/>
          </p:cNvSpPr>
          <p:nvPr>
            <p:ph type="title"/>
          </p:nvPr>
        </p:nvSpPr>
        <p:spPr/>
        <p:txBody>
          <a:bodyPr anchor="t">
            <a:normAutofit fontScale="90000"/>
          </a:bodyPr>
          <a:lstStyle/>
          <a:p>
            <a:r>
              <a:rPr lang="en-US"/>
              <a:t>Individualisering og sundhed som livsprojekt</a:t>
            </a:r>
          </a:p>
        </p:txBody>
      </p:sp>
      <p:pic>
        <p:nvPicPr>
          <p:cNvPr id="5" name="Content Placeholder 4" descr="Snacks efter træning">
            <a:extLst>
              <a:ext uri="{FF2B5EF4-FFF2-40B4-BE49-F238E27FC236}">
                <a16:creationId xmlns:a16="http://schemas.microsoft.com/office/drawing/2014/main" id="{27CA919E-0C4E-4850-A075-BA640685F137}"/>
              </a:ext>
            </a:extLst>
          </p:cNvPr>
          <p:cNvPicPr>
            <a:picLocks noGrp="1" noChangeAspect="1"/>
          </p:cNvPicPr>
          <p:nvPr>
            <p:ph type="pic" sz="quarter" idx="15"/>
          </p:nvPr>
        </p:nvPicPr>
        <p:blipFill>
          <a:blip r:embed="rId3"/>
          <a:srcRect l="7581" r="7581"/>
          <a:stretch>
            <a:fillRect/>
          </a:stretch>
        </p:blipFill>
        <p:spPr/>
      </p:pic>
      <p:sp>
        <p:nvSpPr>
          <p:cNvPr id="4" name="Content Placeholder 3">
            <a:extLst>
              <a:ext uri="{FF2B5EF4-FFF2-40B4-BE49-F238E27FC236}">
                <a16:creationId xmlns:a16="http://schemas.microsoft.com/office/drawing/2014/main" id="{9F16D6EC-E9DF-47E3-C097-71286A59049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Sundhed som selvudvikling</a:t>
            </a:r>
          </a:p>
          <a:p>
            <a:pPr marL="0" lvl="1" indent="0">
              <a:buFont typeface="Arial" panose="020B0604020202020204" pitchFamily="34" charset="0"/>
              <a:buNone/>
            </a:pPr>
            <a:r>
              <a:t>Sundhed bliver en del af et større selvudviklingsprojekt med fokus på kost, træning og mental trivsel.</a:t>
            </a:r>
            <a:endParaRPr lang="en-US"/>
          </a:p>
          <a:p>
            <a:pPr marL="0" indent="0">
              <a:spcBef>
                <a:spcPts val="2500"/>
              </a:spcBef>
              <a:buFont typeface="Arial" panose="020B0604020202020204" pitchFamily="34" charset="0"/>
              <a:buNone/>
            </a:pPr>
            <a:r>
              <a:rPr lang="en-US" b="1"/>
              <a:t>Individualiseret sundhedsadfærd</a:t>
            </a:r>
          </a:p>
          <a:p>
            <a:pPr marL="0" lvl="1" indent="0">
              <a:buFont typeface="Arial" panose="020B0604020202020204" pitchFamily="34" charset="0"/>
              <a:buNone/>
            </a:pPr>
            <a:r>
              <a:t>Sundhedsadfærd handler om at skabe en unik livsstil, der afspejler personlige værdier og identitet.</a:t>
            </a:r>
            <a:endParaRPr lang="en-US"/>
          </a:p>
          <a:p>
            <a:pPr marL="0" indent="0">
              <a:spcBef>
                <a:spcPts val="2500"/>
              </a:spcBef>
              <a:buFont typeface="Arial" panose="020B0604020202020204" pitchFamily="34" charset="0"/>
              <a:buNone/>
            </a:pPr>
            <a:r>
              <a:rPr lang="en-US" b="1"/>
              <a:t>Pres og udfordringer ved selvoptimering</a:t>
            </a:r>
          </a:p>
          <a:p>
            <a:pPr marL="0" lvl="1" indent="0">
              <a:buFont typeface="Arial" panose="020B0604020202020204" pitchFamily="34" charset="0"/>
              <a:buNone/>
            </a:pPr>
            <a:r>
              <a:t>Selvoptimering kan skabe pres og stress, især når sundhed forbindes med sociale statusmarkører.</a:t>
            </a:r>
            <a:endParaRPr lang="en-US"/>
          </a:p>
          <a:p>
            <a:pPr marL="0" indent="0">
              <a:spcBef>
                <a:spcPts val="2500"/>
              </a:spcBef>
              <a:buFont typeface="Arial" panose="020B0604020202020204" pitchFamily="34" charset="0"/>
              <a:buNone/>
            </a:pPr>
            <a:r>
              <a:rPr lang="en-US" b="1"/>
              <a:t>Succes målt i selvkontrol</a:t>
            </a:r>
          </a:p>
          <a:p>
            <a:pPr marL="0" lvl="1" indent="0">
              <a:buFont typeface="Arial" panose="020B0604020202020204" pitchFamily="34" charset="0"/>
              <a:buNone/>
            </a:pPr>
            <a:r>
              <a:t>Succes i sundhed måles ofte i evnen til selvkontrol og realisering af personlige mål.</a:t>
            </a:r>
            <a:endParaRPr lang="en-US"/>
          </a:p>
        </p:txBody>
      </p:sp>
    </p:spTree>
    <p:extLst>
      <p:ext uri="{BB962C8B-B14F-4D97-AF65-F5344CB8AC3E}">
        <p14:creationId xmlns:p14="http://schemas.microsoft.com/office/powerpoint/2010/main" val="4283655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EC14-3516-7109-627D-88E03CCF2986}"/>
              </a:ext>
            </a:extLst>
          </p:cNvPr>
          <p:cNvSpPr>
            <a:spLocks noGrp="1"/>
          </p:cNvSpPr>
          <p:nvPr>
            <p:ph type="title"/>
          </p:nvPr>
        </p:nvSpPr>
        <p:spPr/>
        <p:txBody>
          <a:bodyPr anchor="t">
            <a:normAutofit/>
          </a:bodyPr>
          <a:lstStyle/>
          <a:p>
            <a:r>
              <a:rPr lang="en-US"/>
              <a:t>Subjektivering og følelsesmæssig trivsel</a:t>
            </a:r>
          </a:p>
        </p:txBody>
      </p:sp>
      <p:pic>
        <p:nvPicPr>
          <p:cNvPr id="5" name="Content Placeholder 4" descr="Dobbelt eksponering af ung, flot kaukasisk mand og egetræ, der ligger oven på den blå himmel">
            <a:extLst>
              <a:ext uri="{FF2B5EF4-FFF2-40B4-BE49-F238E27FC236}">
                <a16:creationId xmlns:a16="http://schemas.microsoft.com/office/drawing/2014/main" id="{78359E25-0D8B-47E1-8E94-B60351E22588}"/>
              </a:ext>
            </a:extLst>
          </p:cNvPr>
          <p:cNvPicPr>
            <a:picLocks noGrp="1" noChangeAspect="1"/>
          </p:cNvPicPr>
          <p:nvPr>
            <p:ph type="pic" sz="quarter" idx="15"/>
          </p:nvPr>
        </p:nvPicPr>
        <p:blipFill>
          <a:blip r:embed="rId3"/>
          <a:srcRect l="7581" r="7581"/>
          <a:stretch>
            <a:fillRect/>
          </a:stretch>
        </p:blipFill>
        <p:spPr/>
      </p:pic>
      <p:sp>
        <p:nvSpPr>
          <p:cNvPr id="4" name="Content Placeholder 3">
            <a:extLst>
              <a:ext uri="{FF2B5EF4-FFF2-40B4-BE49-F238E27FC236}">
                <a16:creationId xmlns:a16="http://schemas.microsoft.com/office/drawing/2014/main" id="{1BB73276-EA45-8E57-52B3-BC511081122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Subjektiveringens betydning</a:t>
            </a:r>
          </a:p>
          <a:p>
            <a:pPr marL="0" lvl="1" indent="0">
              <a:buFont typeface="Arial" panose="020B0604020202020204" pitchFamily="34" charset="0"/>
              <a:buNone/>
            </a:pPr>
            <a:r>
              <a:t>Subjektivering betyder, at unge bruger følelser og indre oplevelser som rettesnor for deres handlinger og sundhedsvalg.</a:t>
            </a:r>
            <a:endParaRPr lang="en-US"/>
          </a:p>
          <a:p>
            <a:pPr marL="0" indent="0">
              <a:spcBef>
                <a:spcPts val="2500"/>
              </a:spcBef>
              <a:buFont typeface="Arial" panose="020B0604020202020204" pitchFamily="34" charset="0"/>
              <a:buNone/>
            </a:pPr>
            <a:r>
              <a:rPr lang="en-US" b="1"/>
              <a:t>Holistisk trivsel</a:t>
            </a:r>
          </a:p>
          <a:p>
            <a:pPr marL="0" lvl="1" indent="0">
              <a:buFont typeface="Arial" panose="020B0604020202020204" pitchFamily="34" charset="0"/>
              <a:buNone/>
            </a:pPr>
            <a:r>
              <a:t>Trivsel måles ikke kun på objektive parametre, men også på følelsesmæssig velvære og mental sundhed.</a:t>
            </a:r>
            <a:endParaRPr lang="en-US"/>
          </a:p>
          <a:p>
            <a:pPr marL="0" indent="0">
              <a:spcBef>
                <a:spcPts val="2500"/>
              </a:spcBef>
              <a:buFont typeface="Arial" panose="020B0604020202020204" pitchFamily="34" charset="0"/>
              <a:buNone/>
            </a:pPr>
            <a:r>
              <a:rPr lang="en-US" b="1"/>
              <a:t>Sårbarhed og stress</a:t>
            </a:r>
          </a:p>
          <a:p>
            <a:pPr marL="0" lvl="1" indent="0">
              <a:buFont typeface="Arial" panose="020B0604020202020204" pitchFamily="34" charset="0"/>
              <a:buNone/>
            </a:pPr>
            <a:r>
              <a:t>Den øgede subjektivering kan føre til usikkerhed og stress på grund af høje forventninger til selvrealisering og autenticitet.</a:t>
            </a:r>
            <a:endParaRPr lang="en-US"/>
          </a:p>
          <a:p>
            <a:pPr marL="0" indent="0">
              <a:spcBef>
                <a:spcPts val="2500"/>
              </a:spcBef>
              <a:buFont typeface="Arial" panose="020B0604020202020204" pitchFamily="34" charset="0"/>
              <a:buNone/>
            </a:pPr>
            <a:r>
              <a:rPr lang="en-US" b="1"/>
              <a:t>Følelsesmæssigt drevet sundhed</a:t>
            </a:r>
          </a:p>
          <a:p>
            <a:pPr marL="0" lvl="1" indent="0">
              <a:buFont typeface="Arial" panose="020B0604020202020204" pitchFamily="34" charset="0"/>
              <a:buNone/>
            </a:pPr>
            <a:r>
              <a:t>Sundhedsadfærd bliver en følelsesmæssigt ladet proces, hvor meningsfuldhed og tilfredshed er centrale mål.</a:t>
            </a:r>
            <a:endParaRPr lang="en-US"/>
          </a:p>
        </p:txBody>
      </p:sp>
    </p:spTree>
    <p:extLst>
      <p:ext uri="{BB962C8B-B14F-4D97-AF65-F5344CB8AC3E}">
        <p14:creationId xmlns:p14="http://schemas.microsoft.com/office/powerpoint/2010/main" val="4065775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DA7C-49BA-FFA8-E136-38C9A575E33C}"/>
              </a:ext>
            </a:extLst>
          </p:cNvPr>
          <p:cNvSpPr>
            <a:spLocks noGrp="1"/>
          </p:cNvSpPr>
          <p:nvPr>
            <p:ph type="title"/>
          </p:nvPr>
        </p:nvSpPr>
        <p:spPr>
          <a:xfrm>
            <a:off x="6775008" y="804672"/>
            <a:ext cx="4621464" cy="1539513"/>
          </a:xfrm>
        </p:spPr>
        <p:txBody>
          <a:bodyPr anchor="b">
            <a:normAutofit fontScale="90000"/>
          </a:bodyPr>
          <a:lstStyle/>
          <a:p>
            <a:r>
              <a:rPr lang="en-US" dirty="0" err="1">
                <a:solidFill>
                  <a:srgbClr val="FF0000"/>
                </a:solidFill>
              </a:rPr>
              <a:t>Kompleks</a:t>
            </a:r>
            <a:r>
              <a:rPr lang="en-US" dirty="0">
                <a:solidFill>
                  <a:srgbClr val="FF0000"/>
                </a:solidFill>
              </a:rPr>
              <a:t> kultur </a:t>
            </a:r>
            <a:r>
              <a:rPr lang="en-US" dirty="0" err="1">
                <a:solidFill>
                  <a:srgbClr val="FF0000"/>
                </a:solidFill>
              </a:rPr>
              <a:t>og</a:t>
            </a:r>
            <a:r>
              <a:rPr lang="en-US" dirty="0">
                <a:solidFill>
                  <a:srgbClr val="FF0000"/>
                </a:solidFill>
              </a:rPr>
              <a:t> </a:t>
            </a:r>
            <a:r>
              <a:rPr lang="en-US" dirty="0" err="1">
                <a:solidFill>
                  <a:srgbClr val="FF0000"/>
                </a:solidFill>
              </a:rPr>
              <a:t>modstridende</a:t>
            </a:r>
            <a:r>
              <a:rPr lang="en-US" dirty="0">
                <a:solidFill>
                  <a:srgbClr val="FF0000"/>
                </a:solidFill>
              </a:rPr>
              <a:t> </a:t>
            </a:r>
            <a:r>
              <a:rPr lang="en-US" dirty="0" err="1">
                <a:solidFill>
                  <a:srgbClr val="FF0000"/>
                </a:solidFill>
              </a:rPr>
              <a:t>sundhedsidealer</a:t>
            </a:r>
            <a:endParaRPr lang="en-US" dirty="0">
              <a:solidFill>
                <a:srgbClr val="FF0000"/>
              </a:solidFill>
            </a:endParaRPr>
          </a:p>
        </p:txBody>
      </p:sp>
      <p:pic>
        <p:nvPicPr>
          <p:cNvPr id="5" name="Content Placeholder 4" descr="Koncept for overplanlagte børn. En ung pige i sin skoleuniform står op ad en farverig vægudstilling med alle hendes opgaver. ">
            <a:extLst>
              <a:ext uri="{FF2B5EF4-FFF2-40B4-BE49-F238E27FC236}">
                <a16:creationId xmlns:a16="http://schemas.microsoft.com/office/drawing/2014/main" id="{CF2B052B-F811-4D94-B977-61EC4E47A2DB}"/>
              </a:ext>
            </a:extLst>
          </p:cNvPr>
          <p:cNvPicPr>
            <a:picLocks noGrp="1" noChangeAspect="1"/>
          </p:cNvPicPr>
          <p:nvPr>
            <p:ph type="pic" sz="quarter" idx="18"/>
          </p:nvPr>
        </p:nvPicPr>
        <p:blipFill>
          <a:blip r:embed="rId3"/>
          <a:srcRect l="15916" r="15916"/>
          <a:stretch>
            <a:fillRect/>
          </a:stretch>
        </p:blipFill>
        <p:spPr/>
      </p:pic>
      <p:sp>
        <p:nvSpPr>
          <p:cNvPr id="4" name="Content Placeholder 3">
            <a:extLst>
              <a:ext uri="{FF2B5EF4-FFF2-40B4-BE49-F238E27FC236}">
                <a16:creationId xmlns:a16="http://schemas.microsoft.com/office/drawing/2014/main" id="{BC44FCE6-6F62-73DD-300F-28F895B5430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75008" y="2344185"/>
            <a:ext cx="5050762" cy="3882605"/>
          </a:xfrm>
        </p:spPr>
        <p:txBody>
          <a:bodyPr>
            <a:normAutofit/>
          </a:bodyPr>
          <a:lstStyle/>
          <a:p>
            <a:pPr marL="0" indent="0">
              <a:spcBef>
                <a:spcPts val="2500"/>
              </a:spcBef>
              <a:buFont typeface="Arial" panose="020B0604020202020204" pitchFamily="34" charset="0"/>
              <a:buNone/>
            </a:pPr>
            <a:r>
              <a:rPr lang="en-US" sz="1500" b="1" dirty="0" err="1"/>
              <a:t>Modstridende</a:t>
            </a:r>
            <a:r>
              <a:rPr lang="en-US" sz="1500" b="1" dirty="0"/>
              <a:t> </a:t>
            </a:r>
            <a:r>
              <a:rPr lang="en-US" sz="1500" b="1" dirty="0" err="1"/>
              <a:t>sundhedsidealer</a:t>
            </a:r>
            <a:endParaRPr lang="en-US" sz="1500" b="1" dirty="0"/>
          </a:p>
          <a:p>
            <a:pPr marL="0" lvl="1" indent="0">
              <a:buFont typeface="Arial" panose="020B0604020202020204" pitchFamily="34" charset="0"/>
              <a:buNone/>
            </a:pPr>
            <a:r>
              <a:rPr lang="en-US" sz="1500" dirty="0" err="1"/>
              <a:t>Unge</a:t>
            </a:r>
            <a:r>
              <a:rPr lang="en-US" sz="1500" dirty="0"/>
              <a:t> </a:t>
            </a:r>
            <a:r>
              <a:rPr lang="en-US" sz="1500" dirty="0" err="1"/>
              <a:t>møder</a:t>
            </a:r>
            <a:r>
              <a:rPr lang="en-US" sz="1500" dirty="0"/>
              <a:t> </a:t>
            </a:r>
            <a:r>
              <a:rPr lang="en-US" sz="1500" dirty="0" err="1"/>
              <a:t>modstridende</a:t>
            </a:r>
            <a:r>
              <a:rPr lang="en-US" sz="1500" dirty="0"/>
              <a:t> </a:t>
            </a:r>
            <a:r>
              <a:rPr lang="en-US" sz="1500" dirty="0" err="1"/>
              <a:t>sundhedsbudskaber</a:t>
            </a:r>
            <a:r>
              <a:rPr lang="en-US" sz="1500" dirty="0"/>
              <a:t> </a:t>
            </a:r>
            <a:r>
              <a:rPr lang="en-US" sz="1500" dirty="0" err="1"/>
              <a:t>som</a:t>
            </a:r>
            <a:r>
              <a:rPr lang="en-US" sz="1500" dirty="0"/>
              <a:t> </a:t>
            </a:r>
            <a:r>
              <a:rPr lang="en-US" sz="1500" dirty="0" err="1"/>
              <a:t>kropspositivitet</a:t>
            </a:r>
            <a:r>
              <a:rPr lang="en-US" sz="1500" dirty="0"/>
              <a:t> </a:t>
            </a:r>
            <a:r>
              <a:rPr lang="en-US" sz="1500" dirty="0" err="1"/>
              <a:t>og</a:t>
            </a:r>
            <a:r>
              <a:rPr lang="en-US" sz="1500" dirty="0"/>
              <a:t> </a:t>
            </a:r>
            <a:r>
              <a:rPr lang="en-US" sz="1500" dirty="0" err="1"/>
              <a:t>ekstrem</a:t>
            </a:r>
            <a:r>
              <a:rPr lang="en-US" sz="1500" dirty="0"/>
              <a:t> fitness </a:t>
            </a:r>
            <a:r>
              <a:rPr lang="en-US" sz="1500" dirty="0" err="1"/>
              <a:t>på</a:t>
            </a:r>
            <a:r>
              <a:rPr lang="en-US" sz="1500" dirty="0"/>
              <a:t> </a:t>
            </a:r>
            <a:r>
              <a:rPr lang="en-US" sz="1500" dirty="0" err="1"/>
              <a:t>sociale</a:t>
            </a:r>
            <a:r>
              <a:rPr lang="en-US" sz="1500" dirty="0"/>
              <a:t> </a:t>
            </a:r>
            <a:r>
              <a:rPr lang="en-US" sz="1500" dirty="0" err="1"/>
              <a:t>medier</a:t>
            </a:r>
            <a:r>
              <a:rPr lang="en-US" sz="1500" dirty="0"/>
              <a:t>, </a:t>
            </a:r>
            <a:r>
              <a:rPr lang="en-US" sz="1500" dirty="0" err="1"/>
              <a:t>hvilket</a:t>
            </a:r>
            <a:r>
              <a:rPr lang="en-US" sz="1500" dirty="0"/>
              <a:t> </a:t>
            </a:r>
            <a:r>
              <a:rPr lang="en-US" sz="1500" dirty="0" err="1"/>
              <a:t>skaber</a:t>
            </a:r>
            <a:r>
              <a:rPr lang="en-US" sz="1500" dirty="0"/>
              <a:t> </a:t>
            </a:r>
            <a:r>
              <a:rPr lang="en-US" sz="1500" dirty="0" err="1"/>
              <a:t>paradoksalt</a:t>
            </a:r>
            <a:r>
              <a:rPr lang="en-US" sz="1500" dirty="0"/>
              <a:t> pres.</a:t>
            </a:r>
          </a:p>
          <a:p>
            <a:pPr marL="0" indent="0">
              <a:spcBef>
                <a:spcPts val="2500"/>
              </a:spcBef>
              <a:buFont typeface="Arial" panose="020B0604020202020204" pitchFamily="34" charset="0"/>
              <a:buNone/>
            </a:pPr>
            <a:r>
              <a:rPr lang="en-US" sz="1500" b="1" dirty="0" err="1"/>
              <a:t>Kulturel</a:t>
            </a:r>
            <a:r>
              <a:rPr lang="en-US" sz="1500" b="1" dirty="0"/>
              <a:t> </a:t>
            </a:r>
            <a:r>
              <a:rPr lang="en-US" sz="1500" b="1" dirty="0" err="1"/>
              <a:t>kompleksitet</a:t>
            </a:r>
            <a:r>
              <a:rPr lang="en-US" sz="1500" b="1" dirty="0"/>
              <a:t> </a:t>
            </a:r>
            <a:r>
              <a:rPr lang="en-US" sz="1500" b="1" dirty="0" err="1"/>
              <a:t>og</a:t>
            </a:r>
            <a:r>
              <a:rPr lang="en-US" sz="1500" b="1" dirty="0"/>
              <a:t> </a:t>
            </a:r>
            <a:r>
              <a:rPr lang="en-US" sz="1500" b="1" dirty="0" err="1"/>
              <a:t>individualisering</a:t>
            </a:r>
            <a:endParaRPr lang="en-US" sz="1500" b="1" dirty="0"/>
          </a:p>
          <a:p>
            <a:pPr marL="0" lvl="1" indent="0">
              <a:buFont typeface="Arial" panose="020B0604020202020204" pitchFamily="34" charset="0"/>
              <a:buNone/>
            </a:pPr>
            <a:r>
              <a:rPr lang="en-US" sz="1500" dirty="0" err="1"/>
              <a:t>Ziehes</a:t>
            </a:r>
            <a:r>
              <a:rPr lang="en-US" sz="1500" dirty="0"/>
              <a:t> </a:t>
            </a:r>
            <a:r>
              <a:rPr lang="en-US" sz="1500" dirty="0" err="1"/>
              <a:t>teori</a:t>
            </a:r>
            <a:r>
              <a:rPr lang="en-US" sz="1500" dirty="0"/>
              <a:t> </a:t>
            </a:r>
            <a:r>
              <a:rPr lang="en-US" sz="1500" dirty="0" err="1"/>
              <a:t>forklarer</a:t>
            </a:r>
            <a:r>
              <a:rPr lang="en-US" sz="1500" dirty="0"/>
              <a:t>, </a:t>
            </a:r>
            <a:r>
              <a:rPr lang="en-US" sz="1500" dirty="0" err="1"/>
              <a:t>hvordan</a:t>
            </a:r>
            <a:r>
              <a:rPr lang="en-US" sz="1500" dirty="0"/>
              <a:t> </a:t>
            </a:r>
            <a:r>
              <a:rPr lang="en-US" sz="1500" dirty="0" err="1"/>
              <a:t>kulturel</a:t>
            </a:r>
            <a:r>
              <a:rPr lang="en-US" sz="1500" dirty="0"/>
              <a:t> </a:t>
            </a:r>
            <a:r>
              <a:rPr lang="en-US" sz="1500" dirty="0" err="1"/>
              <a:t>frisættelse</a:t>
            </a:r>
            <a:r>
              <a:rPr lang="en-US" sz="1500" dirty="0"/>
              <a:t> </a:t>
            </a:r>
            <a:r>
              <a:rPr lang="en-US" sz="1500" dirty="0" err="1"/>
              <a:t>og</a:t>
            </a:r>
            <a:r>
              <a:rPr lang="en-US" sz="1500" dirty="0"/>
              <a:t> </a:t>
            </a:r>
            <a:r>
              <a:rPr lang="en-US" sz="1500" dirty="0" err="1"/>
              <a:t>individualisering</a:t>
            </a:r>
            <a:r>
              <a:rPr lang="en-US" sz="1500" dirty="0"/>
              <a:t> </a:t>
            </a:r>
            <a:r>
              <a:rPr lang="en-US" sz="1500" dirty="0" err="1"/>
              <a:t>fører</a:t>
            </a:r>
            <a:r>
              <a:rPr lang="en-US" sz="1500" dirty="0"/>
              <a:t> </a:t>
            </a:r>
            <a:r>
              <a:rPr lang="en-US" sz="1500" dirty="0" err="1"/>
              <a:t>til</a:t>
            </a:r>
            <a:r>
              <a:rPr lang="en-US" sz="1500" dirty="0"/>
              <a:t> </a:t>
            </a:r>
            <a:r>
              <a:rPr lang="en-US" sz="1500" dirty="0" err="1"/>
              <a:t>ambivalente</a:t>
            </a:r>
            <a:r>
              <a:rPr lang="en-US" sz="1500" dirty="0"/>
              <a:t> </a:t>
            </a:r>
            <a:r>
              <a:rPr lang="en-US" sz="1500" dirty="0" err="1"/>
              <a:t>sundhedsvalg</a:t>
            </a:r>
            <a:r>
              <a:rPr lang="en-US" sz="1500" dirty="0"/>
              <a:t> </a:t>
            </a:r>
            <a:r>
              <a:rPr lang="en-US" sz="1500" dirty="0" err="1"/>
              <a:t>og</a:t>
            </a:r>
            <a:r>
              <a:rPr lang="en-US" sz="1500" dirty="0"/>
              <a:t> </a:t>
            </a:r>
            <a:r>
              <a:rPr lang="en-US" sz="1500" dirty="0" err="1"/>
              <a:t>søgen</a:t>
            </a:r>
            <a:r>
              <a:rPr lang="en-US" sz="1500" dirty="0"/>
              <a:t> </a:t>
            </a:r>
            <a:r>
              <a:rPr lang="en-US" sz="1500" dirty="0" err="1"/>
              <a:t>efter</a:t>
            </a:r>
            <a:r>
              <a:rPr lang="en-US" sz="1500" dirty="0"/>
              <a:t> balance.</a:t>
            </a:r>
          </a:p>
          <a:p>
            <a:pPr marL="0" indent="0">
              <a:spcBef>
                <a:spcPts val="2500"/>
              </a:spcBef>
              <a:buFont typeface="Arial" panose="020B0604020202020204" pitchFamily="34" charset="0"/>
              <a:buNone/>
            </a:pPr>
            <a:r>
              <a:rPr lang="en-US" sz="1500" b="1" dirty="0" err="1"/>
              <a:t>Sundhed</a:t>
            </a:r>
            <a:r>
              <a:rPr lang="en-US" sz="1500" b="1" dirty="0"/>
              <a:t> </a:t>
            </a:r>
            <a:r>
              <a:rPr lang="en-US" sz="1500" b="1" dirty="0" err="1"/>
              <a:t>som</a:t>
            </a:r>
            <a:r>
              <a:rPr lang="en-US" sz="1500" b="1" dirty="0"/>
              <a:t> </a:t>
            </a:r>
            <a:r>
              <a:rPr lang="en-US" sz="1500" b="1" dirty="0" err="1"/>
              <a:t>flydende</a:t>
            </a:r>
            <a:r>
              <a:rPr lang="en-US" sz="1500" b="1" dirty="0"/>
              <a:t> </a:t>
            </a:r>
            <a:r>
              <a:rPr lang="en-US" sz="1500" b="1" dirty="0" err="1"/>
              <a:t>begreb</a:t>
            </a:r>
            <a:endParaRPr lang="en-US" sz="1500" b="1" dirty="0"/>
          </a:p>
          <a:p>
            <a:pPr marL="0" lvl="1" indent="0">
              <a:buFont typeface="Arial" panose="020B0604020202020204" pitchFamily="34" charset="0"/>
              <a:buNone/>
            </a:pPr>
            <a:r>
              <a:rPr lang="en-US" sz="1500" dirty="0" err="1"/>
              <a:t>Sundhed</a:t>
            </a:r>
            <a:r>
              <a:rPr lang="en-US" sz="1500" dirty="0"/>
              <a:t> </a:t>
            </a:r>
            <a:r>
              <a:rPr lang="en-US" sz="1500" dirty="0" err="1"/>
              <a:t>forstås</a:t>
            </a:r>
            <a:r>
              <a:rPr lang="en-US" sz="1500" dirty="0"/>
              <a:t> </a:t>
            </a:r>
            <a:r>
              <a:rPr lang="en-US" sz="1500" dirty="0" err="1"/>
              <a:t>i</a:t>
            </a:r>
            <a:r>
              <a:rPr lang="en-US" sz="1500" dirty="0"/>
              <a:t> </a:t>
            </a:r>
            <a:r>
              <a:rPr lang="en-US" sz="1500" dirty="0" err="1"/>
              <a:t>dag</a:t>
            </a:r>
            <a:r>
              <a:rPr lang="en-US" sz="1500" dirty="0"/>
              <a:t> </a:t>
            </a:r>
            <a:r>
              <a:rPr lang="en-US" sz="1500" dirty="0" err="1"/>
              <a:t>som</a:t>
            </a:r>
            <a:r>
              <a:rPr lang="en-US" sz="1500" dirty="0"/>
              <a:t> et </a:t>
            </a:r>
            <a:r>
              <a:rPr lang="en-US" sz="1500" dirty="0" err="1"/>
              <a:t>fleksibelt</a:t>
            </a:r>
            <a:r>
              <a:rPr lang="en-US" sz="1500" dirty="0"/>
              <a:t> </a:t>
            </a:r>
            <a:r>
              <a:rPr lang="en-US" sz="1500" dirty="0" err="1"/>
              <a:t>begreb</a:t>
            </a:r>
            <a:r>
              <a:rPr lang="en-US" sz="1500" dirty="0"/>
              <a:t>, </a:t>
            </a:r>
            <a:r>
              <a:rPr lang="en-US" sz="1500" dirty="0" err="1"/>
              <a:t>tilpasset</a:t>
            </a:r>
            <a:r>
              <a:rPr lang="en-US" sz="1500" dirty="0"/>
              <a:t> </a:t>
            </a:r>
            <a:r>
              <a:rPr lang="en-US" sz="1500" dirty="0" err="1"/>
              <a:t>individuelle</a:t>
            </a:r>
            <a:r>
              <a:rPr lang="en-US" sz="1500" dirty="0"/>
              <a:t> </a:t>
            </a:r>
            <a:r>
              <a:rPr lang="en-US" sz="1500" dirty="0" err="1"/>
              <a:t>værdier</a:t>
            </a:r>
            <a:r>
              <a:rPr lang="en-US" sz="1500" dirty="0"/>
              <a:t> </a:t>
            </a:r>
            <a:r>
              <a:rPr lang="en-US" sz="1500" dirty="0" err="1"/>
              <a:t>og</a:t>
            </a:r>
            <a:r>
              <a:rPr lang="en-US" sz="1500" dirty="0"/>
              <a:t> </a:t>
            </a:r>
            <a:r>
              <a:rPr lang="en-US" sz="1500" dirty="0" err="1"/>
              <a:t>sociale</a:t>
            </a:r>
            <a:r>
              <a:rPr lang="en-US" sz="1500" dirty="0"/>
              <a:t> </a:t>
            </a:r>
            <a:r>
              <a:rPr lang="en-US" sz="1500" dirty="0" err="1"/>
              <a:t>kontekster</a:t>
            </a:r>
            <a:r>
              <a:rPr lang="en-US" sz="1500" dirty="0"/>
              <a:t>, </a:t>
            </a:r>
            <a:r>
              <a:rPr lang="en-US" sz="1500" dirty="0" err="1"/>
              <a:t>hvilket</a:t>
            </a:r>
            <a:r>
              <a:rPr lang="en-US" sz="1500" dirty="0"/>
              <a:t> </a:t>
            </a:r>
            <a:r>
              <a:rPr lang="en-US" sz="1500" dirty="0" err="1"/>
              <a:t>kan</a:t>
            </a:r>
            <a:r>
              <a:rPr lang="en-US" sz="1500" dirty="0"/>
              <a:t> </a:t>
            </a:r>
            <a:r>
              <a:rPr lang="en-US" sz="1500" dirty="0" err="1"/>
              <a:t>skabe</a:t>
            </a:r>
            <a:r>
              <a:rPr lang="en-US" sz="1500" dirty="0"/>
              <a:t> stress.</a:t>
            </a:r>
          </a:p>
        </p:txBody>
      </p:sp>
    </p:spTree>
    <p:extLst>
      <p:ext uri="{BB962C8B-B14F-4D97-AF65-F5344CB8AC3E}">
        <p14:creationId xmlns:p14="http://schemas.microsoft.com/office/powerpoint/2010/main" val="962334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17</TotalTime>
  <Words>1613</Words>
  <Application>Microsoft Office PowerPoint</Application>
  <PresentationFormat>Widescreen</PresentationFormat>
  <Paragraphs>71</Paragraphs>
  <Slides>9</Slides>
  <Notes>7</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Aptos</vt:lpstr>
      <vt:lpstr>Arial</vt:lpstr>
      <vt:lpstr>Raleway</vt:lpstr>
      <vt:lpstr>Trebuchet MS</vt:lpstr>
      <vt:lpstr>Wingdings 3</vt:lpstr>
      <vt:lpstr>Facet</vt:lpstr>
      <vt:lpstr>Bourdieu, Giddens og Ziehe</vt:lpstr>
      <vt:lpstr>Bourdieu </vt:lpstr>
      <vt:lpstr>Giddens</vt:lpstr>
      <vt:lpstr>Ziehe og Sundhedsadfærd</vt:lpstr>
      <vt:lpstr>Kernebegreber:</vt:lpstr>
      <vt:lpstr>Kulturel frisættelse og sundhedsvalg</vt:lpstr>
      <vt:lpstr>Individualisering og sundhed som livsprojekt</vt:lpstr>
      <vt:lpstr>Subjektivering og følelsesmæssig trivsel</vt:lpstr>
      <vt:lpstr>Kompleks kultur og modstridende sundhedsidealer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Ole Elstrøm</dc:creator>
  <cp:lastModifiedBy>Ole Elstrøm</cp:lastModifiedBy>
  <cp:revision>1</cp:revision>
  <dcterms:created xsi:type="dcterms:W3CDTF">2026-01-22T11:55:02Z</dcterms:created>
  <dcterms:modified xsi:type="dcterms:W3CDTF">2026-01-22T12:14:11Z</dcterms:modified>
</cp:coreProperties>
</file>