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8"/>
  </p:notesMasterIdLst>
  <p:sldIdLst>
    <p:sldId id="266" r:id="rId2"/>
    <p:sldId id="256" r:id="rId3"/>
    <p:sldId id="257" r:id="rId4"/>
    <p:sldId id="267" r:id="rId5"/>
    <p:sldId id="258" r:id="rId6"/>
    <p:sldId id="259" r:id="rId7"/>
    <p:sldId id="260" r:id="rId8"/>
    <p:sldId id="261" r:id="rId9"/>
    <p:sldId id="265" r:id="rId10"/>
    <p:sldId id="271" r:id="rId11"/>
    <p:sldId id="262" r:id="rId12"/>
    <p:sldId id="269" r:id="rId13"/>
    <p:sldId id="270" r:id="rId14"/>
    <p:sldId id="263" r:id="rId15"/>
    <p:sldId id="264" r:id="rId16"/>
    <p:sldId id="268" r:id="rId17"/>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18E3D7-C06F-4BDB-BACC-2BA02744024F}" type="datetimeFigureOut">
              <a:rPr lang="da-DK" smtClean="0"/>
              <a:t>27-01-2026</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2FA5F6-AC9B-4DC2-81A5-897E78A2F2F6}" type="slidenum">
              <a:rPr lang="da-DK" smtClean="0"/>
              <a:t>‹nr.›</a:t>
            </a:fld>
            <a:endParaRPr lang="da-DK"/>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a:t>Vi ved jo at nedarvning sker gennem kønsceller så en erhvervet egenskab (Store lårmuskler som ses hos cykelrytter)</a:t>
            </a:r>
            <a:r>
              <a:rPr lang="da-DK" baseline="0" dirty="0"/>
              <a:t> ikke gives videre til afkommet</a:t>
            </a:r>
            <a:endParaRPr lang="da-DK" dirty="0"/>
          </a:p>
        </p:txBody>
      </p:sp>
      <p:sp>
        <p:nvSpPr>
          <p:cNvPr id="4" name="Pladsholder til diasnummer 3"/>
          <p:cNvSpPr>
            <a:spLocks noGrp="1"/>
          </p:cNvSpPr>
          <p:nvPr>
            <p:ph type="sldNum" sz="quarter" idx="10"/>
          </p:nvPr>
        </p:nvSpPr>
        <p:spPr/>
        <p:txBody>
          <a:bodyPr/>
          <a:lstStyle/>
          <a:p>
            <a:fld id="{452FA5F6-AC9B-4DC2-81A5-897E78A2F2F6}" type="slidenum">
              <a:rPr lang="da-DK" smtClean="0"/>
              <a:t>4</a:t>
            </a:fld>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a:t>Insektædere, planteædere - har forskellig typer næb alt efter hvilket</a:t>
            </a:r>
            <a:r>
              <a:rPr lang="da-DK" baseline="0" dirty="0"/>
              <a:t> føde-emne de har.</a:t>
            </a:r>
            <a:endParaRPr lang="da-DK" dirty="0"/>
          </a:p>
        </p:txBody>
      </p:sp>
      <p:sp>
        <p:nvSpPr>
          <p:cNvPr id="4" name="Pladsholder til diasnummer 3"/>
          <p:cNvSpPr>
            <a:spLocks noGrp="1"/>
          </p:cNvSpPr>
          <p:nvPr>
            <p:ph type="sldNum" sz="quarter" idx="10"/>
          </p:nvPr>
        </p:nvSpPr>
        <p:spPr/>
        <p:txBody>
          <a:bodyPr/>
          <a:lstStyle/>
          <a:p>
            <a:fld id="{452FA5F6-AC9B-4DC2-81A5-897E78A2F2F6}" type="slidenum">
              <a:rPr lang="da-DK" smtClean="0"/>
              <a:t>9</a:t>
            </a:fld>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bg>
      <p:bgRef idx="1002">
        <a:schemeClr val="bg2"/>
      </p:bgRef>
    </p:bg>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a:t>Klik for at redigere titeltypografi i masteren</a:t>
            </a:r>
            <a:endParaRPr kumimoji="0" lang="en-US"/>
          </a:p>
        </p:txBody>
      </p:sp>
      <p:sp>
        <p:nvSpPr>
          <p:cNvPr id="17" name="U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a-DK"/>
              <a:t>Klik for at redigere undertiteltypografien i masteren</a:t>
            </a:r>
            <a:endParaRPr kumimoji="0" lang="en-US"/>
          </a:p>
        </p:txBody>
      </p:sp>
      <p:sp>
        <p:nvSpPr>
          <p:cNvPr id="30" name="Pladsholder til dato 29"/>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19" name="Pladsholder til sidefod 18"/>
          <p:cNvSpPr>
            <a:spLocks noGrp="1"/>
          </p:cNvSpPr>
          <p:nvPr>
            <p:ph type="ftr" sz="quarter" idx="11"/>
          </p:nvPr>
        </p:nvSpPr>
        <p:spPr/>
        <p:txBody>
          <a:bodyPr/>
          <a:lstStyle/>
          <a:p>
            <a:endParaRPr lang="da-DK"/>
          </a:p>
        </p:txBody>
      </p:sp>
      <p:sp>
        <p:nvSpPr>
          <p:cNvPr id="27" name="Pladsholder til diasnummer 26"/>
          <p:cNvSpPr>
            <a:spLocks noGrp="1"/>
          </p:cNvSpPr>
          <p:nvPr>
            <p:ph type="sldNum" sz="quarter" idx="12"/>
          </p:nvPr>
        </p:nvSpPr>
        <p:spPr/>
        <p:txBody>
          <a:bodyPr/>
          <a:lstStyle/>
          <a:p>
            <a:fld id="{EAECFDD9-D8D7-484D-AD5D-8D3545D85808}" type="slidenum">
              <a:rPr lang="da-DK" smtClean="0"/>
              <a:pPr/>
              <a:t>‹nr.›</a:t>
            </a:fld>
            <a:endParaRPr lang="da-DK"/>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titeltypografi i masteren</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EAECFDD9-D8D7-484D-AD5D-8D3545D85808}"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914401"/>
            <a:ext cx="2057400" cy="5211763"/>
          </a:xfrm>
        </p:spPr>
        <p:txBody>
          <a:bodyPr vert="eaVert"/>
          <a:lstStyle/>
          <a:p>
            <a:r>
              <a:rPr kumimoji="0" lang="da-DK"/>
              <a:t>Klik for at redigere titeltypografi i masteren</a:t>
            </a:r>
            <a:endParaRPr kumimoji="0" lang="en-US"/>
          </a:p>
        </p:txBody>
      </p:sp>
      <p:sp>
        <p:nvSpPr>
          <p:cNvPr id="3" name="Pladsholder til lodret titel 2"/>
          <p:cNvSpPr>
            <a:spLocks noGrp="1"/>
          </p:cNvSpPr>
          <p:nvPr>
            <p:ph type="body" orient="vert" idx="1"/>
          </p:nvPr>
        </p:nvSpPr>
        <p:spPr>
          <a:xfrm>
            <a:off x="457200" y="914401"/>
            <a:ext cx="6019800" cy="5211763"/>
          </a:xfrm>
        </p:spPr>
        <p:txBody>
          <a:bodyPr vert="eaVer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EAECFDD9-D8D7-484D-AD5D-8D3545D85808}"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titeltypografi i masteren</a:t>
            </a:r>
            <a:endParaRPr kumimoji="0" lang="en-US"/>
          </a:p>
        </p:txBody>
      </p:sp>
      <p:sp>
        <p:nvSpPr>
          <p:cNvPr id="3" name="Pladsholder til indhold 2"/>
          <p:cNvSpPr>
            <a:spLocks noGrp="1"/>
          </p:cNvSpPr>
          <p:nvPr>
            <p:ph idx="1"/>
          </p:nvPr>
        </p:nvSpPr>
        <p:spPr/>
        <p:txBody>
          <a:body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EAECFDD9-D8D7-484D-AD5D-8D3545D85808}"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a:t>Klik for at redigere titeltypografi i masteren</a:t>
            </a:r>
            <a:endParaRPr kumimoji="0" lang="en-US"/>
          </a:p>
        </p:txBody>
      </p:sp>
      <p:sp>
        <p:nvSpPr>
          <p:cNvPr id="3" name="Pladsholder til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a-DK"/>
              <a:t>Klik for at redigere typografi i masteren</a:t>
            </a:r>
          </a:p>
        </p:txBody>
      </p:sp>
      <p:sp>
        <p:nvSpPr>
          <p:cNvPr id="4" name="Pladsholder til dato 3"/>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EAECFDD9-D8D7-484D-AD5D-8D3545D85808}" type="slidenum">
              <a:rPr lang="da-DK" smtClean="0"/>
              <a:pPr/>
              <a:t>‹nr.›</a:t>
            </a:fld>
            <a:endParaRPr lang="da-DK"/>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da-DK"/>
              <a:t>Klik for at redigere titeltypografi i masteren</a:t>
            </a:r>
            <a:endParaRPr kumimoji="0" lang="en-US"/>
          </a:p>
        </p:txBody>
      </p:sp>
      <p:sp>
        <p:nvSpPr>
          <p:cNvPr id="3" name="Pladsholder til indhol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indhol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EAECFDD9-D8D7-484D-AD5D-8D3545D85808}"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da-DK"/>
              <a:t>Klik for at redigere titeltypografi i masteren</a:t>
            </a:r>
            <a:endParaRPr kumimoji="0" lang="en-US"/>
          </a:p>
        </p:txBody>
      </p:sp>
      <p:sp>
        <p:nvSpPr>
          <p:cNvPr id="3" name="Pladsholder til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a:t>Klik for at redigere typografi i masteren</a:t>
            </a:r>
          </a:p>
        </p:txBody>
      </p:sp>
      <p:sp>
        <p:nvSpPr>
          <p:cNvPr id="4" name="Pladsholder til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a:t>Klik for at redigere typografi i masteren</a:t>
            </a:r>
          </a:p>
        </p:txBody>
      </p:sp>
      <p:sp>
        <p:nvSpPr>
          <p:cNvPr id="5" name="Pladsholder til indhol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6" name="Pladsholder til indhol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7" name="Pladsholder til dato 6"/>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EAECFDD9-D8D7-484D-AD5D-8D3545D85808}"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da-DK"/>
              <a:t>Klik for at redigere titeltypografi i masteren</a:t>
            </a:r>
            <a:endParaRPr kumimoji="0" lang="en-US"/>
          </a:p>
        </p:txBody>
      </p:sp>
      <p:sp>
        <p:nvSpPr>
          <p:cNvPr id="3" name="Pladsholder til dato 2"/>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EAECFDD9-D8D7-484D-AD5D-8D3545D85808}"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EAECFDD9-D8D7-484D-AD5D-8D3545D85808}"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da-DK"/>
              <a:t>Klik for at redigere titeltypografi i masteren</a:t>
            </a:r>
            <a:endParaRPr kumimoji="0" lang="en-US"/>
          </a:p>
        </p:txBody>
      </p:sp>
      <p:sp>
        <p:nvSpPr>
          <p:cNvPr id="3" name="Pladsholder til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da-DK"/>
              <a:t>Klik for at redigere typografi i masteren</a:t>
            </a:r>
          </a:p>
        </p:txBody>
      </p:sp>
      <p:sp>
        <p:nvSpPr>
          <p:cNvPr id="4" name="Pladsholder til indhol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EAECFDD9-D8D7-484D-AD5D-8D3545D85808}"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9" name="Rektangel med enkelt afklippet og afrundet hjørn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tvinklet trekant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da-DK"/>
              <a:t>Klik for at redigere titeltypografi i masteren</a:t>
            </a:r>
            <a:endParaRPr kumimoji="0" lang="en-US"/>
          </a:p>
        </p:txBody>
      </p:sp>
      <p:sp>
        <p:nvSpPr>
          <p:cNvPr id="4" name="Pladsholder til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da-DK"/>
              <a:t>Klik for at redigere typografi i masteren</a:t>
            </a:r>
          </a:p>
        </p:txBody>
      </p:sp>
      <p:sp>
        <p:nvSpPr>
          <p:cNvPr id="5" name="Pladsholder til dato 4"/>
          <p:cNvSpPr>
            <a:spLocks noGrp="1"/>
          </p:cNvSpPr>
          <p:nvPr>
            <p:ph type="dt" sz="half" idx="10"/>
          </p:nvPr>
        </p:nvSpPr>
        <p:spPr/>
        <p:txBody>
          <a:bodyPr/>
          <a:lstStyle/>
          <a:p>
            <a:fld id="{56033FAB-9517-4D38-9CE9-8E4583EEC89A}" type="datetimeFigureOut">
              <a:rPr lang="da-DK" smtClean="0"/>
              <a:pPr/>
              <a:t>27-01-2026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a:xfrm>
            <a:off x="8077200" y="6356350"/>
            <a:ext cx="609600" cy="365125"/>
          </a:xfrm>
        </p:spPr>
        <p:txBody>
          <a:bodyPr/>
          <a:lstStyle/>
          <a:p>
            <a:fld id="{EAECFDD9-D8D7-484D-AD5D-8D3545D85808}" type="slidenum">
              <a:rPr lang="da-DK" smtClean="0"/>
              <a:pPr/>
              <a:t>‹nr.›</a:t>
            </a:fld>
            <a:endParaRPr lang="da-DK"/>
          </a:p>
        </p:txBody>
      </p:sp>
      <p:sp>
        <p:nvSpPr>
          <p:cNvPr id="3" name="Pladsholder til billed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da-DK"/>
              <a:t>Klik på ikonet for at tilføje et billede</a:t>
            </a:r>
            <a:endParaRPr kumimoji="0" lang="en-US" dirty="0"/>
          </a:p>
        </p:txBody>
      </p:sp>
      <p:sp>
        <p:nvSpPr>
          <p:cNvPr id="10" name="Kombinationstegning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Kombinationstegning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Kombinationstegning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Kombinationstegning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Pladsholder til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da-DK"/>
              <a:t>Klik for at redigere titeltypografi i masteren</a:t>
            </a:r>
            <a:endParaRPr kumimoji="0" lang="en-US"/>
          </a:p>
        </p:txBody>
      </p:sp>
      <p:sp>
        <p:nvSpPr>
          <p:cNvPr id="30" name="Pladsholder til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da-DK"/>
              <a:t>Klik for at redigere typografi i masteren</a:t>
            </a:r>
          </a:p>
          <a:p>
            <a:pPr lvl="1" eaLnBrk="1" latinLnBrk="0" hangingPunct="1"/>
            <a:r>
              <a:rPr kumimoji="0" lang="da-DK"/>
              <a:t>Andet niveau</a:t>
            </a:r>
          </a:p>
          <a:p>
            <a:pPr lvl="2" eaLnBrk="1" latinLnBrk="0" hangingPunct="1"/>
            <a:r>
              <a:rPr kumimoji="0" lang="da-DK"/>
              <a:t>Tredje niveau</a:t>
            </a:r>
          </a:p>
          <a:p>
            <a:pPr lvl="3" eaLnBrk="1" latinLnBrk="0" hangingPunct="1"/>
            <a:r>
              <a:rPr kumimoji="0" lang="da-DK"/>
              <a:t>Fjerde niveau</a:t>
            </a:r>
          </a:p>
          <a:p>
            <a:pPr lvl="4" eaLnBrk="1" latinLnBrk="0" hangingPunct="1"/>
            <a:r>
              <a:rPr kumimoji="0" lang="da-DK"/>
              <a:t>Femte niveau</a:t>
            </a:r>
            <a:endParaRPr kumimoji="0" lang="en-US"/>
          </a:p>
        </p:txBody>
      </p:sp>
      <p:sp>
        <p:nvSpPr>
          <p:cNvPr id="10" name="Pladsholder til dato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6033FAB-9517-4D38-9CE9-8E4583EEC89A}" type="datetimeFigureOut">
              <a:rPr lang="da-DK" smtClean="0"/>
              <a:pPr/>
              <a:t>27-01-2026</a:t>
            </a:fld>
            <a:endParaRPr lang="da-DK"/>
          </a:p>
        </p:txBody>
      </p:sp>
      <p:sp>
        <p:nvSpPr>
          <p:cNvPr id="22" name="Pladsholder til sidefod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da-DK"/>
          </a:p>
        </p:txBody>
      </p:sp>
      <p:sp>
        <p:nvSpPr>
          <p:cNvPr id="18" name="Pladsholder til dias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AECFDD9-D8D7-484D-AD5D-8D3545D85808}" type="slidenum">
              <a:rPr lang="da-DK" smtClean="0"/>
              <a:pPr/>
              <a:t>‹nr.›</a:t>
            </a:fld>
            <a:endParaRPr lang="da-DK"/>
          </a:p>
        </p:txBody>
      </p:sp>
      <p:grpSp>
        <p:nvGrpSpPr>
          <p:cNvPr id="2" name="Gruppe 1"/>
          <p:cNvGrpSpPr/>
          <p:nvPr/>
        </p:nvGrpSpPr>
        <p:grpSpPr>
          <a:xfrm>
            <a:off x="-19017" y="202408"/>
            <a:ext cx="9180548" cy="649224"/>
            <a:chOff x="-19045" y="216550"/>
            <a:chExt cx="9180548" cy="649224"/>
          </a:xfrm>
        </p:grpSpPr>
        <p:sp>
          <p:nvSpPr>
            <p:cNvPr id="12" name="Kombinationstegnin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Kombinationstegnin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5400" dirty="0"/>
              <a:t>Evolution</a:t>
            </a:r>
          </a:p>
        </p:txBody>
      </p:sp>
      <p:pic>
        <p:nvPicPr>
          <p:cNvPr id="4" name="Picture 2" descr="http://markwadestone.files.wordpress.com/2009/12/explosm-evolution-t-shirt.jpg"/>
          <p:cNvPicPr>
            <a:picLocks noGrp="1" noChangeAspect="1" noChangeArrowheads="1"/>
          </p:cNvPicPr>
          <p:nvPr>
            <p:ph idx="1"/>
          </p:nvPr>
        </p:nvPicPr>
        <p:blipFill>
          <a:blip r:embed="rId2" cstate="print"/>
          <a:stretch>
            <a:fillRect/>
          </a:stretch>
        </p:blipFill>
        <p:spPr bwMode="auto">
          <a:xfrm>
            <a:off x="1866900" y="2110581"/>
            <a:ext cx="5410200" cy="40386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9006C-BDBE-4945-8F76-9BA15DD44541}"/>
              </a:ext>
            </a:extLst>
          </p:cNvPr>
          <p:cNvSpPr>
            <a:spLocks noGrp="1"/>
          </p:cNvSpPr>
          <p:nvPr>
            <p:ph type="title"/>
          </p:nvPr>
        </p:nvSpPr>
        <p:spPr/>
        <p:txBody>
          <a:bodyPr>
            <a:normAutofit fontScale="90000"/>
          </a:bodyPr>
          <a:lstStyle/>
          <a:p>
            <a:r>
              <a:rPr lang="da-DK" dirty="0"/>
              <a:t>Evolution- nutidig (Neodarwinisme)</a:t>
            </a:r>
          </a:p>
        </p:txBody>
      </p:sp>
      <p:sp>
        <p:nvSpPr>
          <p:cNvPr id="3" name="Pladsholder til indhold 2">
            <a:extLst>
              <a:ext uri="{FF2B5EF4-FFF2-40B4-BE49-F238E27FC236}">
                <a16:creationId xmlns:a16="http://schemas.microsoft.com/office/drawing/2014/main" id="{E724CFFC-94DF-4490-8CAA-9ADDA741291B}"/>
              </a:ext>
            </a:extLst>
          </p:cNvPr>
          <p:cNvSpPr>
            <a:spLocks noGrp="1"/>
          </p:cNvSpPr>
          <p:nvPr>
            <p:ph idx="1"/>
          </p:nvPr>
        </p:nvSpPr>
        <p:spPr/>
        <p:txBody>
          <a:bodyPr/>
          <a:lstStyle/>
          <a:p>
            <a:r>
              <a:rPr lang="da-DK" dirty="0"/>
              <a:t>Arvelig variation opstår indenfor og mellem arter på grund af mutationer i DNA-molekylerne </a:t>
            </a:r>
            <a:r>
              <a:rPr lang="da-DK" dirty="0">
                <a:sym typeface="Wingdings" panose="05000000000000000000" pitchFamily="2" charset="2"/>
              </a:rPr>
              <a:t> genetisk variation</a:t>
            </a:r>
          </a:p>
          <a:p>
            <a:r>
              <a:rPr lang="da-DK" dirty="0">
                <a:sym typeface="Wingdings" panose="05000000000000000000" pitchFamily="2" charset="2"/>
              </a:rPr>
              <a:t>Der sker desuden forøget genetisk variation ved kønnet formering (</a:t>
            </a:r>
            <a:r>
              <a:rPr lang="da-DK" dirty="0" err="1">
                <a:sym typeface="Wingdings" panose="05000000000000000000" pitchFamily="2" charset="2"/>
              </a:rPr>
              <a:t>Overkrydsning</a:t>
            </a:r>
            <a:r>
              <a:rPr lang="da-DK" dirty="0">
                <a:sym typeface="Wingdings" panose="05000000000000000000" pitchFamily="2" charset="2"/>
              </a:rPr>
              <a:t> i profasen)</a:t>
            </a:r>
          </a:p>
          <a:p>
            <a:endParaRPr lang="da-DK" dirty="0"/>
          </a:p>
        </p:txBody>
      </p:sp>
    </p:spTree>
    <p:extLst>
      <p:ext uri="{BB962C8B-B14F-4D97-AF65-F5344CB8AC3E}">
        <p14:creationId xmlns:p14="http://schemas.microsoft.com/office/powerpoint/2010/main" val="2166226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Evolution kan forøges ved….</a:t>
            </a:r>
          </a:p>
        </p:txBody>
      </p:sp>
      <p:sp>
        <p:nvSpPr>
          <p:cNvPr id="3" name="Pladsholder til indhold 2"/>
          <p:cNvSpPr>
            <a:spLocks noGrp="1"/>
          </p:cNvSpPr>
          <p:nvPr>
            <p:ph idx="1"/>
          </p:nvPr>
        </p:nvSpPr>
        <p:spPr/>
        <p:txBody>
          <a:bodyPr>
            <a:normAutofit/>
          </a:bodyPr>
          <a:lstStyle/>
          <a:p>
            <a:r>
              <a:rPr lang="da-DK" b="1" dirty="0"/>
              <a:t>Genetisk drift:</a:t>
            </a:r>
          </a:p>
          <a:p>
            <a:pPr>
              <a:buNone/>
            </a:pPr>
            <a:r>
              <a:rPr lang="da-DK" dirty="0"/>
              <a:t>Tilfældige ændringer i fordelingen af gener i små populationer. Eks. En orkan skyller et væltet træ med 15 firben i land på en ø hvor der ikke findes firben i forvejen</a:t>
            </a:r>
          </a:p>
          <a:p>
            <a:r>
              <a:rPr lang="da-DK" b="1" dirty="0"/>
              <a:t>Mutationer: </a:t>
            </a:r>
          </a:p>
          <a:p>
            <a:pPr>
              <a:buNone/>
            </a:pPr>
            <a:r>
              <a:rPr lang="da-DK" dirty="0"/>
              <a:t>Ændringer i gener (DNA)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Fremmer naturlig selektion:</a:t>
            </a:r>
          </a:p>
        </p:txBody>
      </p:sp>
      <p:sp>
        <p:nvSpPr>
          <p:cNvPr id="3" name="Pladsholder til indhold 2"/>
          <p:cNvSpPr>
            <a:spLocks noGrp="1"/>
          </p:cNvSpPr>
          <p:nvPr>
            <p:ph idx="1"/>
          </p:nvPr>
        </p:nvSpPr>
        <p:spPr/>
        <p:txBody>
          <a:bodyPr>
            <a:normAutofit/>
          </a:bodyPr>
          <a:lstStyle/>
          <a:p>
            <a:endParaRPr lang="da-DK" sz="2800" dirty="0"/>
          </a:p>
          <a:p>
            <a:r>
              <a:rPr lang="da-DK" sz="2800" dirty="0"/>
              <a:t>Længerevarende </a:t>
            </a:r>
            <a:r>
              <a:rPr lang="da-DK" sz="2800" b="1" dirty="0"/>
              <a:t>geografisk adskillelse </a:t>
            </a:r>
            <a:r>
              <a:rPr lang="da-DK" sz="2800" dirty="0"/>
              <a:t>af populationer inden for en art</a:t>
            </a:r>
          </a:p>
          <a:p>
            <a:pPr>
              <a:buNone/>
            </a:pPr>
            <a:endParaRPr lang="da-DK" sz="2800" dirty="0"/>
          </a:p>
          <a:p>
            <a:r>
              <a:rPr lang="da-DK" sz="2800" b="1" dirty="0"/>
              <a:t>Ustabilt miljø</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lstStyle/>
          <a:p>
            <a:r>
              <a:rPr lang="da-DK" sz="2400" b="1" dirty="0"/>
              <a:t>Geografisk adskillelse</a:t>
            </a:r>
            <a:r>
              <a:rPr lang="da-DK" sz="2400" dirty="0"/>
              <a:t>: En art isoleres         en tilfældig del af genpuljen isoleres. Nye og tilfældige genetiske variationer opstår hele tiden i de adskilte genpuljer         de to populationer udvikles i forskellig retning – kaldes </a:t>
            </a:r>
            <a:r>
              <a:rPr lang="da-DK" sz="2400" b="1" dirty="0"/>
              <a:t>genetisk drift</a:t>
            </a:r>
          </a:p>
          <a:p>
            <a:endParaRPr lang="da-DK" sz="2400" b="1" dirty="0"/>
          </a:p>
          <a:p>
            <a:r>
              <a:rPr lang="da-DK" sz="2400" b="1" dirty="0"/>
              <a:t>Ustabilt miljø: </a:t>
            </a:r>
            <a:r>
              <a:rPr lang="da-DK" sz="2400" dirty="0"/>
              <a:t>Pludselige forandringer af miljøet (klimaændringer  øger selektionstrykket på en art          kan betyde  at arten over ganske få år ændres) igen eksempel fra </a:t>
            </a:r>
            <a:r>
              <a:rPr lang="da-DK" sz="2400" dirty="0" err="1"/>
              <a:t>Galapagos</a:t>
            </a:r>
            <a:r>
              <a:rPr lang="da-DK" sz="2400" dirty="0"/>
              <a:t> – ændring i næb</a:t>
            </a:r>
            <a:endParaRPr lang="da-DK" sz="2400" b="1" dirty="0"/>
          </a:p>
          <a:p>
            <a:endParaRPr lang="da-DK" dirty="0"/>
          </a:p>
        </p:txBody>
      </p:sp>
      <p:sp>
        <p:nvSpPr>
          <p:cNvPr id="4" name="Højrepil 3"/>
          <p:cNvSpPr/>
          <p:nvPr/>
        </p:nvSpPr>
        <p:spPr>
          <a:xfrm>
            <a:off x="6156176" y="2132856"/>
            <a:ext cx="432048"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Højrepil 4"/>
          <p:cNvSpPr/>
          <p:nvPr/>
        </p:nvSpPr>
        <p:spPr>
          <a:xfrm>
            <a:off x="7596336" y="2852936"/>
            <a:ext cx="432048"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Højrepil 5"/>
          <p:cNvSpPr/>
          <p:nvPr/>
        </p:nvSpPr>
        <p:spPr>
          <a:xfrm>
            <a:off x="7452320" y="4797152"/>
            <a:ext cx="432048"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Hvordan opstår nye arter?</a:t>
            </a:r>
          </a:p>
        </p:txBody>
      </p:sp>
      <p:sp>
        <p:nvSpPr>
          <p:cNvPr id="3" name="Pladsholder til indhold 2"/>
          <p:cNvSpPr>
            <a:spLocks noGrp="1"/>
          </p:cNvSpPr>
          <p:nvPr>
            <p:ph idx="1"/>
          </p:nvPr>
        </p:nvSpPr>
        <p:spPr/>
        <p:txBody>
          <a:bodyPr>
            <a:normAutofit/>
          </a:bodyPr>
          <a:lstStyle/>
          <a:p>
            <a:r>
              <a:rPr lang="da-DK" dirty="0"/>
              <a:t>En gruppe af samme art deles i 2 grupper</a:t>
            </a:r>
          </a:p>
          <a:p>
            <a:r>
              <a:rPr lang="da-DK" dirty="0"/>
              <a:t>De 2 grupper har forskellige miljøer</a:t>
            </a:r>
          </a:p>
          <a:p>
            <a:r>
              <a:rPr lang="da-DK" dirty="0"/>
              <a:t>Der er derfor forskel på de egenskaber, der vil være fordelagtige for de to grupper</a:t>
            </a:r>
          </a:p>
          <a:p>
            <a:r>
              <a:rPr lang="da-DK" dirty="0"/>
              <a:t>Den naturlige selektion vil i løbet af mange generationer udvælge forskellige egenskaber i de to grupper</a:t>
            </a:r>
          </a:p>
          <a:p>
            <a:r>
              <a:rPr lang="da-DK" dirty="0"/>
              <a:t>Grupperne bliver efterhånden så forskellige, at der er tale om 2 selvstændige arter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Fortsat…</a:t>
            </a:r>
          </a:p>
        </p:txBody>
      </p:sp>
      <p:sp>
        <p:nvSpPr>
          <p:cNvPr id="3" name="Pladsholder til indhold 2"/>
          <p:cNvSpPr>
            <a:spLocks noGrp="1"/>
          </p:cNvSpPr>
          <p:nvPr>
            <p:ph idx="1"/>
          </p:nvPr>
        </p:nvSpPr>
        <p:spPr/>
        <p:txBody>
          <a:bodyPr>
            <a:normAutofit/>
          </a:bodyPr>
          <a:lstStyle/>
          <a:p>
            <a:r>
              <a:rPr lang="da-DK" dirty="0" err="1"/>
              <a:t>Artsdannelse</a:t>
            </a:r>
            <a:r>
              <a:rPr lang="da-DK" dirty="0"/>
              <a:t> er den proces, som leder til udvikling af skel mellem grupper af individer, som forhindrer frugtbare krydsninger mellem grupperne</a:t>
            </a:r>
          </a:p>
          <a:p>
            <a:endParaRPr lang="da-DK" dirty="0"/>
          </a:p>
          <a:p>
            <a:r>
              <a:rPr lang="da-DK" dirty="0"/>
              <a:t>Der kan være tale om genetiske skel, som forhindrer befrugtning, eller blot om praktiske skel i form af forskellige vaner, døgnrytmer eller forskellige geografiske områder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Ord forklaring</a:t>
            </a:r>
          </a:p>
        </p:txBody>
      </p:sp>
      <p:sp>
        <p:nvSpPr>
          <p:cNvPr id="3" name="Pladsholder til indhold 2"/>
          <p:cNvSpPr>
            <a:spLocks noGrp="1"/>
          </p:cNvSpPr>
          <p:nvPr>
            <p:ph idx="1"/>
          </p:nvPr>
        </p:nvSpPr>
        <p:spPr/>
        <p:txBody>
          <a:bodyPr>
            <a:normAutofit/>
          </a:bodyPr>
          <a:lstStyle/>
          <a:p>
            <a:r>
              <a:rPr lang="da-DK" b="1" dirty="0" err="1"/>
              <a:t>Endemisk</a:t>
            </a:r>
            <a:r>
              <a:rPr lang="da-DK" b="1" dirty="0"/>
              <a:t>: </a:t>
            </a:r>
            <a:r>
              <a:rPr lang="da-DK" dirty="0"/>
              <a:t>Arter findes kun på den pågældende ø eller ø-gruppe </a:t>
            </a:r>
          </a:p>
          <a:p>
            <a:r>
              <a:rPr lang="da-DK" b="1" dirty="0"/>
              <a:t>Økologisk niche:</a:t>
            </a:r>
            <a:r>
              <a:rPr lang="da-DK" dirty="0"/>
              <a:t> Artens særlige funktion eller rolle i dens økosystem og udgøres af dens krav til føde/næring og dens måde at leve på</a:t>
            </a:r>
          </a:p>
          <a:p>
            <a:r>
              <a:rPr lang="da-DK" b="1" dirty="0"/>
              <a:t>Genpulje: </a:t>
            </a:r>
            <a:r>
              <a:rPr lang="da-DK" dirty="0"/>
              <a:t>Individets gensammensætning sammen med resten af artens øvrige individers gener. De mulige gener der findes kan kombineres på forskellig vis – det er her selektionen finder sted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268761"/>
            <a:ext cx="7772400" cy="1440159"/>
          </a:xfrm>
        </p:spPr>
        <p:txBody>
          <a:bodyPr>
            <a:normAutofit fontScale="90000"/>
          </a:bodyPr>
          <a:lstStyle/>
          <a:p>
            <a:r>
              <a:rPr lang="da-DK" sz="4900" dirty="0"/>
              <a:t>Hvad er en art?</a:t>
            </a:r>
            <a:br>
              <a:rPr lang="da-DK" sz="7200" dirty="0"/>
            </a:br>
            <a:endParaRPr lang="da-DK" sz="7200" dirty="0"/>
          </a:p>
        </p:txBody>
      </p:sp>
      <p:sp>
        <p:nvSpPr>
          <p:cNvPr id="3" name="Undertitel 2"/>
          <p:cNvSpPr>
            <a:spLocks noGrp="1"/>
          </p:cNvSpPr>
          <p:nvPr>
            <p:ph type="subTitle" idx="1"/>
          </p:nvPr>
        </p:nvSpPr>
        <p:spPr>
          <a:xfrm>
            <a:off x="1371600" y="2348880"/>
            <a:ext cx="6400800" cy="4032448"/>
          </a:xfrm>
        </p:spPr>
        <p:txBody>
          <a:bodyPr>
            <a:normAutofit/>
          </a:bodyPr>
          <a:lstStyle/>
          <a:p>
            <a:pPr algn="l"/>
            <a:r>
              <a:rPr lang="da-DK" dirty="0">
                <a:solidFill>
                  <a:schemeClr val="tx1"/>
                </a:solidFill>
              </a:rPr>
              <a:t>Det biologiske arts begreb:</a:t>
            </a:r>
          </a:p>
          <a:p>
            <a:pPr algn="l">
              <a:buFont typeface="Arial" pitchFamily="34" charset="0"/>
              <a:buChar char="•"/>
            </a:pPr>
            <a:r>
              <a:rPr lang="da-DK" dirty="0">
                <a:solidFill>
                  <a:schemeClr val="tx1"/>
                </a:solidFill>
              </a:rPr>
              <a:t> </a:t>
            </a:r>
            <a:r>
              <a:rPr lang="da-DK" sz="2100" dirty="0">
                <a:solidFill>
                  <a:schemeClr val="tx1"/>
                </a:solidFill>
              </a:rPr>
              <a:t>Organismer fra samme art kan i naturen få forplantningsdygtigt afkom</a:t>
            </a:r>
          </a:p>
          <a:p>
            <a:pPr algn="l">
              <a:buFont typeface="Arial" pitchFamily="34" charset="0"/>
              <a:buChar char="•"/>
            </a:pPr>
            <a:r>
              <a:rPr lang="da-DK" sz="2100" dirty="0">
                <a:solidFill>
                  <a:schemeClr val="tx1"/>
                </a:solidFill>
              </a:rPr>
              <a:t> En art er altså genetisk isoleret fra andre arter (</a:t>
            </a:r>
            <a:r>
              <a:rPr lang="da-DK" sz="2100" dirty="0" err="1">
                <a:solidFill>
                  <a:schemeClr val="tx1"/>
                </a:solidFill>
              </a:rPr>
              <a:t>artsbarriere</a:t>
            </a:r>
            <a:r>
              <a:rPr lang="da-DK" sz="2100" dirty="0">
                <a:solidFill>
                  <a:schemeClr val="tx1"/>
                </a:solidFill>
              </a:rPr>
              <a:t>: biologi, geografi, adfærd eller tidsmæssig forskydning af parringssæsonen)</a:t>
            </a:r>
          </a:p>
          <a:p>
            <a:pPr algn="l">
              <a:buFont typeface="Arial" pitchFamily="34" charset="0"/>
              <a:buChar char="•"/>
            </a:pPr>
            <a:r>
              <a:rPr lang="da-DK" sz="2100" dirty="0">
                <a:solidFill>
                  <a:schemeClr val="tx1"/>
                </a:solidFill>
              </a:rPr>
              <a:t>Hest og æsel er 2 forskellige arter da deres afkom (</a:t>
            </a:r>
            <a:r>
              <a:rPr lang="da-DK" sz="2100" dirty="0" err="1">
                <a:solidFill>
                  <a:schemeClr val="tx1"/>
                </a:solidFill>
              </a:rPr>
              <a:t>mulddyr</a:t>
            </a:r>
            <a:r>
              <a:rPr lang="da-DK" sz="2100" dirty="0">
                <a:solidFill>
                  <a:schemeClr val="tx1"/>
                </a:solidFill>
              </a:rPr>
              <a:t>) er sterilt</a:t>
            </a:r>
          </a:p>
          <a:p>
            <a:endParaRPr lang="da-DK" dirty="0">
              <a:solidFill>
                <a:schemeClr val="tx1"/>
              </a:solidFill>
            </a:endParaRPr>
          </a:p>
          <a:p>
            <a:pPr>
              <a:buFont typeface="Arial" pitchFamily="34" charset="0"/>
              <a:buChar char="•"/>
            </a:pPr>
            <a:endParaRPr lang="da-DK"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Hvad er en population?</a:t>
            </a:r>
          </a:p>
        </p:txBody>
      </p:sp>
      <p:sp>
        <p:nvSpPr>
          <p:cNvPr id="3" name="Pladsholder til indhold 2"/>
          <p:cNvSpPr>
            <a:spLocks noGrp="1"/>
          </p:cNvSpPr>
          <p:nvPr>
            <p:ph idx="1"/>
          </p:nvPr>
        </p:nvSpPr>
        <p:spPr/>
        <p:txBody>
          <a:bodyPr>
            <a:normAutofit lnSpcReduction="10000"/>
          </a:bodyPr>
          <a:lstStyle/>
          <a:p>
            <a:r>
              <a:rPr lang="da-DK" dirty="0" err="1"/>
              <a:t>Population=befolkningsgruppe</a:t>
            </a:r>
            <a:endParaRPr lang="da-DK" dirty="0"/>
          </a:p>
          <a:p>
            <a:r>
              <a:rPr lang="da-DK" dirty="0"/>
              <a:t>En gruppe af individer fra samme art, der er i kontakt med hinanden</a:t>
            </a:r>
          </a:p>
          <a:p>
            <a:r>
              <a:rPr lang="da-DK" dirty="0"/>
              <a:t>Individer fra 2 forskellige populationer er adskilt via en barriere (ræve i DK og Skotland)</a:t>
            </a:r>
          </a:p>
          <a:p>
            <a:r>
              <a:rPr lang="da-DK" dirty="0"/>
              <a:t>Organismer fra to forskellige populationer får altså ikke afkom med hinanden, selvom de tilhører samme art</a:t>
            </a:r>
          </a:p>
          <a:p>
            <a:r>
              <a:rPr lang="da-DK" dirty="0"/>
              <a:t>Efterhånden kan disse to populationer komme så langt fra hinanden at de ikke kan få fertilt afkom </a:t>
            </a:r>
            <a:r>
              <a:rPr lang="da-DK" dirty="0">
                <a:sym typeface="Wingdings" panose="05000000000000000000" pitchFamily="2" charset="2"/>
              </a:rPr>
              <a:t> nye arter</a:t>
            </a:r>
            <a:endParaRPr lang="da-DK"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a-DK" dirty="0"/>
            </a:br>
            <a:r>
              <a:rPr lang="da-DK" dirty="0" err="1"/>
              <a:t>Lamarcks</a:t>
            </a:r>
            <a:r>
              <a:rPr lang="da-DK" dirty="0"/>
              <a:t> evolutionsteori 1809</a:t>
            </a:r>
          </a:p>
        </p:txBody>
      </p:sp>
      <p:sp>
        <p:nvSpPr>
          <p:cNvPr id="3" name="Pladsholder til indhold 2"/>
          <p:cNvSpPr>
            <a:spLocks noGrp="1"/>
          </p:cNvSpPr>
          <p:nvPr>
            <p:ph idx="1"/>
          </p:nvPr>
        </p:nvSpPr>
        <p:spPr/>
        <p:txBody>
          <a:bodyPr>
            <a:normAutofit fontScale="92500" lnSpcReduction="10000"/>
          </a:bodyPr>
          <a:lstStyle/>
          <a:p>
            <a:r>
              <a:rPr lang="da-DK" sz="2400" dirty="0"/>
              <a:t>Når et dyrs miljø/omgivelser ændres så får dyret behov for at ændres</a:t>
            </a:r>
          </a:p>
          <a:p>
            <a:r>
              <a:rPr lang="da-DK" sz="2400" dirty="0"/>
              <a:t>En ”indre” følelse hos dyret får det til at ændre adfærd</a:t>
            </a:r>
          </a:p>
          <a:p>
            <a:pPr>
              <a:buNone/>
            </a:pPr>
            <a:r>
              <a:rPr lang="da-DK" b="1" dirty="0"/>
              <a:t>Konkret:</a:t>
            </a:r>
          </a:p>
          <a:p>
            <a:pPr marL="514350" indent="-514350">
              <a:buFont typeface="+mj-lt"/>
              <a:buAutoNum type="arabicPeriod"/>
            </a:pPr>
            <a:r>
              <a:rPr lang="da-DK" dirty="0"/>
              <a:t>Når et dyrs organ bruges mere og mere, udvikles det og bliver større. Organer som ikke bruges svækkes langsomt og bliver mindre eller forsvinder helt</a:t>
            </a:r>
          </a:p>
          <a:p>
            <a:pPr marL="514350" indent="-514350">
              <a:buFont typeface="+mj-lt"/>
              <a:buAutoNum type="arabicPeriod"/>
            </a:pPr>
            <a:r>
              <a:rPr lang="da-DK" dirty="0"/>
              <a:t>Et dyr kan lade de særpræg det har erhvervet sig i løbet af livet gå videre til sit afkom (Vi ved nu at nedarvning sker gennem kønsceller så en erhvervet egenskab kan ikke gives videre til afkommet ex. en sprinters store lårmuskler)</a:t>
            </a:r>
          </a:p>
        </p:txBody>
      </p:sp>
      <p:pic>
        <p:nvPicPr>
          <p:cNvPr id="5" name="Billede 4" descr="http://www.transforming-child-behavior.com/images/JeanBaptiste_deLamarck.jpg"/>
          <p:cNvPicPr/>
          <p:nvPr/>
        </p:nvPicPr>
        <p:blipFill>
          <a:blip r:embed="rId3" cstate="print"/>
          <a:srcRect/>
          <a:stretch>
            <a:fillRect/>
          </a:stretch>
        </p:blipFill>
        <p:spPr bwMode="auto">
          <a:xfrm>
            <a:off x="7669188" y="260648"/>
            <a:ext cx="1474812" cy="170080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Darwins teori og evolution</a:t>
            </a:r>
            <a:br>
              <a:rPr lang="da-DK" dirty="0"/>
            </a:br>
            <a:r>
              <a:rPr lang="da-DK" sz="2700" dirty="0"/>
              <a:t>Charles Darwin 1809-82</a:t>
            </a:r>
            <a:br>
              <a:rPr lang="da-DK" sz="2700" dirty="0"/>
            </a:br>
            <a:r>
              <a:rPr lang="da-DK" sz="2700" dirty="0"/>
              <a:t>Teorien bag ” den naturlige selektion”</a:t>
            </a:r>
          </a:p>
        </p:txBody>
      </p:sp>
      <p:pic>
        <p:nvPicPr>
          <p:cNvPr id="4" name="Pladsholder til indhold 3" descr="Darwin.jpg"/>
          <p:cNvPicPr>
            <a:picLocks noGrp="1" noChangeAspect="1"/>
          </p:cNvPicPr>
          <p:nvPr>
            <p:ph idx="1"/>
          </p:nvPr>
        </p:nvPicPr>
        <p:blipFill>
          <a:blip r:embed="rId2" cstate="print"/>
          <a:stretch>
            <a:fillRect/>
          </a:stretch>
        </p:blipFill>
        <p:spPr>
          <a:xfrm>
            <a:off x="2411760" y="2276872"/>
            <a:ext cx="4819600" cy="36147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Darwins evolutionsteorier 1859 </a:t>
            </a:r>
          </a:p>
        </p:txBody>
      </p:sp>
      <p:sp>
        <p:nvSpPr>
          <p:cNvPr id="3" name="Pladsholder til indhold 2"/>
          <p:cNvSpPr>
            <a:spLocks noGrp="1"/>
          </p:cNvSpPr>
          <p:nvPr>
            <p:ph idx="1"/>
          </p:nvPr>
        </p:nvSpPr>
        <p:spPr/>
        <p:txBody>
          <a:bodyPr/>
          <a:lstStyle/>
          <a:p>
            <a:r>
              <a:rPr lang="da-DK" dirty="0"/>
              <a:t>De livsnødvendige ressourcer for en art er begrænsede</a:t>
            </a:r>
          </a:p>
          <a:p>
            <a:r>
              <a:rPr lang="da-DK" dirty="0"/>
              <a:t>Der fødes flere individer end der er ressourcer til (survival of the fittest)</a:t>
            </a:r>
          </a:p>
          <a:p>
            <a:r>
              <a:rPr lang="da-DK" dirty="0"/>
              <a:t>Der er arvelige forskelle (genetisk variation) mellem individerne i  en population og nogle er bedre tilpasset til at leve i et bestemt miljø</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Fortsat…</a:t>
            </a:r>
          </a:p>
        </p:txBody>
      </p:sp>
      <p:sp>
        <p:nvSpPr>
          <p:cNvPr id="3" name="Pladsholder til indhold 2"/>
          <p:cNvSpPr>
            <a:spLocks noGrp="1"/>
          </p:cNvSpPr>
          <p:nvPr>
            <p:ph idx="1"/>
          </p:nvPr>
        </p:nvSpPr>
        <p:spPr/>
        <p:txBody>
          <a:bodyPr/>
          <a:lstStyle/>
          <a:p>
            <a:r>
              <a:rPr lang="da-DK" dirty="0"/>
              <a:t>Forskellig tilpasningsevne medfører naturlig udvælgelse (selektion) af de bedst egnede</a:t>
            </a:r>
          </a:p>
          <a:p>
            <a:endParaRPr lang="da-DK" dirty="0"/>
          </a:p>
          <a:p>
            <a:r>
              <a:rPr lang="da-DK" dirty="0"/>
              <a:t>Naturlig selektion medfører en gradvis ændring af arten i løbet af et antal generationer = Evolution</a:t>
            </a:r>
          </a:p>
          <a:p>
            <a:pPr>
              <a:buNone/>
            </a:pPr>
            <a:endParaRPr lang="da-DK" dirty="0"/>
          </a:p>
          <a:p>
            <a:pPr>
              <a:buNone/>
            </a:pPr>
            <a:r>
              <a:rPr lang="da-DK" dirty="0"/>
              <a:t>Bygger altså på: At miljøet er bestemmende for hvilke variationer der udvælges eller selekteres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a-DK" sz="2700" dirty="0"/>
            </a:br>
            <a:r>
              <a:rPr lang="da-DK" sz="2700" dirty="0"/>
              <a:t>Oprindelig population har korte varierende halslængder.</a:t>
            </a:r>
            <a:br>
              <a:rPr lang="da-DK" sz="2700" dirty="0"/>
            </a:br>
            <a:r>
              <a:rPr lang="da-DK" sz="2700" dirty="0"/>
              <a:t>Naturlig selektion favoriserer lang hals – nemmere at nå højtsiddende blade.</a:t>
            </a:r>
            <a:br>
              <a:rPr lang="da-DK" dirty="0"/>
            </a:br>
            <a:endParaRPr lang="da-DK" dirty="0"/>
          </a:p>
        </p:txBody>
      </p:sp>
      <p:pic>
        <p:nvPicPr>
          <p:cNvPr id="6" name="Pladsholder til indhold 5" descr="Darwins giraf.gif"/>
          <p:cNvPicPr>
            <a:picLocks noGrp="1" noChangeAspect="1"/>
          </p:cNvPicPr>
          <p:nvPr>
            <p:ph idx="1"/>
          </p:nvPr>
        </p:nvPicPr>
        <p:blipFill>
          <a:blip r:embed="rId2" cstate="print"/>
          <a:stretch>
            <a:fillRect/>
          </a:stretch>
        </p:blipFill>
        <p:spPr>
          <a:xfrm>
            <a:off x="3050180" y="1935163"/>
            <a:ext cx="3043640" cy="4389437"/>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564672"/>
          </a:xfrm>
        </p:spPr>
        <p:txBody>
          <a:bodyPr>
            <a:normAutofit fontScale="90000"/>
          </a:bodyPr>
          <a:lstStyle/>
          <a:p>
            <a:r>
              <a:rPr lang="da-DK" dirty="0"/>
              <a:t>Darwins finker</a:t>
            </a:r>
          </a:p>
        </p:txBody>
      </p:sp>
      <p:pic>
        <p:nvPicPr>
          <p:cNvPr id="4" name="Pladsholder til indhold 3" descr="finker.jpg"/>
          <p:cNvPicPr>
            <a:picLocks noGrp="1" noChangeAspect="1"/>
          </p:cNvPicPr>
          <p:nvPr>
            <p:ph idx="1"/>
          </p:nvPr>
        </p:nvPicPr>
        <p:blipFill>
          <a:blip r:embed="rId3" cstate="print"/>
          <a:stretch>
            <a:fillRect/>
          </a:stretch>
        </p:blipFill>
        <p:spPr>
          <a:xfrm>
            <a:off x="4572000" y="1916832"/>
            <a:ext cx="3459832" cy="4313257"/>
          </a:xfrm>
        </p:spPr>
      </p:pic>
      <p:sp>
        <p:nvSpPr>
          <p:cNvPr id="3" name="Tekstfelt 2">
            <a:extLst>
              <a:ext uri="{FF2B5EF4-FFF2-40B4-BE49-F238E27FC236}">
                <a16:creationId xmlns:a16="http://schemas.microsoft.com/office/drawing/2014/main" id="{4408CA79-7AFB-401A-BE3F-F7529893A52D}"/>
              </a:ext>
            </a:extLst>
          </p:cNvPr>
          <p:cNvSpPr txBox="1"/>
          <p:nvPr/>
        </p:nvSpPr>
        <p:spPr>
          <a:xfrm>
            <a:off x="611560" y="2132856"/>
            <a:ext cx="4333948" cy="2031325"/>
          </a:xfrm>
          <a:prstGeom prst="rect">
            <a:avLst/>
          </a:prstGeom>
          <a:noFill/>
        </p:spPr>
        <p:txBody>
          <a:bodyPr wrap="square" rtlCol="0">
            <a:spAutoFit/>
          </a:bodyPr>
          <a:lstStyle/>
          <a:p>
            <a:r>
              <a:rPr lang="da-DK" dirty="0"/>
              <a:t>13 forskellige Galapagos øer </a:t>
            </a:r>
            <a:r>
              <a:rPr lang="da-DK" dirty="0">
                <a:sym typeface="Wingdings" panose="05000000000000000000" pitchFamily="2" charset="2"/>
              </a:rPr>
              <a:t> </a:t>
            </a:r>
          </a:p>
          <a:p>
            <a:r>
              <a:rPr lang="da-DK" dirty="0">
                <a:sym typeface="Wingdings" panose="05000000000000000000" pitchFamily="2" charset="2"/>
              </a:rPr>
              <a:t>13 forskellige finke arte mht.</a:t>
            </a:r>
          </a:p>
          <a:p>
            <a:r>
              <a:rPr lang="da-DK" dirty="0">
                <a:sym typeface="Wingdings" panose="05000000000000000000" pitchFamily="2" charset="2"/>
              </a:rPr>
              <a:t>Næb alt efter hvilke fødeemner/nicher</a:t>
            </a:r>
          </a:p>
          <a:p>
            <a:r>
              <a:rPr lang="da-DK" dirty="0">
                <a:sym typeface="Wingdings" panose="05000000000000000000" pitchFamily="2" charset="2"/>
              </a:rPr>
              <a:t>Der er på de forskellige øer.</a:t>
            </a:r>
          </a:p>
          <a:p>
            <a:endParaRPr lang="da-DK" dirty="0">
              <a:sym typeface="Wingdings" panose="05000000000000000000" pitchFamily="2" charset="2"/>
            </a:endParaRPr>
          </a:p>
          <a:p>
            <a:r>
              <a:rPr lang="da-DK" dirty="0">
                <a:sym typeface="Wingdings" panose="05000000000000000000" pitchFamily="2" charset="2"/>
              </a:rPr>
              <a:t>Smalt spids næb insekter, nektar</a:t>
            </a:r>
          </a:p>
          <a:p>
            <a:r>
              <a:rPr lang="da-DK" dirty="0">
                <a:sym typeface="Wingdings" panose="05000000000000000000" pitchFamily="2" charset="2"/>
              </a:rPr>
              <a:t>Tyk kraftig næb Nødder, kerner</a:t>
            </a:r>
            <a:endParaRPr lang="da-DK"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løb">
  <a:themeElements>
    <a:clrScheme name="Forløb">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orløb">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rløb">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TotalTime>
  <Words>814</Words>
  <Application>Microsoft Office PowerPoint</Application>
  <PresentationFormat>Skærmshow (4:3)</PresentationFormat>
  <Paragraphs>72</Paragraphs>
  <Slides>16</Slides>
  <Notes>2</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16</vt:i4>
      </vt:variant>
    </vt:vector>
  </HeadingPairs>
  <TitlesOfParts>
    <vt:vector size="22" baseType="lpstr">
      <vt:lpstr>Arial</vt:lpstr>
      <vt:lpstr>Calibri</vt:lpstr>
      <vt:lpstr>Constantia</vt:lpstr>
      <vt:lpstr>Wingdings</vt:lpstr>
      <vt:lpstr>Wingdings 2</vt:lpstr>
      <vt:lpstr>Forløb</vt:lpstr>
      <vt:lpstr>Evolution</vt:lpstr>
      <vt:lpstr>Hvad er en art? </vt:lpstr>
      <vt:lpstr>Hvad er en population?</vt:lpstr>
      <vt:lpstr> Lamarcks evolutionsteori 1809</vt:lpstr>
      <vt:lpstr>Darwins teori og evolution Charles Darwin 1809-82 Teorien bag ” den naturlige selektion”</vt:lpstr>
      <vt:lpstr>Darwins evolutionsteorier 1859 </vt:lpstr>
      <vt:lpstr>Fortsat…</vt:lpstr>
      <vt:lpstr> Oprindelig population har korte varierende halslængder. Naturlig selektion favoriserer lang hals – nemmere at nå højtsiddende blade. </vt:lpstr>
      <vt:lpstr>Darwins finker</vt:lpstr>
      <vt:lpstr>Evolution- nutidig (Neodarwinisme)</vt:lpstr>
      <vt:lpstr>Evolution kan forøges ved….</vt:lpstr>
      <vt:lpstr>Fremmer naturlig selektion:</vt:lpstr>
      <vt:lpstr>PowerPoint-præsentation</vt:lpstr>
      <vt:lpstr>Hvordan opstår nye arter?</vt:lpstr>
      <vt:lpstr>Fortsat…</vt:lpstr>
      <vt:lpstr>Ord forklaring</vt:lpstr>
    </vt:vector>
  </TitlesOfParts>
  <Company>Aalborghus Gymnasium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dc:title>
  <dc:creator>Alok</dc:creator>
  <cp:lastModifiedBy>Alok Shukla</cp:lastModifiedBy>
  <cp:revision>41</cp:revision>
  <dcterms:created xsi:type="dcterms:W3CDTF">2010-11-15T14:11:11Z</dcterms:created>
  <dcterms:modified xsi:type="dcterms:W3CDTF">2026-01-27T07:14:59Z</dcterms:modified>
</cp:coreProperties>
</file>