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40" r:id="rId1"/>
  </p:sldMasterIdLst>
  <p:notesMasterIdLst>
    <p:notesMasterId r:id="rId16"/>
  </p:notesMasterIdLst>
  <p:sldIdLst>
    <p:sldId id="256" r:id="rId2"/>
    <p:sldId id="258" r:id="rId3"/>
    <p:sldId id="276" r:id="rId4"/>
    <p:sldId id="265" r:id="rId5"/>
    <p:sldId id="266" r:id="rId6"/>
    <p:sldId id="267" r:id="rId7"/>
    <p:sldId id="268" r:id="rId8"/>
    <p:sldId id="272" r:id="rId9"/>
    <p:sldId id="269" r:id="rId10"/>
    <p:sldId id="271" r:id="rId11"/>
    <p:sldId id="273" r:id="rId12"/>
    <p:sldId id="274" r:id="rId13"/>
    <p:sldId id="275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943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18"/>
    <p:restoredTop sz="94665"/>
  </p:normalViewPr>
  <p:slideViewPr>
    <p:cSldViewPr snapToGrid="0" snapToObjects="1">
      <p:cViewPr varScale="1">
        <p:scale>
          <a:sx n="51" d="100"/>
          <a:sy n="51" d="100"/>
        </p:scale>
        <p:origin x="68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ørn M. Clausen" userId="71f89302-b71e-4ddf-b05b-b5ddd10aab7d" providerId="ADAL" clId="{9DC48280-F09C-4048-A3CF-A1C88E09E59F}"/>
    <pc:docChg chg="addSld modSld">
      <pc:chgData name="Jørn M. Clausen" userId="71f89302-b71e-4ddf-b05b-b5ddd10aab7d" providerId="ADAL" clId="{9DC48280-F09C-4048-A3CF-A1C88E09E59F}" dt="2026-01-30T12:18:36.677" v="8" actId="14100"/>
      <pc:docMkLst>
        <pc:docMk/>
      </pc:docMkLst>
      <pc:sldChg chg="modSp mod">
        <pc:chgData name="Jørn M. Clausen" userId="71f89302-b71e-4ddf-b05b-b5ddd10aab7d" providerId="ADAL" clId="{9DC48280-F09C-4048-A3CF-A1C88E09E59F}" dt="2026-01-30T11:40:53.622" v="2" actId="1076"/>
        <pc:sldMkLst>
          <pc:docMk/>
          <pc:sldMk cId="1248344293" sldId="258"/>
        </pc:sldMkLst>
        <pc:spChg chg="mod">
          <ac:chgData name="Jørn M. Clausen" userId="71f89302-b71e-4ddf-b05b-b5ddd10aab7d" providerId="ADAL" clId="{9DC48280-F09C-4048-A3CF-A1C88E09E59F}" dt="2026-01-30T11:40:53.622" v="2" actId="1076"/>
          <ac:spMkLst>
            <pc:docMk/>
            <pc:sldMk cId="1248344293" sldId="258"/>
            <ac:spMk id="2" creationId="{35210F82-CEC7-D343-B3C0-1B5BE0F6E82D}"/>
          </ac:spMkLst>
        </pc:spChg>
        <pc:spChg chg="mod">
          <ac:chgData name="Jørn M. Clausen" userId="71f89302-b71e-4ddf-b05b-b5ddd10aab7d" providerId="ADAL" clId="{9DC48280-F09C-4048-A3CF-A1C88E09E59F}" dt="2026-01-30T11:40:51.646" v="1" actId="5793"/>
          <ac:spMkLst>
            <pc:docMk/>
            <pc:sldMk cId="1248344293" sldId="258"/>
            <ac:spMk id="3" creationId="{A6C78500-5077-D848-892F-C7DEC653997C}"/>
          </ac:spMkLst>
        </pc:spChg>
      </pc:sldChg>
      <pc:sldChg chg="addSp delSp modSp new mod">
        <pc:chgData name="Jørn M. Clausen" userId="71f89302-b71e-4ddf-b05b-b5ddd10aab7d" providerId="ADAL" clId="{9DC48280-F09C-4048-A3CF-A1C88E09E59F}" dt="2026-01-30T12:18:36.677" v="8" actId="14100"/>
        <pc:sldMkLst>
          <pc:docMk/>
          <pc:sldMk cId="2682007789" sldId="276"/>
        </pc:sldMkLst>
        <pc:spChg chg="del">
          <ac:chgData name="Jørn M. Clausen" userId="71f89302-b71e-4ddf-b05b-b5ddd10aab7d" providerId="ADAL" clId="{9DC48280-F09C-4048-A3CF-A1C88E09E59F}" dt="2026-01-30T12:18:29.293" v="4" actId="22"/>
          <ac:spMkLst>
            <pc:docMk/>
            <pc:sldMk cId="2682007789" sldId="276"/>
            <ac:spMk id="3" creationId="{22B7FB26-8203-25F3-BF08-F9B796071FED}"/>
          </ac:spMkLst>
        </pc:spChg>
        <pc:picChg chg="add mod ord">
          <ac:chgData name="Jørn M. Clausen" userId="71f89302-b71e-4ddf-b05b-b5ddd10aab7d" providerId="ADAL" clId="{9DC48280-F09C-4048-A3CF-A1C88E09E59F}" dt="2026-01-30T12:18:36.677" v="8" actId="14100"/>
          <ac:picMkLst>
            <pc:docMk/>
            <pc:sldMk cId="2682007789" sldId="276"/>
            <ac:picMk id="6" creationId="{46F03278-351A-265B-9CB7-9BA0748BDB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F3E42-ACB9-EB4E-9D6D-3579F2FD62F3}" type="datetimeFigureOut">
              <a:rPr lang="da-DK" smtClean="0"/>
              <a:t>30-01-2026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07C2C-3DD2-BC4C-BD9F-581190055D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428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CCD3-5C0D-9D49-B388-A4536829E47A}" type="datetime1">
              <a:rPr lang="da-DK" smtClean="0"/>
              <a:t>30-01-2026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90F3-6BC9-E74D-81CF-683B3D3C71C8}" type="datetime1">
              <a:rPr lang="da-DK" smtClean="0"/>
              <a:t>30-01-2026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0B41-11E7-B247-899A-134C1BA634EF}" type="datetime1">
              <a:rPr lang="da-DK" smtClean="0"/>
              <a:t>30-01-2026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AE0E-BFA6-2E49-BEEA-56099A0EF063}" type="datetime1">
              <a:rPr lang="da-DK" smtClean="0"/>
              <a:t>30-01-2026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643272D-6D6F-324A-9EF0-01EC18AFCC12}" type="datetime1">
              <a:rPr lang="da-DK" smtClean="0"/>
              <a:t>30-01-2026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2CFF-B0F1-0640-AE27-ECBDE5178C31}" type="datetime1">
              <a:rPr lang="da-DK" smtClean="0"/>
              <a:t>30-01-2026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2445-9861-FA41-B8FC-80AE2AD1631E}" type="datetime1">
              <a:rPr lang="da-DK" smtClean="0"/>
              <a:t>30-01-2026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83F0-0026-8C4E-8AD5-4935E96DD678}" type="datetime1">
              <a:rPr lang="da-DK" smtClean="0"/>
              <a:t>30-01-2026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BFB0-C2CA-B04F-B513-C5BBADD55531}" type="datetime1">
              <a:rPr lang="da-DK" smtClean="0"/>
              <a:t>30-01-2026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65C6-797D-6A4B-B205-CFC2004467AE}" type="datetime1">
              <a:rPr lang="da-DK" smtClean="0"/>
              <a:t>30-01-2026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A7-7C02-5A4D-A4F2-76FEDAA831B7}" type="datetime1">
              <a:rPr lang="da-DK" smtClean="0"/>
              <a:t>30-01-2026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7FF5790-1EE2-DC42-A384-938056AC6AFF}" type="datetime1">
              <a:rPr lang="da-DK" smtClean="0"/>
              <a:t>30-01-2026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F458A-50E3-434C-B8A7-5FE6A0DAD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/>
          <a:lstStyle/>
          <a:p>
            <a:r>
              <a:rPr lang="da-DK"/>
              <a:t>Respiration og gæring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2F58A5-120A-0A4F-89FD-B8883F433C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Forløb: Mikroorganismer på godt og ondt </a:t>
            </a:r>
          </a:p>
          <a:p>
            <a:r>
              <a:rPr lang="da-DK" dirty="0"/>
              <a:t>– det </a:t>
            </a:r>
            <a:r>
              <a:rPr lang="da-DK" dirty="0" err="1"/>
              <a:t>intermediære</a:t>
            </a:r>
            <a:r>
              <a:rPr lang="da-DK" dirty="0"/>
              <a:t> stofskifte</a:t>
            </a:r>
          </a:p>
        </p:txBody>
      </p:sp>
    </p:spTree>
    <p:extLst>
      <p:ext uri="{BB962C8B-B14F-4D97-AF65-F5344CB8AC3E}">
        <p14:creationId xmlns:p14="http://schemas.microsoft.com/office/powerpoint/2010/main" val="3863715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Elektrontransportkæden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927840" cy="4627880"/>
          </a:xfrm>
        </p:spPr>
        <p:txBody>
          <a:bodyPr/>
          <a:lstStyle/>
          <a:p>
            <a:r>
              <a:rPr lang="da-DK" u="sng" dirty="0"/>
              <a:t>Elektrontransportkæden</a:t>
            </a:r>
            <a:r>
              <a:rPr lang="da-DK" dirty="0"/>
              <a:t> består af fem store enzymkomplekser i mitokondriernes indre membran</a:t>
            </a:r>
          </a:p>
          <a:p>
            <a:pPr lvl="1"/>
            <a:r>
              <a:rPr lang="da-DK" dirty="0"/>
              <a:t>Enzymkompleks I, II, III og IV samt ATP-</a:t>
            </a:r>
            <a:r>
              <a:rPr lang="da-DK" dirty="0" err="1"/>
              <a:t>syntase</a:t>
            </a:r>
            <a:endParaRPr lang="da-DK" dirty="0"/>
          </a:p>
          <a:p>
            <a:r>
              <a:rPr lang="da-DK" dirty="0"/>
              <a:t>Enzymerne kan binde og afgive elektroner – de bliver skiftevis </a:t>
            </a:r>
            <a:r>
              <a:rPr lang="da-DK" u="sng" dirty="0"/>
              <a:t>reduceret</a:t>
            </a:r>
            <a:r>
              <a:rPr lang="da-DK" dirty="0"/>
              <a:t> og </a:t>
            </a:r>
            <a:r>
              <a:rPr lang="da-DK" u="sng" dirty="0"/>
              <a:t>oxideret</a:t>
            </a:r>
          </a:p>
          <a:p>
            <a:pPr lvl="1"/>
            <a:r>
              <a:rPr lang="da-DK" dirty="0"/>
              <a:t>Altså er det en kæde af enzymer, der </a:t>
            </a:r>
            <a:r>
              <a:rPr lang="da-DK" u="sng" dirty="0"/>
              <a:t>transporterer elektroner</a:t>
            </a:r>
            <a:r>
              <a:rPr lang="da-DK" dirty="0"/>
              <a:t> – deraf navnet</a:t>
            </a:r>
          </a:p>
          <a:p>
            <a:r>
              <a:rPr lang="da-DK" dirty="0"/>
              <a:t>Energien fra processerne bruges til at pumpe H</a:t>
            </a:r>
            <a:r>
              <a:rPr lang="da-DK" baseline="30000" dirty="0"/>
              <a:t>+</a:t>
            </a:r>
            <a:r>
              <a:rPr lang="da-DK" dirty="0"/>
              <a:t> gennem membranen, og det giver ATP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CC67B6-E589-5B43-BF66-0E76D590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09" y="3624935"/>
            <a:ext cx="6283782" cy="30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Elektrontransportkæden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927840" cy="4627880"/>
          </a:xfrm>
        </p:spPr>
        <p:txBody>
          <a:bodyPr/>
          <a:lstStyle/>
          <a:p>
            <a:r>
              <a:rPr lang="da-DK" u="sng" dirty="0"/>
              <a:t>Enzymkompleks I</a:t>
            </a:r>
            <a:r>
              <a:rPr lang="da-DK" dirty="0"/>
              <a:t>: NADH + H</a:t>
            </a:r>
            <a:r>
              <a:rPr lang="da-DK" baseline="30000" dirty="0"/>
              <a:t>+</a:t>
            </a:r>
            <a:r>
              <a:rPr lang="da-DK" dirty="0"/>
              <a:t> bindes – derefter overføres de 2 H</a:t>
            </a:r>
            <a:r>
              <a:rPr lang="da-DK" baseline="30000" dirty="0"/>
              <a:t>+</a:t>
            </a:r>
            <a:r>
              <a:rPr lang="da-DK" dirty="0"/>
              <a:t> og 2 e</a:t>
            </a:r>
            <a:r>
              <a:rPr lang="da-DK" baseline="30000" dirty="0"/>
              <a:t>-</a:t>
            </a:r>
            <a:r>
              <a:rPr lang="da-DK" dirty="0"/>
              <a:t> til enzymkompleks III</a:t>
            </a:r>
          </a:p>
          <a:p>
            <a:pPr lvl="1"/>
            <a:r>
              <a:rPr lang="da-DK" dirty="0"/>
              <a:t>Energien, der frigives ved overførslen, bruges til at pumpe 4 H</a:t>
            </a:r>
            <a:r>
              <a:rPr lang="da-DK" baseline="30000" dirty="0"/>
              <a:t>+</a:t>
            </a:r>
            <a:r>
              <a:rPr lang="da-DK" dirty="0"/>
              <a:t> fra matrix til </a:t>
            </a:r>
            <a:r>
              <a:rPr lang="da-DK" dirty="0" err="1"/>
              <a:t>intermembranrummet</a:t>
            </a:r>
            <a:endParaRPr lang="da-DK" dirty="0"/>
          </a:p>
          <a:p>
            <a:r>
              <a:rPr lang="da-DK" u="sng" dirty="0"/>
              <a:t>Enzymkompleks II</a:t>
            </a:r>
            <a:r>
              <a:rPr lang="da-DK" dirty="0"/>
              <a:t>: FADH</a:t>
            </a:r>
            <a:r>
              <a:rPr lang="da-DK" baseline="-25000" dirty="0"/>
              <a:t>2</a:t>
            </a:r>
            <a:r>
              <a:rPr lang="da-DK" dirty="0"/>
              <a:t> bindes – derefter overføres 2 H</a:t>
            </a:r>
            <a:r>
              <a:rPr lang="da-DK" baseline="30000" dirty="0"/>
              <a:t>+</a:t>
            </a:r>
            <a:r>
              <a:rPr lang="da-DK" dirty="0"/>
              <a:t> og 2 e</a:t>
            </a:r>
            <a:r>
              <a:rPr lang="da-DK" baseline="30000" dirty="0"/>
              <a:t>-</a:t>
            </a:r>
            <a:r>
              <a:rPr lang="da-DK" dirty="0"/>
              <a:t> til enzymkompleks III</a:t>
            </a:r>
          </a:p>
          <a:p>
            <a:pPr lvl="1"/>
            <a:r>
              <a:rPr lang="da-DK" dirty="0"/>
              <a:t>Her pumpes ikke nogen H</a:t>
            </a:r>
            <a:r>
              <a:rPr lang="da-DK" baseline="30000" dirty="0"/>
              <a:t>+</a:t>
            </a:r>
            <a:r>
              <a:rPr lang="da-DK" dirty="0"/>
              <a:t> over den indre membran</a:t>
            </a:r>
          </a:p>
          <a:p>
            <a:r>
              <a:rPr lang="da-DK" u="sng" dirty="0"/>
              <a:t>Enzymkompleks III</a:t>
            </a:r>
            <a:r>
              <a:rPr lang="da-DK" dirty="0"/>
              <a:t>: Når der optages 2 H</a:t>
            </a:r>
            <a:r>
              <a:rPr lang="da-DK" baseline="30000" dirty="0"/>
              <a:t>+</a:t>
            </a:r>
            <a:r>
              <a:rPr lang="da-DK" dirty="0"/>
              <a:t> og 2 e</a:t>
            </a:r>
            <a:r>
              <a:rPr lang="da-DK" baseline="30000" dirty="0"/>
              <a:t>-</a:t>
            </a:r>
            <a:r>
              <a:rPr lang="da-DK" dirty="0"/>
              <a:t> fra enzymkompleks I eller II, pumpes 2 H</a:t>
            </a:r>
            <a:r>
              <a:rPr lang="da-DK" baseline="30000" dirty="0"/>
              <a:t>+</a:t>
            </a:r>
            <a:r>
              <a:rPr lang="da-DK" dirty="0"/>
              <a:t> ud</a:t>
            </a:r>
          </a:p>
          <a:p>
            <a:pPr lvl="1"/>
            <a:r>
              <a:rPr lang="da-DK" dirty="0"/>
              <a:t>Elektronerne overføres til enzymkompleks IV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CC67B6-E589-5B43-BF66-0E76D590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48" y="3905985"/>
            <a:ext cx="5871704" cy="281538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9401EF1-6F6F-B045-B51A-91FA0DBF8E8A}"/>
              </a:ext>
            </a:extLst>
          </p:cNvPr>
          <p:cNvSpPr/>
          <p:nvPr/>
        </p:nvSpPr>
        <p:spPr>
          <a:xfrm>
            <a:off x="4904509" y="3752603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2B5C016-BD14-7E48-AAC3-BB762F001C0F}"/>
              </a:ext>
            </a:extLst>
          </p:cNvPr>
          <p:cNvSpPr/>
          <p:nvPr/>
        </p:nvSpPr>
        <p:spPr>
          <a:xfrm>
            <a:off x="605641" y="3752603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8D44FFD-3B43-FB48-8A63-489200BA1B08}"/>
              </a:ext>
            </a:extLst>
          </p:cNvPr>
          <p:cNvSpPr/>
          <p:nvPr/>
        </p:nvSpPr>
        <p:spPr>
          <a:xfrm>
            <a:off x="5924519" y="3752602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45BF777-5702-A141-B13D-01E00448E1C7}"/>
              </a:ext>
            </a:extLst>
          </p:cNvPr>
          <p:cNvSpPr/>
          <p:nvPr/>
        </p:nvSpPr>
        <p:spPr>
          <a:xfrm>
            <a:off x="1603879" y="3739676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B7524FA-BBD6-284B-A8E7-89E56D4DB926}"/>
              </a:ext>
            </a:extLst>
          </p:cNvPr>
          <p:cNvSpPr/>
          <p:nvPr/>
        </p:nvSpPr>
        <p:spPr>
          <a:xfrm>
            <a:off x="6651803" y="3736288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904FA0A-2837-0B43-9875-97A5F33DF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48" y="3902368"/>
            <a:ext cx="5871704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Elektrontransportkæden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927840" cy="4627880"/>
          </a:xfrm>
        </p:spPr>
        <p:txBody>
          <a:bodyPr/>
          <a:lstStyle/>
          <a:p>
            <a:r>
              <a:rPr lang="da-DK" u="sng" dirty="0"/>
              <a:t>Enzymkompleks IV</a:t>
            </a:r>
            <a:r>
              <a:rPr lang="da-DK" dirty="0"/>
              <a:t>: Elektroner optages fra enzymkompleks III</a:t>
            </a:r>
          </a:p>
          <a:p>
            <a:pPr lvl="1"/>
            <a:r>
              <a:rPr lang="da-DK" dirty="0"/>
              <a:t>Sammen med H</a:t>
            </a:r>
            <a:r>
              <a:rPr lang="da-DK" baseline="30000" dirty="0"/>
              <a:t>+</a:t>
            </a:r>
            <a:r>
              <a:rPr lang="da-DK" dirty="0"/>
              <a:t> fra matrix overføres de til O</a:t>
            </a:r>
            <a:r>
              <a:rPr lang="da-DK" baseline="-25000" dirty="0"/>
              <a:t>2</a:t>
            </a:r>
            <a:r>
              <a:rPr lang="da-DK" dirty="0"/>
              <a:t>, som omdannes til H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  <a:p>
            <a:pPr lvl="1"/>
            <a:r>
              <a:rPr lang="da-DK" dirty="0"/>
              <a:t>Energien der frigøres, bruges til at pumpe H</a:t>
            </a:r>
            <a:r>
              <a:rPr lang="da-DK" baseline="30000" dirty="0"/>
              <a:t>+</a:t>
            </a:r>
            <a:r>
              <a:rPr lang="da-DK" dirty="0"/>
              <a:t> fra matrix til </a:t>
            </a:r>
            <a:r>
              <a:rPr lang="da-DK" dirty="0" err="1"/>
              <a:t>intermembranrummet</a:t>
            </a:r>
            <a:endParaRPr lang="da-DK" dirty="0"/>
          </a:p>
          <a:p>
            <a:pPr lvl="1"/>
            <a:r>
              <a:rPr lang="da-DK" dirty="0"/>
              <a:t>For hver 2 elektroner der modtages, pumpes 4 H</a:t>
            </a:r>
            <a:r>
              <a:rPr lang="da-DK" baseline="30000" dirty="0"/>
              <a:t>+</a:t>
            </a:r>
            <a:r>
              <a:rPr lang="da-DK" dirty="0"/>
              <a:t> ud</a:t>
            </a:r>
          </a:p>
          <a:p>
            <a:r>
              <a:rPr lang="da-DK" u="sng" dirty="0"/>
              <a:t>ATP-</a:t>
            </a:r>
            <a:r>
              <a:rPr lang="da-DK" u="sng" dirty="0" err="1"/>
              <a:t>syntase</a:t>
            </a:r>
            <a:r>
              <a:rPr lang="da-DK" dirty="0"/>
              <a:t>: Enzymkomplekset indeholder en H</a:t>
            </a:r>
            <a:r>
              <a:rPr lang="da-DK" baseline="30000" dirty="0"/>
              <a:t>+</a:t>
            </a:r>
            <a:r>
              <a:rPr lang="da-DK" dirty="0"/>
              <a:t>-kanal</a:t>
            </a:r>
          </a:p>
          <a:p>
            <a:pPr lvl="1"/>
            <a:r>
              <a:rPr lang="da-DK" dirty="0"/>
              <a:t>Når H</a:t>
            </a:r>
            <a:r>
              <a:rPr lang="da-DK" baseline="30000" dirty="0"/>
              <a:t>+</a:t>
            </a:r>
            <a:r>
              <a:rPr lang="da-DK" dirty="0"/>
              <a:t> diffunderer igennem kanalen, frigives energi – det bruges på at danne ATP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CC67B6-E589-5B43-BF66-0E76D590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48" y="3905985"/>
            <a:ext cx="5871704" cy="281538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6BCF30E-B9DD-DA44-AA31-8FA9D285F0D3}"/>
              </a:ext>
            </a:extLst>
          </p:cNvPr>
          <p:cNvSpPr/>
          <p:nvPr/>
        </p:nvSpPr>
        <p:spPr>
          <a:xfrm>
            <a:off x="7878762" y="3752603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57AF828-B127-E846-81CC-69B8AA4E949B}"/>
              </a:ext>
            </a:extLst>
          </p:cNvPr>
          <p:cNvSpPr/>
          <p:nvPr/>
        </p:nvSpPr>
        <p:spPr>
          <a:xfrm>
            <a:off x="2334610" y="3760980"/>
            <a:ext cx="4298868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71F3ED1-8EAF-304F-AF76-85B01D8DD21B}"/>
              </a:ext>
            </a:extLst>
          </p:cNvPr>
          <p:cNvSpPr/>
          <p:nvPr/>
        </p:nvSpPr>
        <p:spPr>
          <a:xfrm>
            <a:off x="2868410" y="3752602"/>
            <a:ext cx="5010352" cy="31053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1837BBE7-2C2D-354B-8AA6-1631003A6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48" y="3902368"/>
            <a:ext cx="5871704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Elektrontransportkæden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>
                <a:extLst>
                  <a:ext uri="{FF2B5EF4-FFF2-40B4-BE49-F238E27FC236}">
                    <a16:creationId xmlns:a16="http://schemas.microsoft.com/office/drawing/2014/main" id="{A6C78500-5077-D848-892F-C7DEC6539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4160" y="1544320"/>
                <a:ext cx="11927840" cy="5313680"/>
              </a:xfrm>
            </p:spPr>
            <p:txBody>
              <a:bodyPr/>
              <a:lstStyle/>
              <a:p>
                <a:r>
                  <a:rPr lang="da-DK" dirty="0"/>
                  <a:t>For hvert NADH + H</a:t>
                </a:r>
                <a:r>
                  <a:rPr lang="da-DK" baseline="30000" dirty="0"/>
                  <a:t>+</a:t>
                </a:r>
                <a:r>
                  <a:rPr lang="da-DK" dirty="0"/>
                  <a:t> der bindes til enzymkompleks I, pumpes </a:t>
                </a:r>
                <a:r>
                  <a:rPr lang="da-DK" u="sng" dirty="0"/>
                  <a:t>10 H</a:t>
                </a:r>
                <a:r>
                  <a:rPr lang="da-DK" baseline="30000" dirty="0"/>
                  <a:t>+</a:t>
                </a:r>
                <a:r>
                  <a:rPr lang="da-DK" dirty="0"/>
                  <a:t> ud i </a:t>
                </a:r>
                <a:r>
                  <a:rPr lang="da-DK" dirty="0" err="1"/>
                  <a:t>intermembranrummet</a:t>
                </a:r>
                <a:endParaRPr lang="da-DK" dirty="0"/>
              </a:p>
              <a:p>
                <a:pPr lvl="1"/>
                <a:r>
                  <a:rPr lang="da-DK" dirty="0"/>
                  <a:t>4 af dem pumpes af enzymkompleks I, 2 af dem af enzymkompleks III og 4 af dem af enzymkompleks IV</a:t>
                </a:r>
              </a:p>
              <a:p>
                <a:r>
                  <a:rPr lang="da-DK" dirty="0"/>
                  <a:t>For hvert FADH</a:t>
                </a:r>
                <a:r>
                  <a:rPr lang="da-DK" baseline="-25000" dirty="0"/>
                  <a:t>2</a:t>
                </a:r>
                <a:r>
                  <a:rPr lang="da-DK" dirty="0"/>
                  <a:t> der bindes til enzymkompleks II, pumpes </a:t>
                </a:r>
                <a:r>
                  <a:rPr lang="da-DK" u="sng" dirty="0"/>
                  <a:t>6 H</a:t>
                </a:r>
                <a:r>
                  <a:rPr lang="da-DK" baseline="30000" dirty="0"/>
                  <a:t>+</a:t>
                </a:r>
                <a:r>
                  <a:rPr lang="da-DK" dirty="0"/>
                  <a:t> ud i </a:t>
                </a:r>
                <a:r>
                  <a:rPr lang="da-DK" dirty="0" err="1"/>
                  <a:t>intermembranrummet</a:t>
                </a:r>
                <a:endParaRPr lang="da-DK" dirty="0"/>
              </a:p>
              <a:p>
                <a:pPr lvl="1"/>
                <a:r>
                  <a:rPr lang="da-DK" dirty="0"/>
                  <a:t>2 af dem pumpes af enzymkompleks III og 4 af dem af enzymkompleks IV</a:t>
                </a:r>
              </a:p>
              <a:p>
                <a:r>
                  <a:rPr lang="da-DK" dirty="0"/>
                  <a:t>Via ATP-</a:t>
                </a:r>
                <a:r>
                  <a:rPr lang="da-DK" dirty="0" err="1"/>
                  <a:t>syntase</a:t>
                </a:r>
                <a:r>
                  <a:rPr lang="da-DK" dirty="0"/>
                  <a:t> vil </a:t>
                </a:r>
                <a:r>
                  <a:rPr lang="da-DK" u="sng" dirty="0"/>
                  <a:t>4 H</a:t>
                </a:r>
                <a:r>
                  <a:rPr lang="da-DK" u="sng" baseline="30000" dirty="0"/>
                  <a:t>+</a:t>
                </a:r>
                <a:r>
                  <a:rPr lang="da-DK" u="sng" dirty="0"/>
                  <a:t> resultere i 1 ATP</a:t>
                </a:r>
                <a:endParaRPr lang="da-DK" dirty="0"/>
              </a:p>
              <a:p>
                <a:pPr lvl="1"/>
                <a:r>
                  <a:rPr lang="da-DK" dirty="0"/>
                  <a:t>Så hvert NADH + H</a:t>
                </a:r>
                <a:r>
                  <a:rPr lang="da-DK" baseline="30000" dirty="0"/>
                  <a:t>+</a:t>
                </a:r>
                <a:r>
                  <a:rPr lang="da-DK" dirty="0"/>
                  <a:t> giver 2,5 ATP (fordi 10/4 = 2,5), og hvert FADH</a:t>
                </a:r>
                <a:r>
                  <a:rPr lang="da-DK" baseline="-25000" dirty="0"/>
                  <a:t>2</a:t>
                </a:r>
                <a:r>
                  <a:rPr lang="da-DK" dirty="0"/>
                  <a:t> giver 1,5 ATP (fordi 6/4 = 1,5)</a:t>
                </a:r>
              </a:p>
              <a:p>
                <a:r>
                  <a:rPr lang="da-DK" dirty="0"/>
                  <a:t>Ved citronsyrecyklussens slutning har vi </a:t>
                </a:r>
                <a:r>
                  <a:rPr lang="da-DK" dirty="0">
                    <a:solidFill>
                      <a:srgbClr val="9437FF"/>
                    </a:solidFill>
                  </a:rPr>
                  <a:t>10 NADH + 10 H</a:t>
                </a:r>
                <a:r>
                  <a:rPr lang="da-DK" baseline="30000" dirty="0">
                    <a:solidFill>
                      <a:srgbClr val="9437FF"/>
                    </a:solidFill>
                  </a:rPr>
                  <a:t>+</a:t>
                </a:r>
                <a:r>
                  <a:rPr lang="da-DK" dirty="0"/>
                  <a:t>, </a:t>
                </a:r>
                <a:r>
                  <a:rPr lang="da-DK" dirty="0">
                    <a:solidFill>
                      <a:srgbClr val="FF9300"/>
                    </a:solidFill>
                  </a:rPr>
                  <a:t>2 FADH</a:t>
                </a:r>
                <a:r>
                  <a:rPr lang="da-DK" baseline="-25000" dirty="0">
                    <a:solidFill>
                      <a:srgbClr val="FF9300"/>
                    </a:solidFill>
                  </a:rPr>
                  <a:t>2</a:t>
                </a:r>
                <a:r>
                  <a:rPr lang="da-DK" dirty="0">
                    <a:solidFill>
                      <a:srgbClr val="FF9300"/>
                    </a:solidFill>
                  </a:rPr>
                  <a:t> </a:t>
                </a:r>
                <a:r>
                  <a:rPr lang="da-DK" dirty="0"/>
                  <a:t>og </a:t>
                </a:r>
                <a:r>
                  <a:rPr lang="da-DK" dirty="0">
                    <a:solidFill>
                      <a:srgbClr val="00B050"/>
                    </a:solidFill>
                  </a:rPr>
                  <a:t>4 ATP</a:t>
                </a:r>
              </a:p>
              <a:p>
                <a:r>
                  <a:rPr lang="da-DK" dirty="0"/>
                  <a:t>Derfor får vi:</a:t>
                </a:r>
              </a:p>
              <a:p>
                <a:endParaRPr lang="da-DK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800" b="0" i="0" smtClean="0">
                          <a:solidFill>
                            <a:srgbClr val="9437FF"/>
                          </a:solidFill>
                          <a:latin typeface="Cambria Math" panose="02040503050406030204" pitchFamily="18" charset="0"/>
                        </a:rPr>
                        <m:t>10⋅2,5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+2⋅1,5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+4 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ATP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+3 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+4 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=32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</m:oMath>
                  </m:oMathPara>
                </a14:m>
                <a:endParaRPr lang="da-DK" dirty="0"/>
              </a:p>
              <a:p>
                <a:endParaRPr lang="da-DK" sz="1000" dirty="0"/>
              </a:p>
              <a:p>
                <a:r>
                  <a:rPr lang="da-DK" dirty="0"/>
                  <a:t>Vi husker på, at det kostede 2 ATP at transportere de 2 NADH + 2 H</a:t>
                </a:r>
                <a:r>
                  <a:rPr lang="da-DK" baseline="30000" dirty="0"/>
                  <a:t>+</a:t>
                </a:r>
                <a:r>
                  <a:rPr lang="da-DK" dirty="0"/>
                  <a:t> ind i mitokondrierne</a:t>
                </a:r>
              </a:p>
              <a:p>
                <a:pPr lvl="1"/>
                <a:r>
                  <a:rPr lang="da-DK" dirty="0"/>
                  <a:t>Derfor ender vi med de </a:t>
                </a:r>
                <a:r>
                  <a:rPr lang="da-DK" u="sng" dirty="0"/>
                  <a:t>30 ATP</a:t>
                </a:r>
                <a:r>
                  <a:rPr lang="da-DK" dirty="0"/>
                  <a:t>, som der står i reaktionsligningen for respirationen</a:t>
                </a:r>
              </a:p>
            </p:txBody>
          </p:sp>
        </mc:Choice>
        <mc:Fallback xmlns="">
          <p:sp>
            <p:nvSpPr>
              <p:cNvPr id="3" name="Pladsholder til indhold 2">
                <a:extLst>
                  <a:ext uri="{FF2B5EF4-FFF2-40B4-BE49-F238E27FC236}">
                    <a16:creationId xmlns:a16="http://schemas.microsoft.com/office/drawing/2014/main" id="{A6C78500-5077-D848-892F-C7DEC6539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160" y="1544320"/>
                <a:ext cx="11927840" cy="5313680"/>
              </a:xfrm>
              <a:blipFill>
                <a:blip r:embed="rId2"/>
                <a:stretch>
                  <a:fillRect l="-213" t="-95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12811A1-EA7A-F144-9D1D-44AE8594F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7979228" y="24867"/>
            <a:ext cx="4212771" cy="14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Arbejdsspørgsmål: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>
                <a:extLst>
                  <a:ext uri="{FF2B5EF4-FFF2-40B4-BE49-F238E27FC236}">
                    <a16:creationId xmlns:a16="http://schemas.microsoft.com/office/drawing/2014/main" id="{A6C78500-5077-D848-892F-C7DEC6539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4160" y="1544320"/>
                <a:ext cx="11663680" cy="4627880"/>
              </a:xfrm>
            </p:spPr>
            <p:txBody>
              <a:bodyPr/>
              <a:lstStyle/>
              <a:p>
                <a:r>
                  <a:rPr lang="da-DK" dirty="0"/>
                  <a:t>Sæt jer i små grupper og udfyld en figur i stil med den her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da-DK" dirty="0"/>
              </a:p>
              <a:p>
                <a:r>
                  <a:rPr lang="da-DK" dirty="0"/>
                  <a:t>Skriv de allervigtigste stoffer på, og hvor de dannes eller forbruges</a:t>
                </a:r>
              </a:p>
              <a:p>
                <a:pPr lvl="1"/>
                <a:r>
                  <a:rPr lang="da-DK" dirty="0"/>
                  <a:t>I skal altså ikke have alle de stoffer med, der er på figurerne i bogen eller</a:t>
                </a:r>
                <a:br>
                  <a:rPr lang="da-DK" dirty="0"/>
                </a:br>
                <a:r>
                  <a:rPr lang="da-DK" dirty="0"/>
                  <a:t>som vi har snakket om i dag</a:t>
                </a:r>
              </a:p>
              <a:p>
                <a:pPr lvl="1"/>
                <a:r>
                  <a:rPr lang="da-DK" dirty="0"/>
                  <a:t>Overvej grundigt, hvad der er de vigtigste!</a:t>
                </a:r>
              </a:p>
              <a:p>
                <a:r>
                  <a:rPr lang="da-DK" dirty="0"/>
                  <a:t>Vi samler op på respiration og gæring efter nytår</a:t>
                </a:r>
              </a:p>
              <a:p>
                <a:r>
                  <a:rPr lang="da-DK" dirty="0"/>
                  <a:t>Kl. 13.30 laver vi en klisterquiz som juleafslutning</a:t>
                </a:r>
              </a:p>
              <a:p>
                <a:pPr lvl="1"/>
                <a:r>
                  <a:rPr lang="da-DK" dirty="0"/>
                  <a:t>Den har INTET med pensum at gøre, det er bare for sjov! :) </a:t>
                </a:r>
              </a:p>
              <a:p>
                <a:endParaRPr lang="da-DK" dirty="0"/>
              </a:p>
            </p:txBody>
          </p:sp>
        </mc:Choice>
        <mc:Fallback xmlns="">
          <p:sp>
            <p:nvSpPr>
              <p:cNvPr id="3" name="Pladsholder til indhold 2">
                <a:extLst>
                  <a:ext uri="{FF2B5EF4-FFF2-40B4-BE49-F238E27FC236}">
                    <a16:creationId xmlns:a16="http://schemas.microsoft.com/office/drawing/2014/main" id="{A6C78500-5077-D848-892F-C7DEC6539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160" y="1544320"/>
                <a:ext cx="11663680" cy="4627880"/>
              </a:xfrm>
              <a:blipFill>
                <a:blip r:embed="rId2"/>
                <a:stretch>
                  <a:fillRect l="-217" t="-109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E8780F-FCEE-7C40-9712-8A720891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CCF6942-4892-1243-9A23-C0E1006AB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72" y="4038592"/>
            <a:ext cx="2919396" cy="283919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8CFDDF2-00B1-5F44-8699-DB4AA080E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209" y="47993"/>
            <a:ext cx="2549959" cy="3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8" y="0"/>
            <a:ext cx="11663680" cy="1140968"/>
          </a:xfrm>
        </p:spPr>
        <p:txBody>
          <a:bodyPr/>
          <a:lstStyle/>
          <a:p>
            <a:r>
              <a:rPr lang="da-DK" dirty="0"/>
              <a:t>Opsamling: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663680" cy="46278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dirty="0"/>
              <a:t>Hvad sker der i </a:t>
            </a:r>
            <a:r>
              <a:rPr lang="da-DK" dirty="0" err="1"/>
              <a:t>nølefasen</a:t>
            </a:r>
            <a:r>
              <a:rPr lang="da-DK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Hvad sker der i den eksponentielle fase?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Hvad sker der i den stationære fase?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Hvad sker der i dødsfasen?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4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99A0C-1EF6-3B1E-B21E-5629BB02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 descr="Et billede, der indeholder tekst, diagram, cirkel, Plan&#10;&#10;AI-genereret indhold kan være ukorrekt.">
            <a:extLst>
              <a:ext uri="{FF2B5EF4-FFF2-40B4-BE49-F238E27FC236}">
                <a16:creationId xmlns:a16="http://schemas.microsoft.com/office/drawing/2014/main" id="{46F03278-351A-265B-9CB7-9BA0748BD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810076"/>
            <a:ext cx="7923840" cy="5565034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BF42A15-AC8C-06F2-F70D-263F1882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0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Respiration og gæring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>
                <a:extLst>
                  <a:ext uri="{FF2B5EF4-FFF2-40B4-BE49-F238E27FC236}">
                    <a16:creationId xmlns:a16="http://schemas.microsoft.com/office/drawing/2014/main" id="{A6C78500-5077-D848-892F-C7DEC6539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4160" y="1544320"/>
                <a:ext cx="11663680" cy="5313680"/>
              </a:xfrm>
            </p:spPr>
            <p:txBody>
              <a:bodyPr>
                <a:normAutofit/>
              </a:bodyPr>
              <a:lstStyle/>
              <a:p>
                <a:r>
                  <a:rPr lang="da-DK" dirty="0"/>
                  <a:t>Den </a:t>
                </a:r>
                <a:r>
                  <a:rPr lang="da-DK" u="sng" dirty="0"/>
                  <a:t>aerobe respiration</a:t>
                </a:r>
                <a:r>
                  <a:rPr lang="da-DK" dirty="0"/>
                  <a:t> og </a:t>
                </a:r>
                <a:r>
                  <a:rPr lang="da-DK" u="sng" dirty="0"/>
                  <a:t>mælkesyregæring</a:t>
                </a:r>
                <a:r>
                  <a:rPr lang="da-DK" dirty="0"/>
                  <a:t> i </a:t>
                </a:r>
                <a:r>
                  <a:rPr lang="da-DK" dirty="0" err="1"/>
                  <a:t>eukaryote</a:t>
                </a:r>
                <a:r>
                  <a:rPr lang="da-DK" dirty="0"/>
                  <a:t> celler vil være fokus i dag</a:t>
                </a:r>
              </a:p>
              <a:p>
                <a:r>
                  <a:rPr lang="da-DK" dirty="0"/>
                  <a:t>Det er begge </a:t>
                </a:r>
                <a:r>
                  <a:rPr lang="da-DK" u="sng" dirty="0"/>
                  <a:t>energigivende</a:t>
                </a:r>
                <a:r>
                  <a:rPr lang="da-DK" dirty="0"/>
                  <a:t> processer, hvor den aerobe respiration er den mest effektive</a:t>
                </a:r>
              </a:p>
              <a:p>
                <a:pPr lvl="1"/>
                <a:r>
                  <a:rPr lang="da-DK" dirty="0"/>
                  <a:t>Den aerobe respiration vil resten af diasshowet blot kaldes respiration</a:t>
                </a:r>
              </a:p>
              <a:p>
                <a:r>
                  <a:rPr lang="da-DK" dirty="0"/>
                  <a:t>Gæringen forløber i cellens </a:t>
                </a:r>
                <a:r>
                  <a:rPr lang="da-DK" u="sng" dirty="0"/>
                  <a:t>cytoplasma</a:t>
                </a:r>
                <a:r>
                  <a:rPr lang="da-DK" dirty="0"/>
                  <a:t>, og dens reaktionsligning er:</a:t>
                </a:r>
              </a:p>
              <a:p>
                <a:endParaRPr lang="da-DK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da-DK" sz="2800">
                          <a:latin typeface="Cambria Math" panose="02040503050406030204" pitchFamily="18" charset="0"/>
                        </a:rPr>
                        <m:t>+2 </m:t>
                      </m:r>
                      <m:d>
                        <m:d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ADP</m:t>
                          </m:r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sz="28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a-DK" sz="28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da-DK" sz="2800">
                          <a:latin typeface="Cambria Math" panose="02040503050406030204" pitchFamily="18" charset="0"/>
                        </a:rPr>
                        <m:t>→2 </m:t>
                      </m:r>
                      <m:r>
                        <m:rPr>
                          <m:sty m:val="p"/>
                        </m:rPr>
                        <a:rPr lang="da-DK" sz="2800">
                          <a:latin typeface="Cambria Math" panose="02040503050406030204" pitchFamily="18" charset="0"/>
                        </a:rPr>
                        <m:t>C</m:t>
                      </m:r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a-DK" sz="2800">
                          <a:latin typeface="Cambria Math" panose="02040503050406030204" pitchFamily="18" charset="0"/>
                        </a:rPr>
                        <m:t>CHOHCO</m:t>
                      </m:r>
                      <m:sSup>
                        <m:sSup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p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a-DK" sz="2800">
                          <a:latin typeface="Cambria Math" panose="02040503050406030204" pitchFamily="18" charset="0"/>
                        </a:rPr>
                        <m:t>+2 </m:t>
                      </m:r>
                      <m:sSup>
                        <m:sSup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a-DK" sz="28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da-DK" sz="280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a-DK" sz="2800">
                          <a:latin typeface="Cambria Math" panose="02040503050406030204" pitchFamily="18" charset="0"/>
                        </a:rPr>
                        <m:t>+2 </m:t>
                      </m:r>
                      <m:r>
                        <m:rPr>
                          <m:sty m:val="p"/>
                        </m:rPr>
                        <a:rPr lang="da-DK" sz="2800">
                          <a:latin typeface="Cambria Math" panose="02040503050406030204" pitchFamily="18" charset="0"/>
                        </a:rPr>
                        <m:t>ATP</m:t>
                      </m:r>
                    </m:oMath>
                  </m:oMathPara>
                </a14:m>
                <a:endParaRPr lang="da-DK" sz="2800" dirty="0"/>
              </a:p>
              <a:p>
                <a:pPr marL="0" indent="0">
                  <a:buNone/>
                </a:pPr>
                <a:r>
                  <a:rPr lang="da-DK" sz="1000" dirty="0"/>
                  <a:t>						           </a:t>
                </a:r>
                <a:r>
                  <a:rPr lang="da-DK" sz="1100" dirty="0"/>
                  <a:t>(mælkesyre/laktat)</a:t>
                </a:r>
              </a:p>
              <a:p>
                <a:pPr marL="0" indent="0">
                  <a:buNone/>
                </a:pPr>
                <a:endParaRPr lang="da-DK" sz="1000" dirty="0"/>
              </a:p>
              <a:p>
                <a:r>
                  <a:rPr lang="da-DK" dirty="0"/>
                  <a:t>Respirationen forløber først i </a:t>
                </a:r>
                <a:r>
                  <a:rPr lang="da-DK" u="sng" dirty="0"/>
                  <a:t>cytoplasma</a:t>
                </a:r>
                <a:r>
                  <a:rPr lang="da-DK" dirty="0"/>
                  <a:t> og derefter i </a:t>
                </a:r>
                <a:r>
                  <a:rPr lang="da-DK" u="sng" dirty="0"/>
                  <a:t>mitokondrierne</a:t>
                </a:r>
              </a:p>
              <a:p>
                <a:pPr lvl="1"/>
                <a:r>
                  <a:rPr lang="da-DK" dirty="0"/>
                  <a:t>Størstedelen af dannelsen af ATP sker i mitokondrierne</a:t>
                </a:r>
                <a:endParaRPr lang="da-DK" sz="1000" dirty="0"/>
              </a:p>
              <a:p>
                <a:r>
                  <a:rPr lang="da-DK" dirty="0"/>
                  <a:t>Reaktionsligningen for respiration er:</a:t>
                </a:r>
              </a:p>
              <a:p>
                <a:endParaRPr lang="da-DK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 i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da-DK" sz="2800" i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 i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a-DK" sz="2800" i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 i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da-DK" sz="2800" i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+6 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+30 </m:t>
                      </m:r>
                      <m:d>
                        <m:d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ADP</m:t>
                          </m:r>
                          <m: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sz="28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a-DK" sz="2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→6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+6 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a-DK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a-DK" sz="2800" b="0" i="0" smtClean="0">
                          <a:latin typeface="Cambria Math" panose="02040503050406030204" pitchFamily="18" charset="0"/>
                        </a:rPr>
                        <m:t>+30 </m:t>
                      </m:r>
                      <m:r>
                        <m:rPr>
                          <m:sty m:val="p"/>
                        </m:rPr>
                        <a:rPr lang="da-DK" sz="2800" b="0" i="0" smtClean="0">
                          <a:latin typeface="Cambria Math" panose="02040503050406030204" pitchFamily="18" charset="0"/>
                        </a:rPr>
                        <m:t>ATP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Pladsholder til indhold 2">
                <a:extLst>
                  <a:ext uri="{FF2B5EF4-FFF2-40B4-BE49-F238E27FC236}">
                    <a16:creationId xmlns:a16="http://schemas.microsoft.com/office/drawing/2014/main" id="{A6C78500-5077-D848-892F-C7DEC6539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160" y="1544320"/>
                <a:ext cx="11663680" cy="5313680"/>
              </a:xfrm>
              <a:blipFill>
                <a:blip r:embed="rId2"/>
                <a:stretch>
                  <a:fillRect l="-217" t="-95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Respiration – overordnet set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663680" cy="5313680"/>
          </a:xfrm>
        </p:spPr>
        <p:txBody>
          <a:bodyPr/>
          <a:lstStyle/>
          <a:p>
            <a:r>
              <a:rPr lang="da-DK" dirty="0"/>
              <a:t>Respirationen kan deles op i tre dele:</a:t>
            </a:r>
          </a:p>
          <a:p>
            <a:pPr marL="457200" indent="-457200">
              <a:buFont typeface="+mj-lt"/>
              <a:buAutoNum type="arabicPeriod"/>
            </a:pPr>
            <a:r>
              <a:rPr lang="da-DK" u="sng" dirty="0" err="1"/>
              <a:t>Glykolysen</a:t>
            </a:r>
            <a:endParaRPr lang="da-DK" u="sng" dirty="0"/>
          </a:p>
          <a:p>
            <a:pPr lvl="1"/>
            <a:r>
              <a:rPr lang="da-DK" dirty="0"/>
              <a:t>Her bruges ét glukose, og der dannes 2 ATP og 2 NADH + 2 H</a:t>
            </a:r>
            <a:r>
              <a:rPr lang="da-DK" baseline="30000" dirty="0"/>
              <a:t>+</a:t>
            </a:r>
            <a:endParaRPr lang="da-DK" dirty="0"/>
          </a:p>
          <a:p>
            <a:pPr marL="457200" indent="-457200">
              <a:buFont typeface="+mj-lt"/>
              <a:buAutoNum type="arabicPeriod"/>
            </a:pPr>
            <a:r>
              <a:rPr lang="da-DK" u="sng" dirty="0"/>
              <a:t>Citronsyrecyklussen</a:t>
            </a:r>
          </a:p>
          <a:p>
            <a:pPr lvl="1"/>
            <a:r>
              <a:rPr lang="da-DK" dirty="0"/>
              <a:t>Her dannes 6 CO</a:t>
            </a:r>
            <a:r>
              <a:rPr lang="da-DK" baseline="-25000" dirty="0"/>
              <a:t>2</a:t>
            </a:r>
            <a:r>
              <a:rPr lang="da-DK" dirty="0"/>
              <a:t> og bruges 6 H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  <a:p>
            <a:pPr lvl="1"/>
            <a:r>
              <a:rPr lang="da-DK" dirty="0"/>
              <a:t>Her dannes også 2 ATP, 8 NADH + 8 H</a:t>
            </a:r>
            <a:r>
              <a:rPr lang="da-DK" baseline="30000" dirty="0"/>
              <a:t>+</a:t>
            </a:r>
            <a:r>
              <a:rPr lang="da-DK" dirty="0"/>
              <a:t> og 2 FADH</a:t>
            </a:r>
            <a:r>
              <a:rPr lang="da-DK" baseline="-25000" dirty="0"/>
              <a:t>2</a:t>
            </a:r>
            <a:endParaRPr lang="da-DK" dirty="0"/>
          </a:p>
          <a:p>
            <a:pPr marL="457200" indent="-457200">
              <a:buFont typeface="+mj-lt"/>
              <a:buAutoNum type="arabicPeriod"/>
            </a:pPr>
            <a:r>
              <a:rPr lang="da-DK" u="sng" dirty="0"/>
              <a:t>Elektrontransportkæden</a:t>
            </a:r>
          </a:p>
          <a:p>
            <a:pPr lvl="1"/>
            <a:r>
              <a:rPr lang="da-DK" dirty="0"/>
              <a:t>Her bruges 6 O</a:t>
            </a:r>
            <a:r>
              <a:rPr lang="da-DK" baseline="-25000" dirty="0"/>
              <a:t>2</a:t>
            </a:r>
            <a:r>
              <a:rPr lang="da-DK" dirty="0"/>
              <a:t> og dannes 12 H</a:t>
            </a:r>
            <a:r>
              <a:rPr lang="da-DK" baseline="-25000" dirty="0"/>
              <a:t>2</a:t>
            </a:r>
            <a:r>
              <a:rPr lang="da-DK" dirty="0"/>
              <a:t>O</a:t>
            </a:r>
            <a:endParaRPr lang="da-DK" baseline="-25000" dirty="0"/>
          </a:p>
          <a:p>
            <a:pPr lvl="1"/>
            <a:r>
              <a:rPr lang="da-DK" dirty="0"/>
              <a:t>Her bruges også 10 NADH + 10 H</a:t>
            </a:r>
            <a:r>
              <a:rPr lang="da-DK" baseline="30000" dirty="0"/>
              <a:t>+</a:t>
            </a:r>
            <a:r>
              <a:rPr lang="da-DK" dirty="0"/>
              <a:t> og 2 FADH</a:t>
            </a:r>
            <a:r>
              <a:rPr lang="da-DK" baseline="-25000" dirty="0"/>
              <a:t>2</a:t>
            </a:r>
            <a:r>
              <a:rPr lang="da-DK" dirty="0"/>
              <a:t>, der bevirker, at der dannes 28 ATP</a:t>
            </a:r>
          </a:p>
          <a:p>
            <a:r>
              <a:rPr lang="da-DK" dirty="0"/>
              <a:t>Vi ser, at der er to spøjse ting:</a:t>
            </a:r>
          </a:p>
          <a:p>
            <a:pPr lvl="1"/>
            <a:r>
              <a:rPr lang="da-DK" dirty="0"/>
              <a:t>Der </a:t>
            </a:r>
            <a:r>
              <a:rPr lang="da-DK" u="sng" dirty="0"/>
              <a:t>bruges</a:t>
            </a:r>
            <a:r>
              <a:rPr lang="da-DK" dirty="0"/>
              <a:t> 6 H</a:t>
            </a:r>
            <a:r>
              <a:rPr lang="da-DK" baseline="-25000" dirty="0"/>
              <a:t>2</a:t>
            </a:r>
            <a:r>
              <a:rPr lang="da-DK" dirty="0"/>
              <a:t>O i respirationen</a:t>
            </a:r>
          </a:p>
          <a:p>
            <a:pPr lvl="2"/>
            <a:r>
              <a:rPr lang="da-DK" dirty="0"/>
              <a:t>Men der dannes 12 H</a:t>
            </a:r>
            <a:r>
              <a:rPr lang="da-DK" baseline="-25000" dirty="0"/>
              <a:t>2</a:t>
            </a:r>
            <a:r>
              <a:rPr lang="da-DK" dirty="0"/>
              <a:t>O, så </a:t>
            </a:r>
            <a:r>
              <a:rPr lang="da-DK" u="sng" dirty="0"/>
              <a:t>netto</a:t>
            </a:r>
            <a:r>
              <a:rPr lang="da-DK" dirty="0"/>
              <a:t> dannes 6 H</a:t>
            </a:r>
            <a:r>
              <a:rPr lang="da-DK" baseline="-25000" dirty="0"/>
              <a:t>2</a:t>
            </a:r>
            <a:r>
              <a:rPr lang="da-DK" dirty="0"/>
              <a:t>O, som vi ser i reaktionsligningen</a:t>
            </a:r>
          </a:p>
          <a:p>
            <a:pPr lvl="1"/>
            <a:r>
              <a:rPr lang="da-DK" dirty="0"/>
              <a:t>Der dannes 32 ATP</a:t>
            </a:r>
          </a:p>
          <a:p>
            <a:pPr lvl="2"/>
            <a:r>
              <a:rPr lang="da-DK" dirty="0"/>
              <a:t>Men der bruges 2 ATP på aktiv transport af 2 NADH ind i mitokondrierne, så </a:t>
            </a:r>
            <a:r>
              <a:rPr lang="da-DK" u="sng" dirty="0"/>
              <a:t>netto</a:t>
            </a:r>
            <a:r>
              <a:rPr lang="da-DK" dirty="0"/>
              <a:t> dannes 30 ATP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 err="1"/>
              <a:t>Glykolysen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663680" cy="4627880"/>
          </a:xfrm>
        </p:spPr>
        <p:txBody>
          <a:bodyPr>
            <a:normAutofit/>
          </a:bodyPr>
          <a:lstStyle/>
          <a:p>
            <a:r>
              <a:rPr lang="da-DK" u="sng" dirty="0" err="1"/>
              <a:t>Glykolysen</a:t>
            </a:r>
            <a:r>
              <a:rPr lang="da-DK" dirty="0"/>
              <a:t> foregår som sagt i cellens </a:t>
            </a:r>
            <a:r>
              <a:rPr lang="da-DK" u="sng" dirty="0"/>
              <a:t>cytoplasma</a:t>
            </a:r>
          </a:p>
          <a:p>
            <a:pPr lvl="1"/>
            <a:r>
              <a:rPr lang="da-DK" dirty="0"/>
              <a:t>Altså </a:t>
            </a:r>
            <a:r>
              <a:rPr lang="da-DK" u="sng" dirty="0"/>
              <a:t>udenfor</a:t>
            </a:r>
            <a:r>
              <a:rPr lang="da-DK" dirty="0"/>
              <a:t> mitokondrierne</a:t>
            </a:r>
          </a:p>
          <a:p>
            <a:r>
              <a:rPr lang="da-DK" dirty="0"/>
              <a:t>I </a:t>
            </a:r>
            <a:r>
              <a:rPr lang="da-DK" dirty="0" err="1"/>
              <a:t>glykolysen</a:t>
            </a:r>
            <a:r>
              <a:rPr lang="da-DK" dirty="0"/>
              <a:t> omdannes 1 C</a:t>
            </a:r>
            <a:r>
              <a:rPr lang="da-DK" baseline="-25000" dirty="0"/>
              <a:t>6</a:t>
            </a:r>
            <a:r>
              <a:rPr lang="da-DK" dirty="0"/>
              <a:t>H</a:t>
            </a:r>
            <a:r>
              <a:rPr lang="da-DK" baseline="-25000" dirty="0"/>
              <a:t>12</a:t>
            </a:r>
            <a:r>
              <a:rPr lang="da-DK" dirty="0"/>
              <a:t>O</a:t>
            </a:r>
            <a:r>
              <a:rPr lang="da-DK" baseline="-25000" dirty="0"/>
              <a:t>6</a:t>
            </a:r>
            <a:r>
              <a:rPr lang="da-DK" dirty="0"/>
              <a:t> (glukose)</a:t>
            </a:r>
            <a:endParaRPr lang="da-DK" u="sng" dirty="0"/>
          </a:p>
          <a:p>
            <a:r>
              <a:rPr lang="da-DK" dirty="0"/>
              <a:t>Efter flere processer er resultatet 2 pyruvat</a:t>
            </a:r>
          </a:p>
          <a:p>
            <a:pPr lvl="1"/>
            <a:r>
              <a:rPr lang="da-DK" dirty="0"/>
              <a:t>De to molekyler går videre til citronsyrecyklussen (hvis der er ilt)</a:t>
            </a:r>
          </a:p>
          <a:p>
            <a:r>
              <a:rPr lang="da-DK" dirty="0"/>
              <a:t>Undervejs er der: </a:t>
            </a:r>
          </a:p>
          <a:p>
            <a:pPr lvl="1"/>
            <a:r>
              <a:rPr lang="da-DK" dirty="0"/>
              <a:t>Brugt 2 ATP</a:t>
            </a:r>
          </a:p>
          <a:p>
            <a:pPr lvl="1"/>
            <a:r>
              <a:rPr lang="da-DK" dirty="0"/>
              <a:t>Dannet 2 NADH + 2 H</a:t>
            </a:r>
            <a:r>
              <a:rPr lang="da-DK" baseline="30000" dirty="0"/>
              <a:t>+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Dannet 4 ATP</a:t>
            </a:r>
          </a:p>
          <a:p>
            <a:r>
              <a:rPr lang="da-DK" dirty="0"/>
              <a:t>Ved glykolysen slutning har man derfor:</a:t>
            </a:r>
          </a:p>
          <a:p>
            <a:pPr lvl="1"/>
            <a:r>
              <a:rPr lang="da-DK" b="1" dirty="0"/>
              <a:t>2 </a:t>
            </a:r>
            <a:r>
              <a:rPr lang="da-DK" b="1" dirty="0" err="1"/>
              <a:t>pyruvat</a:t>
            </a:r>
            <a:r>
              <a:rPr lang="da-DK" b="1" dirty="0"/>
              <a:t>, 2 ATP og 2 NADH + 2 H</a:t>
            </a:r>
            <a:r>
              <a:rPr lang="da-DK" b="1" baseline="30000" dirty="0"/>
              <a:t>+</a:t>
            </a:r>
            <a:endParaRPr lang="da-DK" b="1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258A9AA-333B-594F-9448-8D3C042C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65" y="0"/>
            <a:ext cx="356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Gæring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663680" cy="4627880"/>
          </a:xfrm>
        </p:spPr>
        <p:txBody>
          <a:bodyPr/>
          <a:lstStyle/>
          <a:p>
            <a:r>
              <a:rPr lang="da-DK" dirty="0"/>
              <a:t>Hvis der ikke er ilt til stede, vil respirationen </a:t>
            </a:r>
            <a:r>
              <a:rPr lang="da-DK" u="sng" dirty="0"/>
              <a:t>ikke</a:t>
            </a:r>
            <a:r>
              <a:rPr lang="da-DK" dirty="0"/>
              <a:t> fortsætte</a:t>
            </a:r>
          </a:p>
          <a:p>
            <a:r>
              <a:rPr lang="da-DK" dirty="0"/>
              <a:t>I stedet vil der ske </a:t>
            </a:r>
            <a:r>
              <a:rPr lang="da-DK" u="sng" dirty="0"/>
              <a:t>mælkesyregæring</a:t>
            </a:r>
            <a:r>
              <a:rPr lang="da-DK" dirty="0"/>
              <a:t> i menneskeceller</a:t>
            </a:r>
          </a:p>
          <a:p>
            <a:pPr lvl="1"/>
            <a:r>
              <a:rPr lang="da-DK" dirty="0"/>
              <a:t>Så vil de 2 </a:t>
            </a:r>
            <a:r>
              <a:rPr lang="da-DK" u="sng" dirty="0" err="1"/>
              <a:t>pyruvat</a:t>
            </a:r>
            <a:r>
              <a:rPr lang="da-DK" dirty="0"/>
              <a:t> omdannes til 2 </a:t>
            </a:r>
            <a:r>
              <a:rPr lang="da-DK" u="sng" dirty="0"/>
              <a:t>mælkesyre</a:t>
            </a:r>
            <a:r>
              <a:rPr lang="da-DK" dirty="0"/>
              <a:t> (laktat)</a:t>
            </a:r>
          </a:p>
          <a:p>
            <a:r>
              <a:rPr lang="da-DK" dirty="0"/>
              <a:t>De 2 NADH + 2 H</a:t>
            </a:r>
            <a:r>
              <a:rPr lang="da-DK" baseline="30000" dirty="0"/>
              <a:t>+</a:t>
            </a:r>
            <a:r>
              <a:rPr lang="da-DK" dirty="0"/>
              <a:t> fra </a:t>
            </a:r>
            <a:r>
              <a:rPr lang="da-DK" dirty="0" err="1"/>
              <a:t>glykolysen</a:t>
            </a:r>
            <a:r>
              <a:rPr lang="da-DK" dirty="0"/>
              <a:t> vil blive brugt i omdannelsen</a:t>
            </a:r>
          </a:p>
          <a:p>
            <a:pPr lvl="1"/>
            <a:r>
              <a:rPr lang="da-DK" dirty="0"/>
              <a:t>Derfor vil der kun komme </a:t>
            </a:r>
            <a:r>
              <a:rPr lang="da-DK" u="sng" dirty="0"/>
              <a:t>2 ATP</a:t>
            </a:r>
            <a:r>
              <a:rPr lang="da-DK" dirty="0"/>
              <a:t> og </a:t>
            </a:r>
            <a:r>
              <a:rPr lang="da-DK" u="sng" dirty="0"/>
              <a:t>2 mælkesyre</a:t>
            </a:r>
            <a:r>
              <a:rPr lang="da-DK" dirty="0"/>
              <a:t> ud af gæringen</a:t>
            </a:r>
          </a:p>
          <a:p>
            <a:r>
              <a:rPr lang="da-DK" dirty="0"/>
              <a:t>I den mikrobiologiske verden findes gæring i flere varianter</a:t>
            </a:r>
          </a:p>
          <a:p>
            <a:r>
              <a:rPr lang="da-DK" dirty="0"/>
              <a:t>Den mest kendte er forgæring af glukose til </a:t>
            </a:r>
            <a:r>
              <a:rPr lang="da-DK" u="sng" dirty="0" err="1"/>
              <a:t>ethanol</a:t>
            </a:r>
            <a:r>
              <a:rPr lang="da-DK" dirty="0"/>
              <a:t> og CO</a:t>
            </a:r>
            <a:r>
              <a:rPr lang="da-DK" baseline="-25000" dirty="0"/>
              <a:t>2</a:t>
            </a:r>
            <a:endParaRPr lang="da-DK" dirty="0"/>
          </a:p>
          <a:p>
            <a:pPr lvl="1"/>
            <a:r>
              <a:rPr lang="da-DK" dirty="0"/>
              <a:t>Altså gæring til </a:t>
            </a:r>
            <a:r>
              <a:rPr lang="da-DK" u="sng" dirty="0"/>
              <a:t>alkohol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63B94F0-7C99-9245-B2DA-9A62915D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68" y="1320800"/>
            <a:ext cx="4250032" cy="4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Citronsyrecyklussen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1B82356-AE79-CE41-B844-E1CE9D54F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10" y="1709629"/>
            <a:ext cx="3382885" cy="2087163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663680" cy="5313680"/>
          </a:xfrm>
        </p:spPr>
        <p:txBody>
          <a:bodyPr>
            <a:normAutofit/>
          </a:bodyPr>
          <a:lstStyle/>
          <a:p>
            <a:r>
              <a:rPr lang="da-DK" dirty="0"/>
              <a:t>Hvis der </a:t>
            </a:r>
            <a:r>
              <a:rPr lang="da-DK" i="1" dirty="0"/>
              <a:t>er</a:t>
            </a:r>
            <a:r>
              <a:rPr lang="da-DK" dirty="0"/>
              <a:t> ilt tilstede, fortsætter respirationen </a:t>
            </a:r>
          </a:p>
          <a:p>
            <a:r>
              <a:rPr lang="da-DK" dirty="0"/>
              <a:t>De 2 pyruvat fra glykolysen transporteres ind i mitokondrierne</a:t>
            </a:r>
          </a:p>
          <a:p>
            <a:r>
              <a:rPr lang="da-DK" dirty="0"/>
              <a:t>Vi husker: </a:t>
            </a:r>
          </a:p>
          <a:p>
            <a:pPr lvl="1"/>
            <a:r>
              <a:rPr lang="da-DK" dirty="0"/>
              <a:t>Mitokondrier er organeller med dobbeltmembran</a:t>
            </a:r>
          </a:p>
          <a:p>
            <a:pPr lvl="1"/>
            <a:r>
              <a:rPr lang="da-DK" dirty="0"/>
              <a:t>De to membraner kaldes blot den </a:t>
            </a:r>
            <a:r>
              <a:rPr lang="da-DK" u="sng" dirty="0"/>
              <a:t>ydre</a:t>
            </a:r>
            <a:r>
              <a:rPr lang="da-DK" dirty="0"/>
              <a:t> og den </a:t>
            </a:r>
            <a:r>
              <a:rPr lang="da-DK" u="sng" dirty="0"/>
              <a:t>indre membran</a:t>
            </a:r>
          </a:p>
          <a:p>
            <a:pPr lvl="1"/>
            <a:r>
              <a:rPr lang="da-DK" dirty="0"/>
              <a:t>Mitokondriernes indre kaldes </a:t>
            </a:r>
            <a:r>
              <a:rPr lang="da-DK" u="sng" dirty="0"/>
              <a:t>matrix</a:t>
            </a:r>
            <a:endParaRPr lang="da-DK" dirty="0"/>
          </a:p>
          <a:p>
            <a:r>
              <a:rPr lang="da-DK" dirty="0"/>
              <a:t>Det er i mitokondrierne, at citronsyrecyklussen forløber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3A7D370-D167-2549-B1B9-D00A79BDA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95" y="4421472"/>
            <a:ext cx="4804410" cy="20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10F82-CEC7-D343-B3C0-1B5BE0F6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79832"/>
            <a:ext cx="11663680" cy="1140968"/>
          </a:xfrm>
        </p:spPr>
        <p:txBody>
          <a:bodyPr/>
          <a:lstStyle/>
          <a:p>
            <a:r>
              <a:rPr lang="da-DK" dirty="0"/>
              <a:t>Citronsyrecyklussen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C78500-5077-D848-892F-C7DEC653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544320"/>
            <a:ext cx="11663680" cy="5313680"/>
          </a:xfrm>
        </p:spPr>
        <p:txBody>
          <a:bodyPr>
            <a:normAutofit/>
          </a:bodyPr>
          <a:lstStyle/>
          <a:p>
            <a:r>
              <a:rPr lang="da-DK" u="sng" dirty="0"/>
              <a:t>Citronsyrecyklussen</a:t>
            </a:r>
            <a:r>
              <a:rPr lang="da-DK" dirty="0"/>
              <a:t> består af to cyklusser</a:t>
            </a:r>
          </a:p>
          <a:p>
            <a:r>
              <a:rPr lang="da-DK" dirty="0"/>
              <a:t>I den lille omdannes 2 </a:t>
            </a:r>
            <a:r>
              <a:rPr lang="da-DK" dirty="0" err="1"/>
              <a:t>pyruvat</a:t>
            </a:r>
            <a:r>
              <a:rPr lang="da-DK" dirty="0"/>
              <a:t> til 2 acetyl-</a:t>
            </a:r>
            <a:r>
              <a:rPr lang="da-DK" dirty="0" err="1"/>
              <a:t>CoA</a:t>
            </a:r>
            <a:endParaRPr lang="da-DK" dirty="0"/>
          </a:p>
          <a:p>
            <a:pPr lvl="1"/>
            <a:r>
              <a:rPr lang="da-DK" dirty="0"/>
              <a:t>Der forbruges 2 </a:t>
            </a:r>
            <a:r>
              <a:rPr lang="da-DK" dirty="0" err="1"/>
              <a:t>CoA</a:t>
            </a:r>
            <a:r>
              <a:rPr lang="da-DK" dirty="0"/>
              <a:t> og 2 H</a:t>
            </a:r>
            <a:r>
              <a:rPr lang="da-DK" baseline="30000" dirty="0"/>
              <a:t>+</a:t>
            </a:r>
            <a:endParaRPr lang="da-DK" dirty="0"/>
          </a:p>
          <a:p>
            <a:pPr lvl="1"/>
            <a:r>
              <a:rPr lang="da-DK" dirty="0"/>
              <a:t>Der dannes 2 NADH + 2 H</a:t>
            </a:r>
            <a:r>
              <a:rPr lang="da-DK" baseline="30000" dirty="0"/>
              <a:t>+</a:t>
            </a:r>
            <a:r>
              <a:rPr lang="da-DK" dirty="0"/>
              <a:t> og 2 CO</a:t>
            </a:r>
            <a:r>
              <a:rPr lang="da-DK" baseline="-25000" dirty="0"/>
              <a:t>2</a:t>
            </a:r>
            <a:endParaRPr lang="da-DK" dirty="0"/>
          </a:p>
          <a:p>
            <a:r>
              <a:rPr lang="da-DK" dirty="0"/>
              <a:t>Så kommer vi til bindeleddet mellem de to cyklusser</a:t>
            </a:r>
          </a:p>
          <a:p>
            <a:pPr lvl="1"/>
            <a:r>
              <a:rPr lang="da-DK" dirty="0"/>
              <a:t>Her omdannes 2 acetyl-</a:t>
            </a:r>
            <a:r>
              <a:rPr lang="da-DK" dirty="0" err="1"/>
              <a:t>CoA</a:t>
            </a:r>
            <a:r>
              <a:rPr lang="da-DK" dirty="0"/>
              <a:t> og 2 </a:t>
            </a:r>
            <a:r>
              <a:rPr lang="da-DK" dirty="0" err="1"/>
              <a:t>oxaloacetat</a:t>
            </a:r>
            <a:r>
              <a:rPr lang="da-DK" dirty="0"/>
              <a:t> til 2 </a:t>
            </a:r>
            <a:r>
              <a:rPr lang="da-DK" dirty="0" err="1"/>
              <a:t>CoA</a:t>
            </a:r>
            <a:r>
              <a:rPr lang="da-DK" dirty="0"/>
              <a:t> og 2 citrat</a:t>
            </a:r>
          </a:p>
          <a:p>
            <a:pPr lvl="1"/>
            <a:r>
              <a:rPr lang="da-DK" dirty="0"/>
              <a:t>Der forbruges 2 H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  <a:p>
            <a:r>
              <a:rPr lang="da-DK" dirty="0"/>
              <a:t>Efter en runde i den store cyklus fås igen 2 </a:t>
            </a:r>
            <a:r>
              <a:rPr lang="da-DK" dirty="0" err="1"/>
              <a:t>oxaloacetat</a:t>
            </a:r>
            <a:endParaRPr lang="da-DK" dirty="0"/>
          </a:p>
          <a:p>
            <a:pPr lvl="1"/>
            <a:r>
              <a:rPr lang="da-DK" dirty="0"/>
              <a:t>De bruges i bindeleddet, og cirklen er fuldendt</a:t>
            </a:r>
          </a:p>
          <a:p>
            <a:pPr lvl="1"/>
            <a:r>
              <a:rPr lang="da-DK" dirty="0"/>
              <a:t>Der dannes 4 CO</a:t>
            </a:r>
            <a:r>
              <a:rPr lang="da-DK" baseline="-25000" dirty="0"/>
              <a:t>2</a:t>
            </a:r>
            <a:r>
              <a:rPr lang="da-DK" dirty="0"/>
              <a:t>, 2 ATP, 2 FADH</a:t>
            </a:r>
            <a:r>
              <a:rPr lang="da-DK" baseline="-25000" dirty="0"/>
              <a:t>2</a:t>
            </a:r>
            <a:r>
              <a:rPr lang="da-DK" dirty="0"/>
              <a:t> og 6 NADH + 6 H</a:t>
            </a:r>
            <a:r>
              <a:rPr lang="da-DK" baseline="30000" dirty="0"/>
              <a:t>+</a:t>
            </a:r>
            <a:endParaRPr lang="da-DK" dirty="0"/>
          </a:p>
          <a:p>
            <a:pPr lvl="1"/>
            <a:r>
              <a:rPr lang="da-DK" dirty="0"/>
              <a:t>Der bruges 4 H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  <a:p>
            <a:r>
              <a:rPr lang="da-DK" dirty="0"/>
              <a:t>Efter én runde i citronsyrecyklussen har man:</a:t>
            </a:r>
          </a:p>
          <a:p>
            <a:pPr lvl="1"/>
            <a:r>
              <a:rPr lang="da-DK" b="1" dirty="0"/>
              <a:t>6 CO</a:t>
            </a:r>
            <a:r>
              <a:rPr lang="da-DK" b="1" baseline="-25000" dirty="0"/>
              <a:t>2</a:t>
            </a:r>
            <a:r>
              <a:rPr lang="da-DK" b="1" dirty="0"/>
              <a:t>, 4 ATP (2 fra glykolysen), 2 FADH</a:t>
            </a:r>
            <a:r>
              <a:rPr lang="da-DK" b="1" baseline="-25000" dirty="0"/>
              <a:t>2</a:t>
            </a:r>
            <a:r>
              <a:rPr lang="da-DK" b="1" dirty="0"/>
              <a:t> og 10 NADH + 10 H</a:t>
            </a:r>
            <a:r>
              <a:rPr lang="da-DK" b="1" baseline="30000" dirty="0"/>
              <a:t>+</a:t>
            </a:r>
            <a:r>
              <a:rPr lang="da-DK" b="1" dirty="0"/>
              <a:t> (2 fra glykolysen)</a:t>
            </a:r>
          </a:p>
          <a:p>
            <a:pPr marL="274320" lvl="1" indent="0">
              <a:buNone/>
            </a:pPr>
            <a:r>
              <a:rPr lang="da-DK" b="1" dirty="0"/>
              <a:t>									             </a:t>
            </a:r>
            <a:r>
              <a:rPr lang="da-DK" dirty="0"/>
              <a:t>* </a:t>
            </a:r>
            <a:r>
              <a:rPr lang="da-DK" dirty="0" err="1"/>
              <a:t>CoA</a:t>
            </a:r>
            <a:r>
              <a:rPr lang="da-DK" dirty="0"/>
              <a:t> = </a:t>
            </a:r>
            <a:r>
              <a:rPr lang="da-DK" dirty="0" err="1"/>
              <a:t>coenzym</a:t>
            </a:r>
            <a:r>
              <a:rPr lang="da-DK" dirty="0"/>
              <a:t> A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9BD594-3CEB-BD4F-ACC0-BFE565B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BAE461B-26C8-DD41-8760-63F75CD86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r="4069" b="40578"/>
          <a:stretch/>
        </p:blipFill>
        <p:spPr>
          <a:xfrm>
            <a:off x="7907922" y="-2674"/>
            <a:ext cx="4284000" cy="333406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0CD6756-16C5-3442-AB36-07E405664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" r="4069" b="60728"/>
          <a:stretch/>
        </p:blipFill>
        <p:spPr>
          <a:xfrm>
            <a:off x="7908000" y="-2674"/>
            <a:ext cx="4284000" cy="199033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A227AB6-9D07-CC47-BA2F-379EFA1A8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" r="4069" b="4561"/>
          <a:stretch/>
        </p:blipFill>
        <p:spPr>
          <a:xfrm>
            <a:off x="7907922" y="0"/>
            <a:ext cx="4284077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9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ætype">
  <a:themeElements>
    <a:clrScheme name="Blågrø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Trætype</Template>
  <TotalTime>2076</TotalTime>
  <Words>1194</Words>
  <Application>Microsoft Office PowerPoint</Application>
  <PresentationFormat>Widescreen</PresentationFormat>
  <Paragraphs>136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 Math</vt:lpstr>
      <vt:lpstr>Rockwell</vt:lpstr>
      <vt:lpstr>Rockwell Condensed</vt:lpstr>
      <vt:lpstr>Rockwell Extra Bold</vt:lpstr>
      <vt:lpstr>Wingdings</vt:lpstr>
      <vt:lpstr>Trætype</vt:lpstr>
      <vt:lpstr>Respiration og gæring</vt:lpstr>
      <vt:lpstr>Opsamling:</vt:lpstr>
      <vt:lpstr>PowerPoint-præsentation</vt:lpstr>
      <vt:lpstr>Respiration og gæring</vt:lpstr>
      <vt:lpstr>Respiration – overordnet set</vt:lpstr>
      <vt:lpstr>Glykolysen</vt:lpstr>
      <vt:lpstr>Gæring</vt:lpstr>
      <vt:lpstr>Citronsyrecyklussen</vt:lpstr>
      <vt:lpstr>Citronsyrecyklussen</vt:lpstr>
      <vt:lpstr>Elektrontransportkæden</vt:lpstr>
      <vt:lpstr>Elektrontransportkæden</vt:lpstr>
      <vt:lpstr>Elektrontransportkæden</vt:lpstr>
      <vt:lpstr>Elektrontransportkæden</vt:lpstr>
      <vt:lpstr>Arbejdsspørgsmål: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Cellers opbygning</dc:title>
  <dc:creator>Iben Ravnborg Buus</dc:creator>
  <cp:lastModifiedBy>Jørn M. Clausen</cp:lastModifiedBy>
  <cp:revision>60</cp:revision>
  <dcterms:created xsi:type="dcterms:W3CDTF">2019-08-14T10:31:39Z</dcterms:created>
  <dcterms:modified xsi:type="dcterms:W3CDTF">2026-01-30T12:18:46Z</dcterms:modified>
</cp:coreProperties>
</file>