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0"/>
  </p:notesMasterIdLst>
  <p:sldIdLst>
    <p:sldId id="256" r:id="rId2"/>
    <p:sldId id="277" r:id="rId3"/>
    <p:sldId id="278" r:id="rId4"/>
    <p:sldId id="257" r:id="rId5"/>
    <p:sldId id="267" r:id="rId6"/>
    <p:sldId id="283" r:id="rId7"/>
    <p:sldId id="279" r:id="rId8"/>
    <p:sldId id="284" r:id="rId9"/>
    <p:sldId id="281" r:id="rId10"/>
    <p:sldId id="262" r:id="rId11"/>
    <p:sldId id="263" r:id="rId12"/>
    <p:sldId id="285" r:id="rId13"/>
    <p:sldId id="282" r:id="rId14"/>
    <p:sldId id="264" r:id="rId15"/>
    <p:sldId id="260" r:id="rId16"/>
    <p:sldId id="261" r:id="rId17"/>
    <p:sldId id="275" r:id="rId18"/>
    <p:sldId id="276"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FF009E-D227-834D-9CFB-00BF3FCB6359}" v="4" dt="2026-02-03T13:25:07.5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64"/>
    <p:restoredTop sz="93612"/>
  </p:normalViewPr>
  <p:slideViewPr>
    <p:cSldViewPr snapToGrid="0" snapToObjects="1">
      <p:cViewPr varScale="1">
        <p:scale>
          <a:sx n="102" d="100"/>
          <a:sy n="102" d="100"/>
        </p:scale>
        <p:origin x="1824"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E0DB6A-378C-2345-870C-B73296DD3A8D}" type="datetimeFigureOut">
              <a:rPr lang="da-DK" smtClean="0"/>
              <a:pPr/>
              <a:t>03.02.2026</a:t>
            </a:fld>
            <a:endParaRPr lang="da-DK"/>
          </a:p>
        </p:txBody>
      </p:sp>
      <p:sp>
        <p:nvSpPr>
          <p:cNvPr id="4" name="Pladsholder til diasbille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488493-B746-664B-8A37-A98540621C3B}" type="slidenum">
              <a:rPr lang="da-DK" smtClean="0"/>
              <a:pPr/>
              <a:t>‹nr.›</a:t>
            </a:fld>
            <a:endParaRPr lang="da-DK"/>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Se dokument på </a:t>
            </a:r>
            <a:r>
              <a:rPr lang="da-DK" dirty="0" err="1"/>
              <a:t>lectio</a:t>
            </a:r>
            <a:r>
              <a:rPr lang="da-DK" dirty="0"/>
              <a:t>.</a:t>
            </a:r>
          </a:p>
        </p:txBody>
      </p:sp>
      <p:sp>
        <p:nvSpPr>
          <p:cNvPr id="4" name="Pladsholder til slidenummer 3"/>
          <p:cNvSpPr>
            <a:spLocks noGrp="1"/>
          </p:cNvSpPr>
          <p:nvPr>
            <p:ph type="sldNum" sz="quarter" idx="5"/>
          </p:nvPr>
        </p:nvSpPr>
        <p:spPr/>
        <p:txBody>
          <a:bodyPr/>
          <a:lstStyle/>
          <a:p>
            <a:fld id="{25488493-B746-664B-8A37-A98540621C3B}" type="slidenum">
              <a:rPr lang="da-DK" smtClean="0"/>
              <a:pPr/>
              <a:t>5</a:t>
            </a:fld>
            <a:endParaRPr lang="da-DK"/>
          </a:p>
        </p:txBody>
      </p:sp>
    </p:spTree>
    <p:extLst>
      <p:ext uri="{BB962C8B-B14F-4D97-AF65-F5344CB8AC3E}">
        <p14:creationId xmlns:p14="http://schemas.microsoft.com/office/powerpoint/2010/main" val="1511714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da-DK"/>
              <a:t>Klik for at redigere titeltypografien i masteren</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US" dirty="0"/>
          </a:p>
        </p:txBody>
      </p:sp>
      <p:sp>
        <p:nvSpPr>
          <p:cNvPr id="7" name="Date Placeholder 6"/>
          <p:cNvSpPr>
            <a:spLocks noGrp="1"/>
          </p:cNvSpPr>
          <p:nvPr>
            <p:ph type="dt" sz="half" idx="10"/>
          </p:nvPr>
        </p:nvSpPr>
        <p:spPr/>
        <p:txBody>
          <a:bodyPr/>
          <a:lstStyle/>
          <a:p>
            <a:fld id="{A2F28256-F94A-804A-9009-F2EFE0EB61F9}" type="datetimeFigureOut">
              <a:rPr lang="da-DK" smtClean="0"/>
              <a:pPr/>
              <a:t>03.02.2026</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4E5121DE-C695-C14D-97E7-6756F98BFE6D}" type="slidenum">
              <a:rPr lang="da-DK" smtClean="0"/>
              <a:pPr/>
              <a:t>‹nr.›</a:t>
            </a:fld>
            <a:endParaRPr lang="da-DK"/>
          </a:p>
        </p:txBody>
      </p:sp>
    </p:spTree>
    <p:extLst>
      <p:ext uri="{BB962C8B-B14F-4D97-AF65-F5344CB8AC3E}">
        <p14:creationId xmlns:p14="http://schemas.microsoft.com/office/powerpoint/2010/main" val="329479717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A2F28256-F94A-804A-9009-F2EFE0EB61F9}" type="datetimeFigureOut">
              <a:rPr lang="da-DK" smtClean="0"/>
              <a:pPr/>
              <a:t>03.02.2026</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E5121DE-C695-C14D-97E7-6756F98BFE6D}" type="slidenum">
              <a:rPr lang="da-DK" smtClean="0"/>
              <a:pPr/>
              <a:t>‹nr.›</a:t>
            </a:fld>
            <a:endParaRPr lang="da-DK"/>
          </a:p>
        </p:txBody>
      </p:sp>
    </p:spTree>
    <p:extLst>
      <p:ext uri="{BB962C8B-B14F-4D97-AF65-F5344CB8AC3E}">
        <p14:creationId xmlns:p14="http://schemas.microsoft.com/office/powerpoint/2010/main" val="1477132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A2F28256-F94A-804A-9009-F2EFE0EB61F9}" type="datetimeFigureOut">
              <a:rPr lang="da-DK" smtClean="0"/>
              <a:pPr/>
              <a:t>03.02.2026</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E5121DE-C695-C14D-97E7-6756F98BFE6D}" type="slidenum">
              <a:rPr lang="da-DK" smtClean="0"/>
              <a:pPr/>
              <a:t>‹nr.›</a:t>
            </a:fld>
            <a:endParaRPr lang="da-DK"/>
          </a:p>
        </p:txBody>
      </p:sp>
    </p:spTree>
    <p:extLst>
      <p:ext uri="{BB962C8B-B14F-4D97-AF65-F5344CB8AC3E}">
        <p14:creationId xmlns:p14="http://schemas.microsoft.com/office/powerpoint/2010/main" val="2486000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A2F28256-F94A-804A-9009-F2EFE0EB61F9}" type="datetimeFigureOut">
              <a:rPr lang="da-DK" smtClean="0"/>
              <a:pPr/>
              <a:t>03.02.2026</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4E5121DE-C695-C14D-97E7-6756F98BFE6D}" type="slidenum">
              <a:rPr lang="da-DK" smtClean="0"/>
              <a:pPr/>
              <a:t>‹nr.›</a:t>
            </a:fld>
            <a:endParaRPr lang="da-DK"/>
          </a:p>
        </p:txBody>
      </p:sp>
    </p:spTree>
    <p:extLst>
      <p:ext uri="{BB962C8B-B14F-4D97-AF65-F5344CB8AC3E}">
        <p14:creationId xmlns:p14="http://schemas.microsoft.com/office/powerpoint/2010/main" val="1638982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da-DK"/>
              <a:t>Klik for at redigere titeltypografien i masteren</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7" name="Date Placeholder 6"/>
          <p:cNvSpPr>
            <a:spLocks noGrp="1"/>
          </p:cNvSpPr>
          <p:nvPr>
            <p:ph type="dt" sz="half" idx="10"/>
          </p:nvPr>
        </p:nvSpPr>
        <p:spPr/>
        <p:txBody>
          <a:bodyPr/>
          <a:lstStyle/>
          <a:p>
            <a:fld id="{A2F28256-F94A-804A-9009-F2EFE0EB61F9}" type="datetimeFigureOut">
              <a:rPr lang="da-DK" smtClean="0"/>
              <a:pPr/>
              <a:t>03.02.2026</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4E5121DE-C695-C14D-97E7-6756F98BFE6D}" type="slidenum">
              <a:rPr lang="da-DK" smtClean="0"/>
              <a:pPr/>
              <a:t>‹nr.›</a:t>
            </a:fld>
            <a:endParaRPr lang="da-DK"/>
          </a:p>
        </p:txBody>
      </p:sp>
    </p:spTree>
    <p:extLst>
      <p:ext uri="{BB962C8B-B14F-4D97-AF65-F5344CB8AC3E}">
        <p14:creationId xmlns:p14="http://schemas.microsoft.com/office/powerpoint/2010/main" val="238957411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8" name="Date Placeholder 7"/>
          <p:cNvSpPr>
            <a:spLocks noGrp="1"/>
          </p:cNvSpPr>
          <p:nvPr>
            <p:ph type="dt" sz="half" idx="10"/>
          </p:nvPr>
        </p:nvSpPr>
        <p:spPr/>
        <p:txBody>
          <a:bodyPr/>
          <a:lstStyle/>
          <a:p>
            <a:fld id="{A2F28256-F94A-804A-9009-F2EFE0EB61F9}" type="datetimeFigureOut">
              <a:rPr lang="da-DK" smtClean="0"/>
              <a:pPr/>
              <a:t>03.02.2026</a:t>
            </a:fld>
            <a:endParaRPr lang="da-DK"/>
          </a:p>
        </p:txBody>
      </p:sp>
      <p:sp>
        <p:nvSpPr>
          <p:cNvPr id="9" name="Footer Placeholder 8"/>
          <p:cNvSpPr>
            <a:spLocks noGrp="1"/>
          </p:cNvSpPr>
          <p:nvPr>
            <p:ph type="ftr" sz="quarter" idx="11"/>
          </p:nvPr>
        </p:nvSpPr>
        <p:spPr/>
        <p:txBody>
          <a:bodyPr/>
          <a:lstStyle/>
          <a:p>
            <a:endParaRPr lang="da-DK"/>
          </a:p>
        </p:txBody>
      </p:sp>
      <p:sp>
        <p:nvSpPr>
          <p:cNvPr id="10" name="Slide Number Placeholder 9"/>
          <p:cNvSpPr>
            <a:spLocks noGrp="1"/>
          </p:cNvSpPr>
          <p:nvPr>
            <p:ph type="sldNum" sz="quarter" idx="12"/>
          </p:nvPr>
        </p:nvSpPr>
        <p:spPr/>
        <p:txBody>
          <a:bodyPr/>
          <a:lstStyle/>
          <a:p>
            <a:fld id="{4E5121DE-C695-C14D-97E7-6756F98BFE6D}" type="slidenum">
              <a:rPr lang="da-DK" smtClean="0"/>
              <a:pPr/>
              <a:t>‹nr.›</a:t>
            </a:fld>
            <a:endParaRPr lang="da-DK"/>
          </a:p>
        </p:txBody>
      </p:sp>
    </p:spTree>
    <p:extLst>
      <p:ext uri="{BB962C8B-B14F-4D97-AF65-F5344CB8AC3E}">
        <p14:creationId xmlns:p14="http://schemas.microsoft.com/office/powerpoint/2010/main" val="1643572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1102239" y="3143250"/>
            <a:ext cx="3288024" cy="2596776"/>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7" name="Date Placeholder 6"/>
          <p:cNvSpPr>
            <a:spLocks noGrp="1"/>
          </p:cNvSpPr>
          <p:nvPr>
            <p:ph type="dt" sz="half" idx="10"/>
          </p:nvPr>
        </p:nvSpPr>
        <p:spPr/>
        <p:txBody>
          <a:bodyPr/>
          <a:lstStyle/>
          <a:p>
            <a:fld id="{A2F28256-F94A-804A-9009-F2EFE0EB61F9}" type="datetimeFigureOut">
              <a:rPr lang="da-DK" smtClean="0"/>
              <a:pPr/>
              <a:t>03.02.2026</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4E5121DE-C695-C14D-97E7-6756F98BFE6D}" type="slidenum">
              <a:rPr lang="da-DK" smtClean="0"/>
              <a:pPr/>
              <a:t>‹nr.›</a:t>
            </a:fld>
            <a:endParaRPr lang="da-DK"/>
          </a:p>
        </p:txBody>
      </p:sp>
      <p:sp>
        <p:nvSpPr>
          <p:cNvPr id="10" name="Title 9"/>
          <p:cNvSpPr>
            <a:spLocks noGrp="1"/>
          </p:cNvSpPr>
          <p:nvPr>
            <p:ph type="title"/>
          </p:nvPr>
        </p:nvSpPr>
        <p:spPr/>
        <p:txBody>
          <a:bodyPr/>
          <a:lstStyle/>
          <a:p>
            <a:r>
              <a:rPr lang="da-DK"/>
              <a:t>Klik for at redigere titeltypografien i masteren</a:t>
            </a:r>
            <a:endParaRPr lang="en-US" dirty="0"/>
          </a:p>
        </p:txBody>
      </p:sp>
    </p:spTree>
    <p:extLst>
      <p:ext uri="{BB962C8B-B14F-4D97-AF65-F5344CB8AC3E}">
        <p14:creationId xmlns:p14="http://schemas.microsoft.com/office/powerpoint/2010/main" val="1860914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A2F28256-F94A-804A-9009-F2EFE0EB61F9}" type="datetimeFigureOut">
              <a:rPr lang="da-DK" smtClean="0"/>
              <a:pPr/>
              <a:t>03.02.2026</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4E5121DE-C695-C14D-97E7-6756F98BFE6D}" type="slidenum">
              <a:rPr lang="da-DK" smtClean="0"/>
              <a:pPr/>
              <a:t>‹nr.›</a:t>
            </a:fld>
            <a:endParaRPr lang="da-DK"/>
          </a:p>
        </p:txBody>
      </p:sp>
    </p:spTree>
    <p:extLst>
      <p:ext uri="{BB962C8B-B14F-4D97-AF65-F5344CB8AC3E}">
        <p14:creationId xmlns:p14="http://schemas.microsoft.com/office/powerpoint/2010/main" val="3123117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28256-F94A-804A-9009-F2EFE0EB61F9}" type="datetimeFigureOut">
              <a:rPr lang="da-DK" smtClean="0"/>
              <a:pPr/>
              <a:t>03.02.2026</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4E5121DE-C695-C14D-97E7-6756F98BFE6D}" type="slidenum">
              <a:rPr lang="da-DK" smtClean="0"/>
              <a:pPr/>
              <a:t>‹nr.›</a:t>
            </a:fld>
            <a:endParaRPr lang="da-DK"/>
          </a:p>
        </p:txBody>
      </p:sp>
    </p:spTree>
    <p:extLst>
      <p:ext uri="{BB962C8B-B14F-4D97-AF65-F5344CB8AC3E}">
        <p14:creationId xmlns:p14="http://schemas.microsoft.com/office/powerpoint/2010/main" val="1823827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da-DK"/>
              <a:t>Klik for at redigere titeltypografien i masteren</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9" name="Date Placeholder 8"/>
          <p:cNvSpPr>
            <a:spLocks noGrp="1"/>
          </p:cNvSpPr>
          <p:nvPr>
            <p:ph type="dt" sz="half" idx="10"/>
          </p:nvPr>
        </p:nvSpPr>
        <p:spPr/>
        <p:txBody>
          <a:bodyPr/>
          <a:lstStyle/>
          <a:p>
            <a:fld id="{A2F28256-F94A-804A-9009-F2EFE0EB61F9}" type="datetimeFigureOut">
              <a:rPr lang="da-DK" smtClean="0"/>
              <a:pPr/>
              <a:t>03.02.2026</a:t>
            </a:fld>
            <a:endParaRPr lang="da-DK"/>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da-DK"/>
          </a:p>
        </p:txBody>
      </p:sp>
      <p:sp>
        <p:nvSpPr>
          <p:cNvPr id="11" name="Slide Number Placeholder 10"/>
          <p:cNvSpPr>
            <a:spLocks noGrp="1"/>
          </p:cNvSpPr>
          <p:nvPr>
            <p:ph type="sldNum" sz="quarter" idx="12"/>
          </p:nvPr>
        </p:nvSpPr>
        <p:spPr/>
        <p:txBody>
          <a:bodyPr/>
          <a:lstStyle/>
          <a:p>
            <a:fld id="{4E5121DE-C695-C14D-97E7-6756F98BFE6D}" type="slidenum">
              <a:rPr lang="da-DK" smtClean="0"/>
              <a:pPr/>
              <a:t>‹nr.›</a:t>
            </a:fld>
            <a:endParaRPr lang="da-DK"/>
          </a:p>
        </p:txBody>
      </p:sp>
    </p:spTree>
    <p:extLst>
      <p:ext uri="{BB962C8B-B14F-4D97-AF65-F5344CB8AC3E}">
        <p14:creationId xmlns:p14="http://schemas.microsoft.com/office/powerpoint/2010/main" val="909176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A2F28256-F94A-804A-9009-F2EFE0EB61F9}" type="datetimeFigureOut">
              <a:rPr lang="da-DK" smtClean="0"/>
              <a:pPr/>
              <a:t>03.02.2026</a:t>
            </a:fld>
            <a:endParaRPr lang="da-DK"/>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da-DK"/>
          </a:p>
        </p:txBody>
      </p:sp>
      <p:sp>
        <p:nvSpPr>
          <p:cNvPr id="10" name="Slide Number Placeholder 9"/>
          <p:cNvSpPr>
            <a:spLocks noGrp="1"/>
          </p:cNvSpPr>
          <p:nvPr>
            <p:ph type="sldNum" sz="quarter" idx="12"/>
          </p:nvPr>
        </p:nvSpPr>
        <p:spPr/>
        <p:txBody>
          <a:bodyPr/>
          <a:lstStyle/>
          <a:p>
            <a:fld id="{4E5121DE-C695-C14D-97E7-6756F98BFE6D}" type="slidenum">
              <a:rPr lang="da-DK" smtClean="0"/>
              <a:pPr/>
              <a:t>‹nr.›</a:t>
            </a:fld>
            <a:endParaRPr lang="da-DK"/>
          </a:p>
        </p:txBody>
      </p:sp>
    </p:spTree>
    <p:extLst>
      <p:ext uri="{BB962C8B-B14F-4D97-AF65-F5344CB8AC3E}">
        <p14:creationId xmlns:p14="http://schemas.microsoft.com/office/powerpoint/2010/main" val="236669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A2F28256-F94A-804A-9009-F2EFE0EB61F9}" type="datetimeFigureOut">
              <a:rPr lang="da-DK" smtClean="0"/>
              <a:pPr/>
              <a:t>03.02.2026</a:t>
            </a:fld>
            <a:endParaRPr lang="da-DK"/>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da-DK"/>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4E5121DE-C695-C14D-97E7-6756F98BFE6D}" type="slidenum">
              <a:rPr lang="da-DK" smtClean="0"/>
              <a:pPr/>
              <a:t>‹nr.›</a:t>
            </a:fld>
            <a:endParaRPr lang="da-DK"/>
          </a:p>
        </p:txBody>
      </p:sp>
    </p:spTree>
    <p:extLst>
      <p:ext uri="{BB962C8B-B14F-4D97-AF65-F5344CB8AC3E}">
        <p14:creationId xmlns:p14="http://schemas.microsoft.com/office/powerpoint/2010/main" val="28165965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a:t>Gode råd til terminsprøve 2025</a:t>
            </a:r>
          </a:p>
        </p:txBody>
      </p:sp>
      <p:sp>
        <p:nvSpPr>
          <p:cNvPr id="3" name="Undertitel 2"/>
          <p:cNvSpPr>
            <a:spLocks noGrp="1"/>
          </p:cNvSpPr>
          <p:nvPr>
            <p:ph type="subTitle" idx="1"/>
          </p:nvPr>
        </p:nvSpPr>
        <p:spPr/>
        <p:txBody>
          <a:bodyPr/>
          <a:lstStyle/>
          <a:p>
            <a:endParaRPr lang="da-DK"/>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Små </a:t>
            </a:r>
            <a:r>
              <a:rPr lang="da-DK" dirty="0" err="1"/>
              <a:t>spørgeord</a:t>
            </a:r>
            <a:endParaRPr lang="da-DK" dirty="0"/>
          </a:p>
        </p:txBody>
      </p:sp>
      <p:sp>
        <p:nvSpPr>
          <p:cNvPr id="3" name="Pladsholder til indhold 2"/>
          <p:cNvSpPr>
            <a:spLocks noGrp="1"/>
          </p:cNvSpPr>
          <p:nvPr>
            <p:ph idx="1"/>
          </p:nvPr>
        </p:nvSpPr>
        <p:spPr/>
        <p:txBody>
          <a:bodyPr/>
          <a:lstStyle/>
          <a:p>
            <a:r>
              <a:rPr lang="da-DK" dirty="0"/>
              <a:t>Opstil hypoteser</a:t>
            </a:r>
          </a:p>
          <a:p>
            <a:r>
              <a:rPr lang="da-DK" dirty="0"/>
              <a:t>Udled med tabel, herunder </a:t>
            </a:r>
            <a:r>
              <a:rPr lang="da-DK" dirty="0" err="1"/>
              <a:t>konfidensintervaller</a:t>
            </a:r>
            <a:endParaRPr lang="da-DK" dirty="0"/>
          </a:p>
          <a:p>
            <a:r>
              <a:rPr lang="da-DK" dirty="0"/>
              <a:t>Udled med lineær regression</a:t>
            </a:r>
          </a:p>
          <a:p>
            <a:r>
              <a:rPr lang="da-DK" dirty="0"/>
              <a:t>Max 700 ord til sammen.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De store </a:t>
            </a:r>
            <a:r>
              <a:rPr lang="da-DK" dirty="0" err="1"/>
              <a:t>spørgeord</a:t>
            </a:r>
            <a:endParaRPr lang="da-DK" dirty="0"/>
          </a:p>
        </p:txBody>
      </p:sp>
      <p:sp>
        <p:nvSpPr>
          <p:cNvPr id="3" name="Pladsholder til indhold 2"/>
          <p:cNvSpPr>
            <a:spLocks noGrp="1"/>
          </p:cNvSpPr>
          <p:nvPr>
            <p:ph idx="1"/>
          </p:nvPr>
        </p:nvSpPr>
        <p:spPr/>
        <p:txBody>
          <a:bodyPr/>
          <a:lstStyle/>
          <a:p>
            <a:r>
              <a:rPr lang="da-DK" dirty="0"/>
              <a:t>Undersøg</a:t>
            </a:r>
          </a:p>
          <a:p>
            <a:r>
              <a:rPr lang="da-DK" dirty="0"/>
              <a:t>Sammenlign</a:t>
            </a:r>
          </a:p>
          <a:p>
            <a:r>
              <a:rPr lang="da-DK" dirty="0"/>
              <a:t>Diskuter</a:t>
            </a:r>
          </a:p>
          <a:p>
            <a:r>
              <a:rPr lang="da-DK" dirty="0"/>
              <a:t>Notat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DBA024-2764-72F2-03A7-ABED39D6375A}"/>
              </a:ext>
            </a:extLst>
          </p:cNvPr>
          <p:cNvSpPr>
            <a:spLocks noGrp="1"/>
          </p:cNvSpPr>
          <p:nvPr>
            <p:ph type="title"/>
          </p:nvPr>
        </p:nvSpPr>
        <p:spPr>
          <a:xfrm>
            <a:off x="622335" y="2708804"/>
            <a:ext cx="2774103" cy="1440394"/>
          </a:xfrm>
          <a:noFill/>
          <a:ln>
            <a:solidFill>
              <a:schemeClr val="tx1"/>
            </a:solidFill>
          </a:ln>
        </p:spPr>
        <p:txBody>
          <a:bodyPr>
            <a:normAutofit/>
          </a:bodyPr>
          <a:lstStyle/>
          <a:p>
            <a:r>
              <a:rPr lang="da-DK" sz="2100" dirty="0">
                <a:solidFill>
                  <a:schemeClr val="tx1"/>
                </a:solidFill>
              </a:rPr>
              <a:t>Tjekliste</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86295" y="-2"/>
            <a:ext cx="5157705"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8D054374-F500-CB47-44D4-F35615509188}"/>
              </a:ext>
            </a:extLst>
          </p:cNvPr>
          <p:cNvSpPr>
            <a:spLocks noGrp="1"/>
          </p:cNvSpPr>
          <p:nvPr>
            <p:ph idx="1"/>
          </p:nvPr>
        </p:nvSpPr>
        <p:spPr>
          <a:xfrm>
            <a:off x="4536886" y="802638"/>
            <a:ext cx="4056522" cy="5252722"/>
          </a:xfrm>
        </p:spPr>
        <p:txBody>
          <a:bodyPr anchor="ctr">
            <a:normAutofit/>
          </a:bodyPr>
          <a:lstStyle/>
          <a:p>
            <a:pPr>
              <a:lnSpc>
                <a:spcPct val="90000"/>
              </a:lnSpc>
            </a:pPr>
            <a:r>
              <a:rPr lang="da-DK" sz="1100" b="1" dirty="0">
                <a:solidFill>
                  <a:schemeClr val="bg1"/>
                </a:solidFill>
              </a:rPr>
              <a:t>Tjekliste: Gennemgå din besvarelse</a:t>
            </a:r>
            <a:endParaRPr lang="da-DK" sz="1100" dirty="0">
              <a:solidFill>
                <a:schemeClr val="bg1"/>
              </a:solidFill>
            </a:endParaRPr>
          </a:p>
          <a:p>
            <a:pPr>
              <a:lnSpc>
                <a:spcPct val="90000"/>
              </a:lnSpc>
            </a:pPr>
            <a:r>
              <a:rPr lang="da-DK" sz="1100" dirty="0">
                <a:solidFill>
                  <a:schemeClr val="bg1"/>
                </a:solidFill>
              </a:rPr>
              <a:t>Afslut eksamen med at bruge følgende tjekliste til at rette din besvarelse.</a:t>
            </a:r>
          </a:p>
          <a:p>
            <a:pPr>
              <a:lnSpc>
                <a:spcPct val="90000"/>
              </a:lnSpc>
            </a:pPr>
            <a:r>
              <a:rPr lang="da-DK" sz="1100" b="1" dirty="0">
                <a:solidFill>
                  <a:schemeClr val="bg1"/>
                </a:solidFill>
              </a:rPr>
              <a:t>1. Besvar opgaverne</a:t>
            </a:r>
            <a:endParaRPr lang="da-DK" sz="1100" dirty="0">
              <a:solidFill>
                <a:schemeClr val="bg1"/>
              </a:solidFill>
            </a:endParaRPr>
          </a:p>
          <a:p>
            <a:pPr lvl="0">
              <a:lnSpc>
                <a:spcPct val="90000"/>
              </a:lnSpc>
            </a:pPr>
            <a:r>
              <a:rPr lang="da-DK" sz="1100" dirty="0">
                <a:solidFill>
                  <a:schemeClr val="bg1"/>
                </a:solidFill>
              </a:rPr>
              <a:t>Husk at besvare både de små opgaver i eksamenssættets 1. del samt de to store opgaver i eksamenssættets 2. del.</a:t>
            </a:r>
          </a:p>
          <a:p>
            <a:pPr>
              <a:lnSpc>
                <a:spcPct val="90000"/>
              </a:lnSpc>
            </a:pPr>
            <a:r>
              <a:rPr lang="da-DK" sz="1100" b="1" dirty="0">
                <a:solidFill>
                  <a:schemeClr val="bg1"/>
                </a:solidFill>
              </a:rPr>
              <a:t>2. Konklusioner</a:t>
            </a:r>
            <a:endParaRPr lang="da-DK" sz="1100" dirty="0">
              <a:solidFill>
                <a:schemeClr val="bg1"/>
              </a:solidFill>
            </a:endParaRPr>
          </a:p>
          <a:p>
            <a:pPr lvl="0">
              <a:lnSpc>
                <a:spcPct val="90000"/>
              </a:lnSpc>
            </a:pPr>
            <a:r>
              <a:rPr lang="da-DK" sz="1100" dirty="0">
                <a:solidFill>
                  <a:schemeClr val="bg1"/>
                </a:solidFill>
              </a:rPr>
              <a:t>Er der konklusioner til de to opgaver i eksamenssættets 2. del?</a:t>
            </a:r>
          </a:p>
          <a:p>
            <a:pPr>
              <a:lnSpc>
                <a:spcPct val="90000"/>
              </a:lnSpc>
            </a:pPr>
            <a:r>
              <a:rPr lang="da-DK" sz="1100" b="1" dirty="0">
                <a:solidFill>
                  <a:schemeClr val="bg1"/>
                </a:solidFill>
              </a:rPr>
              <a:t>3. Samfundsfag</a:t>
            </a:r>
            <a:endParaRPr lang="da-DK" sz="1100" dirty="0">
              <a:solidFill>
                <a:schemeClr val="bg1"/>
              </a:solidFill>
            </a:endParaRPr>
          </a:p>
          <a:p>
            <a:pPr lvl="0">
              <a:lnSpc>
                <a:spcPct val="90000"/>
              </a:lnSpc>
            </a:pPr>
            <a:r>
              <a:rPr lang="da-DK" sz="1100" dirty="0">
                <a:solidFill>
                  <a:schemeClr val="bg1"/>
                </a:solidFill>
              </a:rPr>
              <a:t>Inddrager du teorier og begreber fra undervisningen?</a:t>
            </a:r>
          </a:p>
          <a:p>
            <a:pPr lvl="0">
              <a:lnSpc>
                <a:spcPct val="90000"/>
              </a:lnSpc>
            </a:pPr>
            <a:r>
              <a:rPr lang="da-DK" sz="1100" dirty="0">
                <a:solidFill>
                  <a:schemeClr val="bg1"/>
                </a:solidFill>
              </a:rPr>
              <a:t>Har du dokumenteret dine analyser ordentligt, f.eks. med:</a:t>
            </a:r>
          </a:p>
          <a:p>
            <a:pPr lvl="1">
              <a:lnSpc>
                <a:spcPct val="90000"/>
              </a:lnSpc>
            </a:pPr>
            <a:r>
              <a:rPr lang="da-DK" sz="1100" dirty="0">
                <a:solidFill>
                  <a:schemeClr val="bg1"/>
                </a:solidFill>
              </a:rPr>
              <a:t>tal og citater fra bilagsmaterialet,</a:t>
            </a:r>
          </a:p>
          <a:p>
            <a:pPr lvl="1">
              <a:lnSpc>
                <a:spcPct val="90000"/>
              </a:lnSpc>
            </a:pPr>
            <a:r>
              <a:rPr lang="da-DK" sz="1100" dirty="0">
                <a:solidFill>
                  <a:schemeClr val="bg1"/>
                </a:solidFill>
              </a:rPr>
              <a:t>statistik fra f.eks. Samfundsstatistikken,</a:t>
            </a:r>
          </a:p>
          <a:p>
            <a:pPr lvl="1">
              <a:lnSpc>
                <a:spcPct val="90000"/>
              </a:lnSpc>
            </a:pPr>
            <a:r>
              <a:rPr lang="da-DK" sz="1100" dirty="0">
                <a:solidFill>
                  <a:schemeClr val="bg1"/>
                </a:solidFill>
              </a:rPr>
              <a:t>viden fra din samfundsfagsgrundbog?</a:t>
            </a:r>
          </a:p>
          <a:p>
            <a:pPr>
              <a:lnSpc>
                <a:spcPct val="90000"/>
              </a:lnSpc>
            </a:pPr>
            <a:r>
              <a:rPr lang="da-DK" sz="1100" b="1" dirty="0">
                <a:solidFill>
                  <a:schemeClr val="bg1"/>
                </a:solidFill>
              </a:rPr>
              <a:t>4. Taksonomi</a:t>
            </a:r>
            <a:endParaRPr lang="da-DK" sz="1100" dirty="0">
              <a:solidFill>
                <a:schemeClr val="bg1"/>
              </a:solidFill>
            </a:endParaRPr>
          </a:p>
          <a:p>
            <a:pPr lvl="0">
              <a:lnSpc>
                <a:spcPct val="90000"/>
              </a:lnSpc>
            </a:pPr>
            <a:r>
              <a:rPr lang="da-DK" sz="1100" dirty="0">
                <a:solidFill>
                  <a:schemeClr val="bg1"/>
                </a:solidFill>
              </a:rPr>
              <a:t>Anvender du den korrekte fremgangsmåde for hvert spørgsmål, som det står beskrevet i opskrifterne. </a:t>
            </a:r>
          </a:p>
          <a:p>
            <a:pPr>
              <a:lnSpc>
                <a:spcPct val="90000"/>
              </a:lnSpc>
            </a:pPr>
            <a:r>
              <a:rPr lang="da-DK" sz="1100" b="1" dirty="0">
                <a:solidFill>
                  <a:schemeClr val="bg1"/>
                </a:solidFill>
              </a:rPr>
              <a:t>5. Rette opgaven</a:t>
            </a:r>
            <a:endParaRPr lang="da-DK" sz="1100" dirty="0">
              <a:solidFill>
                <a:schemeClr val="bg1"/>
              </a:solidFill>
            </a:endParaRPr>
          </a:p>
          <a:p>
            <a:pPr lvl="0">
              <a:lnSpc>
                <a:spcPct val="90000"/>
              </a:lnSpc>
            </a:pPr>
            <a:r>
              <a:rPr lang="da-DK" sz="1100" dirty="0">
                <a:solidFill>
                  <a:schemeClr val="bg1"/>
                </a:solidFill>
              </a:rPr>
              <a:t>Har du læst opgaven igennem og rettet formulerings- og stavefejl?</a:t>
            </a:r>
          </a:p>
          <a:p>
            <a:pPr>
              <a:lnSpc>
                <a:spcPct val="90000"/>
              </a:lnSpc>
            </a:pPr>
            <a:endParaRPr lang="da-DK" sz="1100" dirty="0">
              <a:solidFill>
                <a:schemeClr val="bg1"/>
              </a:solidFill>
            </a:endParaRPr>
          </a:p>
        </p:txBody>
      </p:sp>
    </p:spTree>
    <p:extLst>
      <p:ext uri="{BB962C8B-B14F-4D97-AF65-F5344CB8AC3E}">
        <p14:creationId xmlns:p14="http://schemas.microsoft.com/office/powerpoint/2010/main" val="387934946"/>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A627AC-A988-0AFE-1469-1CBEC99267A7}"/>
              </a:ext>
            </a:extLst>
          </p:cNvPr>
          <p:cNvSpPr>
            <a:spLocks noGrp="1"/>
          </p:cNvSpPr>
          <p:nvPr>
            <p:ph type="title"/>
          </p:nvPr>
        </p:nvSpPr>
        <p:spPr/>
        <p:txBody>
          <a:bodyPr/>
          <a:lstStyle/>
          <a:p>
            <a:r>
              <a:rPr lang="da-DK" dirty="0"/>
              <a:t>Hvad er planen for i dag?</a:t>
            </a:r>
          </a:p>
        </p:txBody>
      </p:sp>
      <p:sp>
        <p:nvSpPr>
          <p:cNvPr id="3" name="Pladsholder til indhold 2">
            <a:extLst>
              <a:ext uri="{FF2B5EF4-FFF2-40B4-BE49-F238E27FC236}">
                <a16:creationId xmlns:a16="http://schemas.microsoft.com/office/drawing/2014/main" id="{9277DDEB-AB38-0248-2DB7-31F50300D575}"/>
              </a:ext>
            </a:extLst>
          </p:cNvPr>
          <p:cNvSpPr>
            <a:spLocks noGrp="1"/>
          </p:cNvSpPr>
          <p:nvPr>
            <p:ph idx="1"/>
          </p:nvPr>
        </p:nvSpPr>
        <p:spPr>
          <a:xfrm>
            <a:off x="1606045" y="2638045"/>
            <a:ext cx="5937755" cy="3825385"/>
          </a:xfrm>
        </p:spPr>
        <p:txBody>
          <a:bodyPr>
            <a:normAutofit/>
          </a:bodyPr>
          <a:lstStyle/>
          <a:p>
            <a:r>
              <a:rPr lang="da-DK" dirty="0"/>
              <a:t>Grupper til terminsprøve og evt. mundtlig eksamen. </a:t>
            </a:r>
          </a:p>
          <a:p>
            <a:r>
              <a:rPr lang="da-DK" dirty="0"/>
              <a:t>Find alle opskrifter igennem – læs dem er der spørgsmål til noget?</a:t>
            </a:r>
          </a:p>
          <a:p>
            <a:r>
              <a:rPr lang="da-DK" dirty="0"/>
              <a:t>Kan I lave alle beregninger? Vi laver beregninger fredag. </a:t>
            </a:r>
          </a:p>
          <a:p>
            <a:r>
              <a:rPr lang="da-DK" dirty="0"/>
              <a:t>Har I hentet alle jeres noter + husk bøger + høretelefoner</a:t>
            </a:r>
          </a:p>
          <a:p>
            <a:r>
              <a:rPr lang="da-DK" dirty="0"/>
              <a:t>Har I styr på den faglige viden? Download docs dokumenter med begreber og undervisningsbeskrivelse med begreber. </a:t>
            </a:r>
          </a:p>
          <a:p>
            <a:r>
              <a:rPr lang="da-DK" dirty="0"/>
              <a:t>Dokument med links til beregningsvideoer skal downloades inden terminsprøve(</a:t>
            </a:r>
            <a:r>
              <a:rPr lang="da-DK" dirty="0" err="1"/>
              <a:t>Excelkursus</a:t>
            </a:r>
            <a:r>
              <a:rPr lang="da-DK" dirty="0"/>
              <a:t> fra Tønder Gymnasium. )</a:t>
            </a:r>
          </a:p>
          <a:p>
            <a:endParaRPr lang="da-DK" dirty="0"/>
          </a:p>
          <a:p>
            <a:endParaRPr lang="da-DK" dirty="0"/>
          </a:p>
          <a:p>
            <a:endParaRPr lang="da-DK" dirty="0"/>
          </a:p>
        </p:txBody>
      </p:sp>
    </p:spTree>
    <p:extLst>
      <p:ext uri="{BB962C8B-B14F-4D97-AF65-F5344CB8AC3E}">
        <p14:creationId xmlns:p14="http://schemas.microsoft.com/office/powerpoint/2010/main" val="3314069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err="1"/>
              <a:t>Vigtigt-</a:t>
            </a:r>
            <a:r>
              <a:rPr lang="da-DK" dirty="0"/>
              <a:t> Hvad er opgavens centrale begreb? </a:t>
            </a:r>
          </a:p>
        </p:txBody>
      </p:sp>
      <p:sp>
        <p:nvSpPr>
          <p:cNvPr id="3" name="Pladsholder til indhold 2"/>
          <p:cNvSpPr>
            <a:spLocks noGrp="1"/>
          </p:cNvSpPr>
          <p:nvPr>
            <p:ph idx="1"/>
          </p:nvPr>
        </p:nvSpPr>
        <p:spPr/>
        <p:txBody>
          <a:bodyPr/>
          <a:lstStyle/>
          <a:p>
            <a:r>
              <a:rPr lang="da-DK" dirty="0"/>
              <a:t>Inden skrivning påbegyndes skal du gøre følgende klart:</a:t>
            </a:r>
          </a:p>
          <a:p>
            <a:r>
              <a:rPr lang="da-DK" dirty="0"/>
              <a:t>Hvad betyder dette begreb</a:t>
            </a:r>
          </a:p>
          <a:p>
            <a:r>
              <a:rPr lang="da-DK" dirty="0"/>
              <a:t>Hvilket emne handler dette om</a:t>
            </a:r>
          </a:p>
          <a:p>
            <a:r>
              <a:rPr lang="da-DK" dirty="0"/>
              <a:t>Hvad er vigtige begreber og teorier inden for dette emne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a:t>Gode råd og vink</a:t>
            </a:r>
          </a:p>
        </p:txBody>
      </p:sp>
      <p:sp>
        <p:nvSpPr>
          <p:cNvPr id="3" name="Pladsholder til indhold 2"/>
          <p:cNvSpPr>
            <a:spLocks noGrp="1"/>
          </p:cNvSpPr>
          <p:nvPr>
            <p:ph idx="1"/>
          </p:nvPr>
        </p:nvSpPr>
        <p:spPr/>
        <p:txBody>
          <a:bodyPr>
            <a:normAutofit fontScale="85000" lnSpcReduction="10000"/>
          </a:bodyPr>
          <a:lstStyle/>
          <a:p>
            <a:r>
              <a:rPr lang="da-DK" dirty="0"/>
              <a:t>Samfundsfag: I bliver testet i samfundsfag. Det er vigtigt, at du så vidt muligt bruge samfundsfaglig viden, teorier og begreber. Dvs. du skal bruge den viden, du har lært i samfundsfagsundervisningen.</a:t>
            </a:r>
          </a:p>
          <a:p>
            <a:r>
              <a:rPr lang="da-DK" dirty="0"/>
              <a:t>Prioriter beregningerne. </a:t>
            </a:r>
          </a:p>
          <a:p>
            <a:r>
              <a:rPr lang="da-DK" dirty="0"/>
              <a:t>Svar på opgavespørgsmålet. </a:t>
            </a:r>
          </a:p>
          <a:p>
            <a:r>
              <a:rPr lang="da-DK" dirty="0"/>
              <a:t>Tilstræb en saglig og faglig skrivestil.  </a:t>
            </a:r>
          </a:p>
          <a:p>
            <a:r>
              <a:rPr lang="da-DK" dirty="0"/>
              <a:t>Den sidste opgave må ikke nedprioriteres</a:t>
            </a:r>
          </a:p>
          <a:p>
            <a:r>
              <a:rPr lang="da-DK" dirty="0"/>
              <a:t>Du skal skrive opgavespørgsmålet som overskrift for hver opgave, så det er tydeligt for læseren, hvor den ene opgave slutter og den næste begynder. Det kan være nummer på opgaven eller titel. </a:t>
            </a:r>
          </a:p>
          <a:p>
            <a:endParaRPr lang="da-DK"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a:t>Gode råd og vink</a:t>
            </a:r>
          </a:p>
        </p:txBody>
      </p:sp>
      <p:sp>
        <p:nvSpPr>
          <p:cNvPr id="3" name="Pladsholder til indhold 2"/>
          <p:cNvSpPr>
            <a:spLocks noGrp="1"/>
          </p:cNvSpPr>
          <p:nvPr>
            <p:ph idx="1"/>
          </p:nvPr>
        </p:nvSpPr>
        <p:spPr/>
        <p:txBody>
          <a:bodyPr/>
          <a:lstStyle/>
          <a:p>
            <a:r>
              <a:rPr lang="da-DK" dirty="0"/>
              <a:t>Samfundsfag handler ikke om hvad du føler- det handler om at argumentere fagligt. </a:t>
            </a:r>
          </a:p>
          <a:p>
            <a:r>
              <a:rPr lang="da-DK" dirty="0"/>
              <a:t>Husk beregninger, når du bliver bedt om det. Se video om beregninger. </a:t>
            </a:r>
          </a:p>
          <a:p>
            <a:r>
              <a:rPr lang="da-DK" dirty="0"/>
              <a:t>Konklusion: Husk konklusioner/sammenfatninger i de store spørgeord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3C0FB1-5F6E-7741-976A-321D2FA0642C}"/>
              </a:ext>
            </a:extLst>
          </p:cNvPr>
          <p:cNvSpPr>
            <a:spLocks noGrp="1"/>
          </p:cNvSpPr>
          <p:nvPr>
            <p:ph type="title"/>
          </p:nvPr>
        </p:nvSpPr>
        <p:spPr>
          <a:xfrm>
            <a:off x="4084122" y="978776"/>
            <a:ext cx="4443982" cy="1174991"/>
          </a:xfrm>
        </p:spPr>
        <p:txBody>
          <a:bodyPr>
            <a:normAutofit/>
          </a:bodyPr>
          <a:lstStyle/>
          <a:p>
            <a:r>
              <a:rPr lang="da-DK" sz="1600"/>
              <a:t>Typer af beregninger. Se også opskrifter til skriftlig samfundsfag på lectio</a:t>
            </a:r>
          </a:p>
        </p:txBody>
      </p:sp>
      <p:pic>
        <p:nvPicPr>
          <p:cNvPr id="5" name="Picture 4" descr="Farverig matematiske undervisnings objekter">
            <a:extLst>
              <a:ext uri="{FF2B5EF4-FFF2-40B4-BE49-F238E27FC236}">
                <a16:creationId xmlns:a16="http://schemas.microsoft.com/office/drawing/2014/main" id="{2C9E9E67-5DBD-05EF-D569-47B9333CBDED}"/>
              </a:ext>
            </a:extLst>
          </p:cNvPr>
          <p:cNvPicPr>
            <a:picLocks noChangeAspect="1"/>
          </p:cNvPicPr>
          <p:nvPr/>
        </p:nvPicPr>
        <p:blipFill>
          <a:blip r:embed="rId2"/>
          <a:srcRect l="30428" r="35574" b="-1"/>
          <a:stretch/>
        </p:blipFill>
        <p:spPr>
          <a:xfrm>
            <a:off x="20" y="10"/>
            <a:ext cx="3492988" cy="6857990"/>
          </a:xfrm>
          <a:prstGeom prst="rect">
            <a:avLst/>
          </a:prstGeom>
        </p:spPr>
      </p:pic>
      <p:sp>
        <p:nvSpPr>
          <p:cNvPr id="3" name="Pladsholder til indhold 2">
            <a:extLst>
              <a:ext uri="{FF2B5EF4-FFF2-40B4-BE49-F238E27FC236}">
                <a16:creationId xmlns:a16="http://schemas.microsoft.com/office/drawing/2014/main" id="{B9B6E13F-FD40-D84A-856D-02FE94577D64}"/>
              </a:ext>
            </a:extLst>
          </p:cNvPr>
          <p:cNvSpPr>
            <a:spLocks noGrp="1"/>
          </p:cNvSpPr>
          <p:nvPr>
            <p:ph idx="1"/>
          </p:nvPr>
        </p:nvSpPr>
        <p:spPr>
          <a:xfrm>
            <a:off x="4084122" y="2640692"/>
            <a:ext cx="4443982" cy="3255252"/>
          </a:xfrm>
        </p:spPr>
        <p:txBody>
          <a:bodyPr>
            <a:normAutofit/>
          </a:bodyPr>
          <a:lstStyle/>
          <a:p>
            <a:pPr>
              <a:lnSpc>
                <a:spcPct val="90000"/>
              </a:lnSpc>
            </a:pPr>
            <a:br>
              <a:rPr lang="da-DK" sz="1000"/>
            </a:br>
            <a:r>
              <a:rPr lang="da-DK" sz="1000" b="1"/>
              <a:t>Der er tre typer af beregninger, man kan foretage, når man skal omregne de absolutte tal i en tabel, så man nemmere kan udlede tendenser/udvikling osv. fra dem:</a:t>
            </a:r>
          </a:p>
          <a:p>
            <a:pPr>
              <a:lnSpc>
                <a:spcPct val="90000"/>
              </a:lnSpc>
            </a:pPr>
            <a:r>
              <a:rPr lang="da-DK" sz="1000" b="1" i="1"/>
              <a:t>Indekstal </a:t>
            </a:r>
            <a:r>
              <a:rPr lang="da-DK" sz="1000"/>
              <a:t>Brug denne beregning, hvis du vil sammenligne ét år (indeksåret) med en række efterfølgende år. Husk: at du kun kan sammenligne indeksåret med de øvrige år - og ikke kan sammenligne de andre år imellem </a:t>
            </a:r>
            <a:r>
              <a:rPr lang="da-DK" sz="1000" i="1"/>
              <a:t>Udregnes således: (ny talværdi x 100)/indeksårets talværdi</a:t>
            </a:r>
            <a:br>
              <a:rPr lang="da-DK" sz="1000"/>
            </a:br>
            <a:br>
              <a:rPr lang="da-DK" sz="1000"/>
            </a:br>
            <a:r>
              <a:rPr lang="da-DK" sz="1000" b="1" i="1"/>
              <a:t>Procentvis</a:t>
            </a:r>
            <a:r>
              <a:rPr lang="da-DK" sz="1000" i="1"/>
              <a:t> </a:t>
            </a:r>
            <a:r>
              <a:rPr lang="da-DK" sz="1000" b="1" i="1"/>
              <a:t>ændring</a:t>
            </a:r>
            <a:r>
              <a:rPr lang="da-DK" sz="1000" i="1"/>
              <a:t> </a:t>
            </a:r>
            <a:r>
              <a:rPr lang="da-DK" sz="1000"/>
              <a:t>Brug denne beregning, hvis du vil finde den procentvise ændring gennem en årrække </a:t>
            </a:r>
            <a:r>
              <a:rPr lang="da-DK" sz="1000" i="1"/>
              <a:t>Udregnes således: (ny talværdi-gammel talværdi) x 100/gammel talværdi </a:t>
            </a:r>
            <a:br>
              <a:rPr lang="da-DK" sz="1000"/>
            </a:br>
            <a:br>
              <a:rPr lang="da-DK" sz="1000"/>
            </a:br>
            <a:r>
              <a:rPr lang="da-DK" sz="1000" b="1" i="1"/>
              <a:t>Procentvis</a:t>
            </a:r>
            <a:r>
              <a:rPr lang="da-DK" sz="1000" i="1"/>
              <a:t> </a:t>
            </a:r>
            <a:r>
              <a:rPr lang="da-DK" sz="1000" b="1" i="1"/>
              <a:t>andel</a:t>
            </a:r>
            <a:r>
              <a:rPr lang="da-DK" sz="1000" i="1"/>
              <a:t> </a:t>
            </a:r>
            <a:r>
              <a:rPr lang="da-DK" sz="1000"/>
              <a:t>Brug denne beregning, hvis du vil finde den andel, ét tal (f.eks. et beløb) udgør af en samlet mængde. </a:t>
            </a:r>
            <a:r>
              <a:rPr lang="da-DK" sz="1000" i="1"/>
              <a:t>Udregnes således: (ny talværdi x 100)/ny talværdi i alt. </a:t>
            </a:r>
            <a:r>
              <a:rPr lang="da-DK" sz="1000"/>
              <a:t>Bemærk om den procentvise andel skal beregnes vandret eller lodret</a:t>
            </a:r>
            <a:br>
              <a:rPr lang="da-DK" sz="1000"/>
            </a:br>
            <a:br>
              <a:rPr lang="da-DK" sz="1000"/>
            </a:br>
            <a:br>
              <a:rPr lang="da-DK" sz="1000"/>
            </a:br>
            <a:endParaRPr lang="da-DK" sz="1000"/>
          </a:p>
        </p:txBody>
      </p:sp>
    </p:spTree>
    <p:extLst>
      <p:ext uri="{BB962C8B-B14F-4D97-AF65-F5344CB8AC3E}">
        <p14:creationId xmlns:p14="http://schemas.microsoft.com/office/powerpoint/2010/main" val="2246056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958FEE-6157-D44E-953A-86B818C0FFAE}"/>
              </a:ext>
            </a:extLst>
          </p:cNvPr>
          <p:cNvSpPr>
            <a:spLocks noGrp="1"/>
          </p:cNvSpPr>
          <p:nvPr>
            <p:ph type="title"/>
          </p:nvPr>
        </p:nvSpPr>
        <p:spPr>
          <a:xfrm>
            <a:off x="4084122" y="978776"/>
            <a:ext cx="4443982" cy="1174991"/>
          </a:xfrm>
        </p:spPr>
        <p:txBody>
          <a:bodyPr>
            <a:normAutofit/>
          </a:bodyPr>
          <a:lstStyle/>
          <a:p>
            <a:r>
              <a:rPr lang="da-DK" sz="2100"/>
              <a:t>Typer af beregninger</a:t>
            </a:r>
          </a:p>
        </p:txBody>
      </p:sp>
      <p:pic>
        <p:nvPicPr>
          <p:cNvPr id="5" name="Picture 4" descr="Bord med arbejdsting">
            <a:extLst>
              <a:ext uri="{FF2B5EF4-FFF2-40B4-BE49-F238E27FC236}">
                <a16:creationId xmlns:a16="http://schemas.microsoft.com/office/drawing/2014/main" id="{7D8F2565-3E88-1B0A-7A17-C597FC29E250}"/>
              </a:ext>
            </a:extLst>
          </p:cNvPr>
          <p:cNvPicPr>
            <a:picLocks noChangeAspect="1"/>
          </p:cNvPicPr>
          <p:nvPr/>
        </p:nvPicPr>
        <p:blipFill>
          <a:blip r:embed="rId2"/>
          <a:srcRect l="40626" r="25376" b="-1"/>
          <a:stretch/>
        </p:blipFill>
        <p:spPr>
          <a:xfrm>
            <a:off x="20" y="10"/>
            <a:ext cx="3492988" cy="6857990"/>
          </a:xfrm>
          <a:prstGeom prst="rect">
            <a:avLst/>
          </a:prstGeom>
        </p:spPr>
      </p:pic>
      <p:sp>
        <p:nvSpPr>
          <p:cNvPr id="3" name="Pladsholder til indhold 2">
            <a:extLst>
              <a:ext uri="{FF2B5EF4-FFF2-40B4-BE49-F238E27FC236}">
                <a16:creationId xmlns:a16="http://schemas.microsoft.com/office/drawing/2014/main" id="{47EAE645-408C-9443-BC10-35687D188837}"/>
              </a:ext>
            </a:extLst>
          </p:cNvPr>
          <p:cNvSpPr>
            <a:spLocks noGrp="1"/>
          </p:cNvSpPr>
          <p:nvPr>
            <p:ph idx="1"/>
          </p:nvPr>
        </p:nvSpPr>
        <p:spPr>
          <a:xfrm>
            <a:off x="4084122" y="2640692"/>
            <a:ext cx="4443982" cy="3255252"/>
          </a:xfrm>
        </p:spPr>
        <p:txBody>
          <a:bodyPr>
            <a:normAutofit/>
          </a:bodyPr>
          <a:lstStyle/>
          <a:p>
            <a:pPr>
              <a:lnSpc>
                <a:spcPct val="90000"/>
              </a:lnSpc>
            </a:pPr>
            <a:r>
              <a:rPr lang="da-DK" sz="1000" b="1" dirty="0"/>
              <a:t>Beregn statistisk usikkerhed (konfidensintervaller)</a:t>
            </a:r>
          </a:p>
          <a:p>
            <a:pPr marL="0" indent="0">
              <a:lnSpc>
                <a:spcPct val="90000"/>
              </a:lnSpc>
              <a:buNone/>
            </a:pPr>
            <a:r>
              <a:rPr lang="da-DK" sz="1000" b="1" dirty="0"/>
              <a:t>        </a:t>
            </a:r>
            <a:r>
              <a:rPr lang="da-DK" sz="1000" dirty="0"/>
              <a:t>Når man bliver præsenteret for en stikprøve (fx en meningsmåling), så kan det være  relevant at beregne den statistiske usikkerhed - det vi kalder </a:t>
            </a:r>
            <a:r>
              <a:rPr lang="da-DK" sz="1000" i="1" dirty="0"/>
              <a:t>konfidensintervaller</a:t>
            </a:r>
            <a:r>
              <a:rPr lang="da-DK" sz="1000" dirty="0"/>
              <a:t>. Det man reelt udregner er, hvor stor sandsynligheden er for, at stikprøven viser det rigtige 	resultat for hele populationen. Ved et konfidensinterval på 95% kan vi være 95% sikre 	på, at målingen er sand. En stor stikprøve resulterer i at man får en meget præcis 	viden om parameteren 	(det  man måler), og dermed får man et snævert konfidensinterval, mens en mindre 	stikprøve medfører et bredere konfidensinterval. </a:t>
            </a:r>
          </a:p>
          <a:p>
            <a:pPr>
              <a:lnSpc>
                <a:spcPct val="90000"/>
              </a:lnSpc>
            </a:pPr>
            <a:br>
              <a:rPr lang="da-DK" sz="1000" dirty="0"/>
            </a:br>
            <a:r>
              <a:rPr lang="da-DK" sz="1000" b="1" dirty="0"/>
              <a:t>Udarbejd et diagram/lineær regression ud fra de beregnede tal</a:t>
            </a:r>
            <a:br>
              <a:rPr lang="da-DK" sz="1000" dirty="0"/>
            </a:br>
            <a:br>
              <a:rPr lang="da-DK" sz="1000" dirty="0"/>
            </a:br>
            <a:r>
              <a:rPr lang="da-DK" sz="1000" dirty="0"/>
              <a:t>Udarbejd et diagram ud fra de beregnede tal Fx et kurvediagram ud fra beregnede indekstal- Fx et søjlediagram ud fra procentvis ændring - Fx et cirkeldiagram ud fra beregnede procentandele. Udarbejd en lineær regression- dvs. opstil et punktdiagram med tendenslinje, ligning og R</a:t>
            </a:r>
            <a:r>
              <a:rPr lang="da-DK" sz="1000" baseline="30000" dirty="0"/>
              <a:t>2</a:t>
            </a:r>
            <a:r>
              <a:rPr lang="da-DK" sz="1000" dirty="0"/>
              <a:t>-værdi og kommentér på dette</a:t>
            </a:r>
            <a:br>
              <a:rPr lang="da-DK" sz="1000" dirty="0"/>
            </a:br>
            <a:br>
              <a:rPr lang="da-DK" sz="1000" dirty="0"/>
            </a:br>
            <a:endParaRPr lang="da-DK" sz="1000" dirty="0"/>
          </a:p>
        </p:txBody>
      </p:sp>
    </p:spTree>
    <p:extLst>
      <p:ext uri="{BB962C8B-B14F-4D97-AF65-F5344CB8AC3E}">
        <p14:creationId xmlns:p14="http://schemas.microsoft.com/office/powerpoint/2010/main" val="779641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B68383-C64E-0E8E-8874-76C1115910F9}"/>
              </a:ext>
            </a:extLst>
          </p:cNvPr>
          <p:cNvSpPr>
            <a:spLocks noGrp="1"/>
          </p:cNvSpPr>
          <p:nvPr>
            <p:ph type="title"/>
          </p:nvPr>
        </p:nvSpPr>
        <p:spPr/>
        <p:txBody>
          <a:bodyPr/>
          <a:lstStyle/>
          <a:p>
            <a:r>
              <a:rPr lang="da-DK" dirty="0"/>
              <a:t>Tidsplan for terminsprøven </a:t>
            </a:r>
          </a:p>
        </p:txBody>
      </p:sp>
      <p:sp>
        <p:nvSpPr>
          <p:cNvPr id="3" name="Pladsholder til indhold 2">
            <a:extLst>
              <a:ext uri="{FF2B5EF4-FFF2-40B4-BE49-F238E27FC236}">
                <a16:creationId xmlns:a16="http://schemas.microsoft.com/office/drawing/2014/main" id="{795F574C-7047-EAA2-1B41-89D10374B379}"/>
              </a:ext>
            </a:extLst>
          </p:cNvPr>
          <p:cNvSpPr>
            <a:spLocks noGrp="1"/>
          </p:cNvSpPr>
          <p:nvPr>
            <p:ph idx="1"/>
          </p:nvPr>
        </p:nvSpPr>
        <p:spPr/>
        <p:txBody>
          <a:bodyPr/>
          <a:lstStyle/>
          <a:p>
            <a:r>
              <a:rPr lang="da-DK" dirty="0"/>
              <a:t>9.00 – 9.40 udlevering af delprøve 1 + gruppearbejde (40 min) </a:t>
            </a:r>
          </a:p>
          <a:p>
            <a:r>
              <a:rPr lang="da-DK" dirty="0"/>
              <a:t>9410 – 15.00 udlevering af delprøve 2 (5 timer og 20 min)</a:t>
            </a:r>
          </a:p>
        </p:txBody>
      </p:sp>
    </p:spTree>
    <p:extLst>
      <p:ext uri="{BB962C8B-B14F-4D97-AF65-F5344CB8AC3E}">
        <p14:creationId xmlns:p14="http://schemas.microsoft.com/office/powerpoint/2010/main" val="1089849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119ACF-7868-F73A-2CDB-0A2121659E70}"/>
              </a:ext>
            </a:extLst>
          </p:cNvPr>
          <p:cNvSpPr>
            <a:spLocks noGrp="1"/>
          </p:cNvSpPr>
          <p:nvPr>
            <p:ph type="title"/>
          </p:nvPr>
        </p:nvSpPr>
        <p:spPr/>
        <p:txBody>
          <a:bodyPr/>
          <a:lstStyle/>
          <a:p>
            <a:r>
              <a:rPr lang="da-DK" dirty="0"/>
              <a:t>Hvad skal gruppearbejdet anvendes til?</a:t>
            </a:r>
          </a:p>
        </p:txBody>
      </p:sp>
      <p:sp>
        <p:nvSpPr>
          <p:cNvPr id="3" name="Pladsholder til indhold 2">
            <a:extLst>
              <a:ext uri="{FF2B5EF4-FFF2-40B4-BE49-F238E27FC236}">
                <a16:creationId xmlns:a16="http://schemas.microsoft.com/office/drawing/2014/main" id="{5855BD36-EEBF-DF6B-93B7-4D7EA247D4FF}"/>
              </a:ext>
            </a:extLst>
          </p:cNvPr>
          <p:cNvSpPr>
            <a:spLocks noGrp="1"/>
          </p:cNvSpPr>
          <p:nvPr>
            <p:ph idx="1"/>
          </p:nvPr>
        </p:nvSpPr>
        <p:spPr/>
        <p:txBody>
          <a:bodyPr/>
          <a:lstStyle/>
          <a:p>
            <a:r>
              <a:rPr lang="da-DK" dirty="0"/>
              <a:t>Snak sammen to og to – hvad kan I anvendes gruppearbejdet til?</a:t>
            </a:r>
          </a:p>
        </p:txBody>
      </p:sp>
    </p:spTree>
    <p:extLst>
      <p:ext uri="{BB962C8B-B14F-4D97-AF65-F5344CB8AC3E}">
        <p14:creationId xmlns:p14="http://schemas.microsoft.com/office/powerpoint/2010/main" val="3304825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Gode råd til gruppeforberedelse</a:t>
            </a:r>
          </a:p>
        </p:txBody>
      </p:sp>
      <p:sp>
        <p:nvSpPr>
          <p:cNvPr id="3" name="Pladsholder til indhold 2"/>
          <p:cNvSpPr>
            <a:spLocks noGrp="1"/>
          </p:cNvSpPr>
          <p:nvPr>
            <p:ph idx="1"/>
          </p:nvPr>
        </p:nvSpPr>
        <p:spPr/>
        <p:txBody>
          <a:bodyPr/>
          <a:lstStyle/>
          <a:p>
            <a:r>
              <a:rPr lang="da-DK" dirty="0"/>
              <a:t>Man må arbejde sammen, men man skal ikke.</a:t>
            </a:r>
          </a:p>
          <a:p>
            <a:r>
              <a:rPr lang="da-DK" dirty="0"/>
              <a:t>Grupperne skal være på 3. </a:t>
            </a:r>
          </a:p>
          <a:p>
            <a:r>
              <a:rPr lang="da-DK" dirty="0"/>
              <a:t>Første opgavesæt er uden bilag, men med opgaveformuleringerne.</a:t>
            </a:r>
          </a:p>
          <a:p>
            <a:r>
              <a:rPr lang="da-DK" dirty="0"/>
              <a:t>Brug gruppeforberedelsen til at tale om begreber og teorier, der er oplagte.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a:t>Gode råd til gruppedelen</a:t>
            </a:r>
            <a:br>
              <a:rPr lang="da-DK" dirty="0"/>
            </a:br>
            <a:r>
              <a:rPr lang="da-DK" dirty="0"/>
              <a:t>09.00-09.40</a:t>
            </a:r>
          </a:p>
        </p:txBody>
      </p:sp>
      <p:sp>
        <p:nvSpPr>
          <p:cNvPr id="3" name="Pladsholder til indhold 2"/>
          <p:cNvSpPr>
            <a:spLocks noGrp="1"/>
          </p:cNvSpPr>
          <p:nvPr>
            <p:ph idx="1"/>
          </p:nvPr>
        </p:nvSpPr>
        <p:spPr/>
        <p:txBody>
          <a:bodyPr>
            <a:noAutofit/>
          </a:bodyPr>
          <a:lstStyle/>
          <a:p>
            <a:r>
              <a:rPr lang="da-DK" sz="1400" dirty="0"/>
              <a:t>Hvad skal man helt konkret gøre i de enkelte opgaver?</a:t>
            </a:r>
          </a:p>
          <a:p>
            <a:r>
              <a:rPr lang="da-DK" sz="1400" dirty="0"/>
              <a:t>Hvordan skal besvarelsen af de forskellige opgavetyper struktureres? Repetition af genrekrav.</a:t>
            </a:r>
          </a:p>
          <a:p>
            <a:r>
              <a:rPr lang="da-DK" sz="1400" dirty="0"/>
              <a:t>Hvilke teorier, begreber og metoder vil det være relevant at bruge til de enkelte spørgsmål? I en række spørgsmål står der krav om brug af bestemte typer teorier, begreber og viden.</a:t>
            </a:r>
          </a:p>
          <a:p>
            <a:r>
              <a:rPr lang="da-DK" sz="1400" dirty="0"/>
              <a:t>Hvad ved vi om de relevante teorier, begreber og metoder, og hvor har vi det stående? Repetition af faglig viden.</a:t>
            </a:r>
          </a:p>
          <a:p>
            <a:r>
              <a:rPr lang="da-DK" sz="1400" dirty="0"/>
              <a:t>Hvordan kan teori, begreber, viden og metoder bruges bedst muligt til at svare på spørgsmålene?</a:t>
            </a:r>
          </a:p>
          <a:p>
            <a:r>
              <a:rPr lang="da-DK" sz="1400" dirty="0"/>
              <a:t>Hvilke af de valgfrie delopgaver er vi bedst rustet til at svare på?</a:t>
            </a:r>
          </a:p>
          <a:p>
            <a:r>
              <a:rPr lang="da-DK" sz="1400" dirty="0"/>
              <a:t>Forberedelsestiden kan således bruges til at hjælpe hinanden med, hvordan opgaverne skal besvares og skrive noter hertil, men det er ikke muligt at svare på opgaverne før man får udleveret de bilag, som besvarelsen skal tage udgangspunkt 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297B98-4450-AD8C-04AA-52B99B355D4E}"/>
              </a:ext>
            </a:extLst>
          </p:cNvPr>
          <p:cNvSpPr>
            <a:spLocks noGrp="1"/>
          </p:cNvSpPr>
          <p:nvPr>
            <p:ph type="title"/>
          </p:nvPr>
        </p:nvSpPr>
        <p:spPr/>
        <p:txBody>
          <a:bodyPr/>
          <a:lstStyle/>
          <a:p>
            <a:r>
              <a:rPr lang="da-DK" dirty="0"/>
              <a:t>Forslag til Disponering af jeres tid </a:t>
            </a:r>
          </a:p>
        </p:txBody>
      </p:sp>
      <p:sp>
        <p:nvSpPr>
          <p:cNvPr id="3" name="Pladsholder til indhold 2">
            <a:extLst>
              <a:ext uri="{FF2B5EF4-FFF2-40B4-BE49-F238E27FC236}">
                <a16:creationId xmlns:a16="http://schemas.microsoft.com/office/drawing/2014/main" id="{035C74E6-F665-6DC7-8980-AB7C291A2E19}"/>
              </a:ext>
            </a:extLst>
          </p:cNvPr>
          <p:cNvSpPr>
            <a:spLocks noGrp="1"/>
          </p:cNvSpPr>
          <p:nvPr>
            <p:ph idx="1"/>
          </p:nvPr>
        </p:nvSpPr>
        <p:spPr/>
        <p:txBody>
          <a:bodyPr>
            <a:normAutofit fontScale="85000" lnSpcReduction="10000"/>
          </a:bodyPr>
          <a:lstStyle/>
          <a:p>
            <a:r>
              <a:rPr lang="da-DK" b="1" dirty="0"/>
              <a:t>Strukturering af 1. del (40 minutter)</a:t>
            </a:r>
            <a:endParaRPr lang="da-DK" dirty="0"/>
          </a:p>
          <a:p>
            <a:r>
              <a:rPr lang="da-DK" dirty="0"/>
              <a:t>Ved prøvens start udleveres opgaveformuleringerne. Bilagene udleveres efter 40 minutter. Derfor skal I bruge den første tid til at snakke om, hvad der kunne være relevant fagligt stof til de forskellige opgaver.</a:t>
            </a:r>
          </a:p>
          <a:p>
            <a:pPr lvl="0"/>
            <a:r>
              <a:rPr lang="da-DK" dirty="0"/>
              <a:t>10 min. til at læse opgavesættet (både 1. og 2. del)</a:t>
            </a:r>
          </a:p>
          <a:p>
            <a:pPr lvl="0"/>
            <a:r>
              <a:rPr lang="da-DK" dirty="0"/>
              <a:t>10 min til i gruppen at snakke om, hvordan opgaverne skal forstås.</a:t>
            </a:r>
          </a:p>
          <a:p>
            <a:pPr lvl="0"/>
            <a:r>
              <a:rPr lang="da-DK" dirty="0"/>
              <a:t>10 min. individuelt til at finde begreber, teorier og dokumentation i pensum, der skal bruges i besvarelsen. Dermed får gruppen inddraget fagligt stof og får forskellige vinkler på opgaven.</a:t>
            </a:r>
          </a:p>
          <a:p>
            <a:pPr lvl="0"/>
            <a:r>
              <a:rPr lang="da-DK" dirty="0"/>
              <a:t>10 min. til at dele viden i gruppen og skrive en disposition i stikord.</a:t>
            </a:r>
          </a:p>
          <a:p>
            <a:endParaRPr lang="da-DK" dirty="0"/>
          </a:p>
        </p:txBody>
      </p:sp>
    </p:spTree>
    <p:extLst>
      <p:ext uri="{BB962C8B-B14F-4D97-AF65-F5344CB8AC3E}">
        <p14:creationId xmlns:p14="http://schemas.microsoft.com/office/powerpoint/2010/main" val="1915339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E1DA86-5194-BB6F-7905-FB3D60D641B9}"/>
              </a:ext>
            </a:extLst>
          </p:cNvPr>
          <p:cNvSpPr>
            <a:spLocks noGrp="1"/>
          </p:cNvSpPr>
          <p:nvPr>
            <p:ph type="title"/>
          </p:nvPr>
        </p:nvSpPr>
        <p:spPr/>
        <p:txBody>
          <a:bodyPr/>
          <a:lstStyle/>
          <a:p>
            <a:r>
              <a:rPr lang="da-DK" dirty="0"/>
              <a:t>Forslag til Disponering af jeres tid 1</a:t>
            </a:r>
          </a:p>
        </p:txBody>
      </p:sp>
      <p:sp>
        <p:nvSpPr>
          <p:cNvPr id="3" name="Pladsholder til indhold 2">
            <a:extLst>
              <a:ext uri="{FF2B5EF4-FFF2-40B4-BE49-F238E27FC236}">
                <a16:creationId xmlns:a16="http://schemas.microsoft.com/office/drawing/2014/main" id="{F7A7D7B1-6D25-8B10-115B-3F2A1D741560}"/>
              </a:ext>
            </a:extLst>
          </p:cNvPr>
          <p:cNvSpPr>
            <a:spLocks noGrp="1"/>
          </p:cNvSpPr>
          <p:nvPr>
            <p:ph idx="1"/>
          </p:nvPr>
        </p:nvSpPr>
        <p:spPr/>
        <p:txBody>
          <a:bodyPr/>
          <a:lstStyle/>
          <a:p>
            <a:r>
              <a:rPr lang="da-DK" dirty="0"/>
              <a:t>Fællesdel 1 time</a:t>
            </a:r>
          </a:p>
          <a:p>
            <a:r>
              <a:rPr lang="da-DK" dirty="0"/>
              <a:t>Del opgave </a:t>
            </a:r>
          </a:p>
          <a:p>
            <a:pPr lvl="1"/>
            <a:r>
              <a:rPr lang="da-DK" dirty="0"/>
              <a:t>Del 1 undersøgelse eller sammenligning (2 timer)</a:t>
            </a:r>
          </a:p>
          <a:p>
            <a:pPr lvl="1"/>
            <a:r>
              <a:rPr lang="da-DK" dirty="0"/>
              <a:t>Del 2 diskussion eller notat (2 timer) </a:t>
            </a:r>
          </a:p>
          <a:p>
            <a:pPr lvl="1"/>
            <a:r>
              <a:rPr lang="da-DK" dirty="0"/>
              <a:t>40 min til at læse besvarelsen igennem + rette. </a:t>
            </a:r>
          </a:p>
          <a:p>
            <a:endParaRPr lang="da-DK" dirty="0"/>
          </a:p>
        </p:txBody>
      </p:sp>
    </p:spTree>
    <p:extLst>
      <p:ext uri="{BB962C8B-B14F-4D97-AF65-F5344CB8AC3E}">
        <p14:creationId xmlns:p14="http://schemas.microsoft.com/office/powerpoint/2010/main" val="2467354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4852DB-92C8-7C62-AA4C-B51C52F2129F}"/>
              </a:ext>
            </a:extLst>
          </p:cNvPr>
          <p:cNvSpPr>
            <a:spLocks noGrp="1"/>
          </p:cNvSpPr>
          <p:nvPr>
            <p:ph type="title"/>
          </p:nvPr>
        </p:nvSpPr>
        <p:spPr/>
        <p:txBody>
          <a:bodyPr/>
          <a:lstStyle/>
          <a:p>
            <a:r>
              <a:rPr lang="da-DK" dirty="0"/>
              <a:t>Forslag til disponering af jeres tid 2</a:t>
            </a:r>
          </a:p>
        </p:txBody>
      </p:sp>
      <p:sp>
        <p:nvSpPr>
          <p:cNvPr id="3" name="Pladsholder til indhold 2">
            <a:extLst>
              <a:ext uri="{FF2B5EF4-FFF2-40B4-BE49-F238E27FC236}">
                <a16:creationId xmlns:a16="http://schemas.microsoft.com/office/drawing/2014/main" id="{874DA907-6B0F-8331-8F26-CB5E800983BC}"/>
              </a:ext>
            </a:extLst>
          </p:cNvPr>
          <p:cNvSpPr>
            <a:spLocks noGrp="1"/>
          </p:cNvSpPr>
          <p:nvPr>
            <p:ph idx="1"/>
          </p:nvPr>
        </p:nvSpPr>
        <p:spPr/>
        <p:txBody>
          <a:bodyPr/>
          <a:lstStyle/>
          <a:p>
            <a:r>
              <a:rPr lang="da-DK" b="1" dirty="0"/>
              <a:t>Strukturering af 2. del (5 timer og 20 minutter)</a:t>
            </a:r>
            <a:endParaRPr lang="da-DK" dirty="0"/>
          </a:p>
          <a:p>
            <a:pPr lvl="0"/>
            <a:r>
              <a:rPr lang="da-DK" dirty="0"/>
              <a:t>ca. 1 time til at læse opgaverne, folde emnets centrale begreber ud og skrive en disposition</a:t>
            </a:r>
          </a:p>
          <a:p>
            <a:pPr lvl="0"/>
            <a:r>
              <a:rPr lang="da-DK" dirty="0"/>
              <a:t>ca. 3-4 timer til at skrive.</a:t>
            </a:r>
          </a:p>
          <a:p>
            <a:r>
              <a:rPr lang="da-DK" dirty="0"/>
              <a:t>ca. en halv time til at læse og rette opgaven igennem ( </a:t>
            </a:r>
          </a:p>
        </p:txBody>
      </p:sp>
    </p:spTree>
    <p:extLst>
      <p:ext uri="{BB962C8B-B14F-4D97-AF65-F5344CB8AC3E}">
        <p14:creationId xmlns:p14="http://schemas.microsoft.com/office/powerpoint/2010/main" val="267839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B23947-86E6-D00F-F251-FBAA1B116EA2}"/>
              </a:ext>
            </a:extLst>
          </p:cNvPr>
          <p:cNvSpPr>
            <a:spLocks noGrp="1"/>
          </p:cNvSpPr>
          <p:nvPr>
            <p:ph type="title"/>
          </p:nvPr>
        </p:nvSpPr>
        <p:spPr/>
        <p:txBody>
          <a:bodyPr/>
          <a:lstStyle/>
          <a:p>
            <a:r>
              <a:rPr lang="da-DK" dirty="0"/>
              <a:t>Hvilke genre kan I komme igennem?</a:t>
            </a:r>
          </a:p>
        </p:txBody>
      </p:sp>
      <p:sp>
        <p:nvSpPr>
          <p:cNvPr id="3" name="Pladsholder til indhold 2">
            <a:extLst>
              <a:ext uri="{FF2B5EF4-FFF2-40B4-BE49-F238E27FC236}">
                <a16:creationId xmlns:a16="http://schemas.microsoft.com/office/drawing/2014/main" id="{28606B81-D9DE-009A-95DE-D2D9B6A24263}"/>
              </a:ext>
            </a:extLst>
          </p:cNvPr>
          <p:cNvSpPr>
            <a:spLocks noGrp="1"/>
          </p:cNvSpPr>
          <p:nvPr>
            <p:ph idx="1"/>
          </p:nvPr>
        </p:nvSpPr>
        <p:spPr/>
        <p:txBody>
          <a:bodyPr>
            <a:normAutofit fontScale="92500"/>
          </a:bodyPr>
          <a:lstStyle/>
          <a:p>
            <a:r>
              <a:rPr lang="da-DK" dirty="0"/>
              <a:t>Fællesdel</a:t>
            </a:r>
          </a:p>
          <a:p>
            <a:pPr lvl="1"/>
            <a:r>
              <a:rPr lang="da-DK" dirty="0"/>
              <a:t>Hypotese</a:t>
            </a:r>
          </a:p>
          <a:p>
            <a:pPr lvl="1"/>
            <a:r>
              <a:rPr lang="da-DK" dirty="0"/>
              <a:t>Hvad kan der udledes med lineær regression, konfidensintervaller eller med tabel. (Relevante beregninger + diagram) </a:t>
            </a:r>
          </a:p>
          <a:p>
            <a:r>
              <a:rPr lang="da-DK" dirty="0"/>
              <a:t>Delopgave</a:t>
            </a:r>
          </a:p>
          <a:p>
            <a:pPr lvl="1"/>
            <a:r>
              <a:rPr lang="da-DK" dirty="0"/>
              <a:t>Undersøgelse</a:t>
            </a:r>
          </a:p>
          <a:p>
            <a:pPr lvl="1"/>
            <a:r>
              <a:rPr lang="da-DK" dirty="0"/>
              <a:t>Sammenligning</a:t>
            </a:r>
          </a:p>
          <a:p>
            <a:pPr lvl="1"/>
            <a:r>
              <a:rPr lang="da-DK" dirty="0"/>
              <a:t>Diskussion</a:t>
            </a:r>
          </a:p>
          <a:p>
            <a:pPr lvl="1"/>
            <a:r>
              <a:rPr lang="da-DK" dirty="0"/>
              <a:t>Notat</a:t>
            </a:r>
          </a:p>
        </p:txBody>
      </p:sp>
    </p:spTree>
    <p:extLst>
      <p:ext uri="{BB962C8B-B14F-4D97-AF65-F5344CB8AC3E}">
        <p14:creationId xmlns:p14="http://schemas.microsoft.com/office/powerpoint/2010/main" val="118183446"/>
      </p:ext>
    </p:extLst>
  </p:cSld>
  <p:clrMapOvr>
    <a:masterClrMapping/>
  </p:clrMapOvr>
</p:sld>
</file>

<file path=ppt/theme/theme1.xml><?xml version="1.0" encoding="utf-8"?>
<a:theme xmlns:a="http://schemas.openxmlformats.org/drawingml/2006/main" name="Pakke">
  <a:themeElements>
    <a:clrScheme name="Pakke">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kk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ke">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Kontor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Parcel</Template>
  <TotalTime>8705</TotalTime>
  <Words>1332</Words>
  <Application>Microsoft Macintosh PowerPoint</Application>
  <PresentationFormat>Skærmshow (4:3)</PresentationFormat>
  <Paragraphs>106</Paragraphs>
  <Slides>18</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18</vt:i4>
      </vt:variant>
    </vt:vector>
  </HeadingPairs>
  <TitlesOfParts>
    <vt:vector size="22" baseType="lpstr">
      <vt:lpstr>Arial</vt:lpstr>
      <vt:lpstr>Calibri</vt:lpstr>
      <vt:lpstr>Gill Sans MT</vt:lpstr>
      <vt:lpstr>Pakke</vt:lpstr>
      <vt:lpstr>Gode råd til terminsprøve 2025</vt:lpstr>
      <vt:lpstr>Tidsplan for terminsprøven </vt:lpstr>
      <vt:lpstr>Hvad skal gruppearbejdet anvendes til?</vt:lpstr>
      <vt:lpstr>Gode råd til gruppeforberedelse</vt:lpstr>
      <vt:lpstr>Gode råd til gruppedelen 09.00-09.40</vt:lpstr>
      <vt:lpstr>Forslag til Disponering af jeres tid </vt:lpstr>
      <vt:lpstr>Forslag til Disponering af jeres tid 1</vt:lpstr>
      <vt:lpstr>Forslag til disponering af jeres tid 2</vt:lpstr>
      <vt:lpstr>Hvilke genre kan I komme igennem?</vt:lpstr>
      <vt:lpstr>Små spørgeord</vt:lpstr>
      <vt:lpstr>De store spørgeord</vt:lpstr>
      <vt:lpstr>Tjekliste</vt:lpstr>
      <vt:lpstr>Hvad er planen for i dag?</vt:lpstr>
      <vt:lpstr>Vigtigt- Hvad er opgavens centrale begreb? </vt:lpstr>
      <vt:lpstr>Gode råd og vink</vt:lpstr>
      <vt:lpstr>Gode råd og vink</vt:lpstr>
      <vt:lpstr>Typer af beregninger. Se også opskrifter til skriftlig samfundsfag på lectio</vt:lpstr>
      <vt:lpstr>Typer af beregninger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Gode råd til terminsprøve 2014</dc:title>
  <dc:creator>Maj-Britt Agerskov</dc:creator>
  <cp:lastModifiedBy>Maj-Britt Agerskov</cp:lastModifiedBy>
  <cp:revision>26</cp:revision>
  <dcterms:created xsi:type="dcterms:W3CDTF">2014-03-10T20:19:34Z</dcterms:created>
  <dcterms:modified xsi:type="dcterms:W3CDTF">2026-02-03T13:46:22Z</dcterms:modified>
</cp:coreProperties>
</file>