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iskraad.dk/etiske-temaer/abort-og-fosterdiagnosti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09B98-0194-4667-98D1-9A14F6E78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Ønskebarnet?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064ECDB-1613-4014-93FD-2793A7832E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26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6378C-FE5F-48AB-95FD-75BD6D13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Antal fødsler i Danmark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0C4BD01-BADB-4591-AA83-11AAA6F2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66" y="1684571"/>
            <a:ext cx="9442935" cy="406420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B74DFF6-61B6-48D0-B0F4-7CA257A4A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66" y="5904838"/>
            <a:ext cx="1714588" cy="3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9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DE353-979F-48C7-82B7-56834EC8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5525201" cy="1478570"/>
          </a:xfrm>
        </p:spPr>
        <p:txBody>
          <a:bodyPr>
            <a:normAutofit fontScale="90000"/>
          </a:bodyPr>
          <a:lstStyle/>
          <a:p>
            <a:r>
              <a:rPr lang="da-DK" dirty="0"/>
              <a:t>Befrugtning og frem til </a:t>
            </a:r>
            <a:br>
              <a:rPr lang="da-DK" dirty="0"/>
            </a:br>
            <a:r>
              <a:rPr lang="da-DK" dirty="0"/>
              <a:t>implantation – de første 7 døgn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1C5246E-4A5A-4CC7-88E7-3068F0A72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19" t="12321" r="37057" b="21181"/>
          <a:stretch/>
        </p:blipFill>
        <p:spPr>
          <a:xfrm>
            <a:off x="7805665" y="0"/>
            <a:ext cx="4386335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5ACAA63-FD7B-4CEF-8818-D99F7A493A29}"/>
              </a:ext>
            </a:extLst>
          </p:cNvPr>
          <p:cNvSpPr/>
          <p:nvPr/>
        </p:nvSpPr>
        <p:spPr>
          <a:xfrm>
            <a:off x="1238491" y="2257063"/>
            <a:ext cx="6261904" cy="1953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Dannelsen af en </a:t>
            </a:r>
            <a:r>
              <a:rPr lang="da-DK" dirty="0" err="1"/>
              <a:t>Zygote</a:t>
            </a:r>
            <a:r>
              <a:rPr lang="da-DK" dirty="0"/>
              <a:t> – den befrugtede ægcelle</a:t>
            </a:r>
          </a:p>
          <a:p>
            <a:pPr algn="ctr"/>
            <a:r>
              <a:rPr lang="da-DK" dirty="0"/>
              <a:t>Den første celle i begyndelsen til et nyt liv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Derfra: Mitose til der er ca.100.000.000.000.000 celler </a:t>
            </a:r>
          </a:p>
          <a:p>
            <a:pPr algn="ctr"/>
            <a:r>
              <a:rPr lang="da-DK" dirty="0"/>
              <a:t>= et menneske</a:t>
            </a:r>
          </a:p>
        </p:txBody>
      </p:sp>
    </p:spTree>
    <p:extLst>
      <p:ext uri="{BB962C8B-B14F-4D97-AF65-F5344CB8AC3E}">
        <p14:creationId xmlns:p14="http://schemas.microsoft.com/office/powerpoint/2010/main" val="27941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D845D-9AA8-418E-9A4D-C8591EEE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Embryonale stamceller og </a:t>
            </a:r>
            <a:r>
              <a:rPr lang="da-DK" dirty="0" err="1"/>
              <a:t>blastocyst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73DDE45-EAFE-42CA-8D2A-3F025C048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50" t="13671" r="34399" b="57975"/>
          <a:stretch/>
        </p:blipFill>
        <p:spPr>
          <a:xfrm>
            <a:off x="4742091" y="3429001"/>
            <a:ext cx="7449909" cy="3429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4C68EB6-07A2-41BF-B31E-0D5AB594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92" y="2097088"/>
            <a:ext cx="3409950" cy="275272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E15AB10-5F85-458E-B19A-AB8208A18BCB}"/>
              </a:ext>
            </a:extLst>
          </p:cNvPr>
          <p:cNvSpPr/>
          <p:nvPr/>
        </p:nvSpPr>
        <p:spPr>
          <a:xfrm>
            <a:off x="1018572" y="4872942"/>
            <a:ext cx="3391382" cy="772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 første 16 celler </a:t>
            </a:r>
          </a:p>
          <a:p>
            <a:pPr algn="ctr"/>
            <a:r>
              <a:rPr lang="da-DK" dirty="0" err="1"/>
              <a:t>Udifferentierede</a:t>
            </a:r>
            <a:r>
              <a:rPr lang="da-DK" dirty="0"/>
              <a:t> celler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782A021-61C5-4B27-B9C4-F2E546EBA378}"/>
              </a:ext>
            </a:extLst>
          </p:cNvPr>
          <p:cNvSpPr/>
          <p:nvPr/>
        </p:nvSpPr>
        <p:spPr>
          <a:xfrm>
            <a:off x="4742091" y="2097088"/>
            <a:ext cx="7449909" cy="1331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Indre celler bliver til foster – ydre celler bliver til moderkage</a:t>
            </a:r>
          </a:p>
          <a:p>
            <a:pPr algn="ctr"/>
            <a:r>
              <a:rPr lang="da-DK" dirty="0" err="1"/>
              <a:t>Blastocysten</a:t>
            </a:r>
            <a:r>
              <a:rPr lang="da-DK" dirty="0"/>
              <a:t> når op på et par hundrede celler og deler sig indenfor </a:t>
            </a:r>
            <a:r>
              <a:rPr lang="da-DK" dirty="0" err="1"/>
              <a:t>zona</a:t>
            </a:r>
            <a:r>
              <a:rPr lang="da-DK" dirty="0"/>
              <a:t> </a:t>
            </a:r>
            <a:r>
              <a:rPr lang="da-DK" dirty="0" err="1"/>
              <a:t>pelludia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33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0516F-737E-43ED-B8DC-DD68952F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implantation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4DF10EB-95F5-4317-B8F8-8D4A2B6A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957387"/>
            <a:ext cx="3695700" cy="294322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A9CDDC1-EE87-4A98-AFFD-0C7A51393DB6}"/>
              </a:ext>
            </a:extLst>
          </p:cNvPr>
          <p:cNvSpPr/>
          <p:nvPr/>
        </p:nvSpPr>
        <p:spPr>
          <a:xfrm>
            <a:off x="1141413" y="4953964"/>
            <a:ext cx="3685230" cy="190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Der går hul på hinden om </a:t>
            </a:r>
            <a:r>
              <a:rPr lang="da-DK" dirty="0" err="1"/>
              <a:t>blastocytten</a:t>
            </a:r>
            <a:endParaRPr lang="da-DK" dirty="0"/>
          </a:p>
          <a:p>
            <a:pPr algn="ctr"/>
            <a:r>
              <a:rPr lang="da-DK" dirty="0" err="1"/>
              <a:t>Blastocytten</a:t>
            </a:r>
            <a:r>
              <a:rPr lang="da-DK" dirty="0"/>
              <a:t> kan nu sætte sig fast i livmodervæggen – gennem moderkagen udveksles stoffer fra blodet – fx næring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5DB9F99-18D8-4F2F-9D83-7EE3261F9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16" t="13164" r="42943" b="42616"/>
          <a:stretch/>
        </p:blipFill>
        <p:spPr>
          <a:xfrm>
            <a:off x="6197797" y="-1"/>
            <a:ext cx="5994204" cy="685799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4467AE9-87D3-4805-990E-C37456FE1370}"/>
              </a:ext>
            </a:extLst>
          </p:cNvPr>
          <p:cNvSpPr/>
          <p:nvPr/>
        </p:nvSpPr>
        <p:spPr>
          <a:xfrm>
            <a:off x="1711465" y="137805"/>
            <a:ext cx="4382947" cy="908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Sørger for at det gule legeme ikke går til grunde – sikrer at livmoderslimhinden opretholdes</a:t>
            </a: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ADD6A0B0-06A4-4757-A4DF-DA172D8DA870}"/>
              </a:ext>
            </a:extLst>
          </p:cNvPr>
          <p:cNvCxnSpPr/>
          <p:nvPr/>
        </p:nvCxnSpPr>
        <p:spPr>
          <a:xfrm>
            <a:off x="6094412" y="1041991"/>
            <a:ext cx="1475969" cy="110844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8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052F6-04D9-4C56-AC85-A9CE9043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44776"/>
            <a:ext cx="9905998" cy="1478570"/>
          </a:xfrm>
        </p:spPr>
        <p:txBody>
          <a:bodyPr/>
          <a:lstStyle/>
          <a:p>
            <a:r>
              <a:rPr lang="da-DK" dirty="0"/>
              <a:t>Fejl i meiosen?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003C110-A8B0-47B9-9EDE-F16610809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05" t="12473" r="46291" b="18064"/>
          <a:stretch/>
        </p:blipFill>
        <p:spPr>
          <a:xfrm>
            <a:off x="8096865" y="0"/>
            <a:ext cx="4095135" cy="692528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0FE2EAC-2ADA-49E0-8456-92A90CE8F1BB}"/>
              </a:ext>
            </a:extLst>
          </p:cNvPr>
          <p:cNvSpPr/>
          <p:nvPr/>
        </p:nvSpPr>
        <p:spPr>
          <a:xfrm>
            <a:off x="8096865" y="3242802"/>
            <a:ext cx="409513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Resultatet bliver et  barn med en kromosomsygdom = afvigelse fra det normale </a:t>
            </a:r>
            <a:r>
              <a:rPr lang="da-DK" dirty="0" err="1"/>
              <a:t>kromosomantal</a:t>
            </a:r>
            <a:r>
              <a:rPr lang="da-DK" dirty="0"/>
              <a:t> (46)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15139C0-7DBE-46C9-8E87-82C271477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06" t="20860" r="44113" b="25377"/>
          <a:stretch/>
        </p:blipFill>
        <p:spPr>
          <a:xfrm>
            <a:off x="0" y="1609584"/>
            <a:ext cx="5835445" cy="52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8933B-3EE4-4312-8F50-CE1AF06D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9" y="0"/>
            <a:ext cx="9905998" cy="1478570"/>
          </a:xfrm>
        </p:spPr>
        <p:txBody>
          <a:bodyPr/>
          <a:lstStyle/>
          <a:p>
            <a:r>
              <a:rPr lang="da-DK" dirty="0"/>
              <a:t>Udvikling i antal aborter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E75EC5-4342-49BC-AF50-BB47ACE87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528"/>
            <a:ext cx="11229654" cy="5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5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44589-1D66-41CC-B3C4-36324871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 i antal senaborter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86C607A-B271-4D76-8FCD-18ACC3A8BDA3}"/>
              </a:ext>
            </a:extLst>
          </p:cNvPr>
          <p:cNvSpPr txBox="1"/>
          <p:nvPr/>
        </p:nvSpPr>
        <p:spPr>
          <a:xfrm>
            <a:off x="9292856" y="6007395"/>
            <a:ext cx="256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https://rettentilliv.dk/info/abort/abort-i-tal/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DAC2155-FD9A-4A57-9B63-6CD14015906F}"/>
              </a:ext>
            </a:extLst>
          </p:cNvPr>
          <p:cNvSpPr/>
          <p:nvPr/>
        </p:nvSpPr>
        <p:spPr>
          <a:xfrm>
            <a:off x="9086850" y="1829407"/>
            <a:ext cx="2948940" cy="1130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Hovedårsag til senaborter:</a:t>
            </a:r>
          </a:p>
          <a:p>
            <a:pPr algn="ctr"/>
            <a:r>
              <a:rPr lang="da-DK" dirty="0"/>
              <a:t>Sygdomme hos fostret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BCB90AE-D94C-44F5-B90E-87CB665DEA3C}"/>
              </a:ext>
            </a:extLst>
          </p:cNvPr>
          <p:cNvSpPr/>
          <p:nvPr/>
        </p:nvSpPr>
        <p:spPr>
          <a:xfrm>
            <a:off x="9086850" y="3055119"/>
            <a:ext cx="2948940" cy="1130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Ultralydsscanning: </a:t>
            </a:r>
          </a:p>
          <a:p>
            <a:pPr algn="ctr"/>
            <a:r>
              <a:rPr lang="da-DK" dirty="0"/>
              <a:t>9.-13. uge (nakkefold)</a:t>
            </a:r>
          </a:p>
          <a:p>
            <a:pPr algn="ctr"/>
            <a:r>
              <a:rPr lang="da-DK" dirty="0"/>
              <a:t>18.-20. uge (misdannelser)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626A91C-989A-4A26-8162-C7E1CD5C0E00}"/>
              </a:ext>
            </a:extLst>
          </p:cNvPr>
          <p:cNvSpPr/>
          <p:nvPr/>
        </p:nvSpPr>
        <p:spPr>
          <a:xfrm>
            <a:off x="9099609" y="4280831"/>
            <a:ext cx="2948940" cy="1130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Double-test</a:t>
            </a:r>
          </a:p>
          <a:p>
            <a:pPr algn="ctr"/>
            <a:r>
              <a:rPr lang="da-DK" dirty="0"/>
              <a:t>Fostervandsprøve </a:t>
            </a:r>
          </a:p>
          <a:p>
            <a:pPr algn="ctr"/>
            <a:r>
              <a:rPr lang="da-DK" dirty="0"/>
              <a:t>Moderkageprøve</a:t>
            </a:r>
          </a:p>
          <a:p>
            <a:pPr algn="ctr"/>
            <a:r>
              <a:rPr lang="da-DK" dirty="0" err="1"/>
              <a:t>Tripletest</a:t>
            </a:r>
            <a:endParaRPr lang="da-DK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AFD2E41-7E13-4657-959F-B503FA77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1" y="1704974"/>
            <a:ext cx="8702598" cy="47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431DAD3-FB68-4562-BA08-6A64BEBBF4FF}"/>
              </a:ext>
            </a:extLst>
          </p:cNvPr>
          <p:cNvSpPr/>
          <p:nvPr/>
        </p:nvSpPr>
        <p:spPr>
          <a:xfrm>
            <a:off x="788670" y="0"/>
            <a:ext cx="1140333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da-D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Tillykke! I er gravide!</a:t>
            </a:r>
          </a:p>
          <a:p>
            <a:pPr>
              <a:spcAft>
                <a:spcPts val="0"/>
              </a:spcAf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har netop været på hospitalet og fået foretaget bl.a. en moderkagebiopsi. Desværre har lægen ikke tid til at sortere kromosomerne i prøven, så I får bare et billede med hjem. </a:t>
            </a:r>
          </a:p>
          <a:p>
            <a:pPr>
              <a:spcAft>
                <a:spcPts val="0"/>
              </a:spcAf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skal nu klippe kromosomerne ud og sortere dem, så de foreligger i den rigtige rækkefølge. </a:t>
            </a:r>
          </a:p>
          <a:p>
            <a:pPr>
              <a:spcAft>
                <a:spcPts val="0"/>
              </a:spcAf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Lim eller tape kromosomerne fast på et A4 ark.</a:t>
            </a:r>
          </a:p>
          <a:p>
            <a:pPr>
              <a:spcAft>
                <a:spcPts val="0"/>
              </a:spcAf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Undervejs skal I nedskrive Jeres overvejelser omkring barnet og undersøgelserne.</a:t>
            </a:r>
          </a:p>
          <a:p>
            <a:pPr>
              <a:spcAft>
                <a:spcPts val="0"/>
              </a:spcAf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opgaven skal I overveje/beskrive</a:t>
            </a:r>
          </a:p>
          <a:p>
            <a:pPr marL="228600">
              <a:spcAft>
                <a:spcPts val="0"/>
              </a:spcAf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Hvilket køn har barnet? Hvordan afgøres det? Hvor mange kromosomer er der i det hele i cellen?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Hvilken kromosomafvigelse har jeres barn, hvis det altså har en kromosomafvigelse? 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Hvad (i hvilken proces) er det gået galt med hensyn til fordelingen af kromosomer? Forklar grundigt med en tegning.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Hvor langt henne i graviditeten er I?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Hvorfor er I mon blevet tilbudt en moderkagebiopsi? Dvs. hvem tilbydes prøven? Hvad er fordelen ved en moderkagebiopsi?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Har I fået taget andre test – hvilke? Og forklar grundigt hvad de viser.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Nævn nogle symptomer på kromosomfejl jeres barn kan få, og vurder hvilket liv, barnet kunne forventes at få?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Foretrækker I at få en abort? Hvorfor/ hvorfor ikke? Hvilke etiske overvejelser skal man tænke over?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a-DK" dirty="0">
                <a:hlinkClick r:id="rId2"/>
              </a:rPr>
              <a:t>Abort og fosterdiagnostik | Det Etiske Råd (etiskraad.dk)</a:t>
            </a:r>
            <a:endParaRPr lang="da-D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a-DK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Selve opgavens udseende er op til Jer. Den kan evt. udformes som et brev, dagbog eller andet.</a:t>
            </a:r>
          </a:p>
          <a:p>
            <a:pPr>
              <a:spcAft>
                <a:spcPts val="0"/>
              </a:spcAft>
            </a:pPr>
            <a:r>
              <a:rPr lang="da-DK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Husk blot at få det hele med!!!</a:t>
            </a:r>
            <a:endParaRPr lang="da-D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03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dsløb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TM04033919[[fn=Kredsløb]]</Template>
  <TotalTime>92</TotalTime>
  <Words>470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Tw Cen MT</vt:lpstr>
      <vt:lpstr>Kredsløb</vt:lpstr>
      <vt:lpstr>Ønskebarnet?</vt:lpstr>
      <vt:lpstr>Antal fødsler i Danmark</vt:lpstr>
      <vt:lpstr>Befrugtning og frem til  implantation – de første 7 døgn </vt:lpstr>
      <vt:lpstr>Embryonale stamceller og blastocyst</vt:lpstr>
      <vt:lpstr>implantation</vt:lpstr>
      <vt:lpstr>Fejl i meiosen?</vt:lpstr>
      <vt:lpstr>Udvikling i antal aborter</vt:lpstr>
      <vt:lpstr>Udvikling i antal senaborter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Ønskebarnet?</dc:title>
  <dc:creator>Vigga N�rgaard Madsb�ll</dc:creator>
  <cp:lastModifiedBy>Alok Shukla</cp:lastModifiedBy>
  <cp:revision>9</cp:revision>
  <dcterms:created xsi:type="dcterms:W3CDTF">2018-02-23T08:36:40Z</dcterms:created>
  <dcterms:modified xsi:type="dcterms:W3CDTF">2026-01-28T12:12:14Z</dcterms:modified>
</cp:coreProperties>
</file>