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1"/>
  </p:notesMasterIdLst>
  <p:sldIdLst>
    <p:sldId id="256" r:id="rId2"/>
    <p:sldId id="257" r:id="rId3"/>
    <p:sldId id="259" r:id="rId4"/>
    <p:sldId id="258" r:id="rId5"/>
    <p:sldId id="260" r:id="rId6"/>
    <p:sldId id="268" r:id="rId7"/>
    <p:sldId id="270" r:id="rId8"/>
    <p:sldId id="263"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6" d="100"/>
          <a:sy n="66" d="100"/>
        </p:scale>
        <p:origin x="3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8DF63-1B7A-4F11-95B5-61E0BB605156}" type="datetimeFigureOut">
              <a:rPr lang="da-DK" smtClean="0"/>
              <a:t>05-02-2026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9DBAC-E52B-49D5-A6C2-7AB424AB2196}" type="slidenum">
              <a:rPr lang="da-DK" smtClean="0"/>
              <a:t>‹nr.›</a:t>
            </a:fld>
            <a:endParaRPr lang="da-DK"/>
          </a:p>
        </p:txBody>
      </p:sp>
    </p:spTree>
    <p:extLst>
      <p:ext uri="{BB962C8B-B14F-4D97-AF65-F5344CB8AC3E}">
        <p14:creationId xmlns:p14="http://schemas.microsoft.com/office/powerpoint/2010/main" val="221402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r.dk/nyheder/viden/naturvidenskab/dansk-biolog-der-er-hybrid-dyr-overalt-i-natur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Dansk biolog: Der er hybrid-dyr overalt i naturen | Naturvidenskab | DR</a:t>
            </a:r>
            <a:endParaRPr lang="da-DK" dirty="0"/>
          </a:p>
        </p:txBody>
      </p:sp>
      <p:sp>
        <p:nvSpPr>
          <p:cNvPr id="4" name="Pladsholder til slidenummer 3"/>
          <p:cNvSpPr>
            <a:spLocks noGrp="1"/>
          </p:cNvSpPr>
          <p:nvPr>
            <p:ph type="sldNum" sz="quarter" idx="5"/>
          </p:nvPr>
        </p:nvSpPr>
        <p:spPr/>
        <p:txBody>
          <a:bodyPr/>
          <a:lstStyle/>
          <a:p>
            <a:fld id="{B379DBAC-E52B-49D5-A6C2-7AB424AB2196}" type="slidenum">
              <a:rPr lang="da-DK" smtClean="0"/>
              <a:t>3</a:t>
            </a:fld>
            <a:endParaRPr lang="da-DK"/>
          </a:p>
        </p:txBody>
      </p:sp>
    </p:spTree>
    <p:extLst>
      <p:ext uri="{BB962C8B-B14F-4D97-AF65-F5344CB8AC3E}">
        <p14:creationId xmlns:p14="http://schemas.microsoft.com/office/powerpoint/2010/main" val="244401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1160EA64-D806-43AC-9DF2-F8C432F32B4C}" type="datetimeFigureOut">
              <a:rPr lang="en-US" dirty="0"/>
              <a:t>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2/5/2026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583436" y="3143250"/>
            <a:ext cx="4270248" cy="259677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4F7D4976-E339-4826-83B7-FBD03F55ECF8}" type="datetimeFigureOut">
              <a:rPr lang="en-US" dirty="0"/>
              <a:t>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da-DK"/>
              <a:t>Klik for at redigere titeltypografien i masteren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a-DK"/>
              <a:t>Klik for at redigere titeltypografien i masteren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9" name="Date Placeholder 8"/>
          <p:cNvSpPr>
            <a:spLocks noGrp="1"/>
          </p:cNvSpPr>
          <p:nvPr>
            <p:ph type="dt" sz="half" idx="10"/>
          </p:nvPr>
        </p:nvSpPr>
        <p:spPr/>
        <p:txBody>
          <a:bodyPr/>
          <a:lstStyle/>
          <a:p>
            <a:fld id="{D1BE4249-C0D0-4B06-8692-E8BB871AF643}" type="datetimeFigureOut">
              <a:rPr lang="en-US" dirty="0"/>
              <a:t>2/5/2026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2/5/2026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2/5/2026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E6D0F-C6D6-6B77-164B-5FA837B1856F}"/>
              </a:ext>
            </a:extLst>
          </p:cNvPr>
          <p:cNvSpPr>
            <a:spLocks noGrp="1"/>
          </p:cNvSpPr>
          <p:nvPr>
            <p:ph type="ctrTitle"/>
          </p:nvPr>
        </p:nvSpPr>
        <p:spPr/>
        <p:txBody>
          <a:bodyPr/>
          <a:lstStyle/>
          <a:p>
            <a:r>
              <a:rPr lang="da-DK" dirty="0"/>
              <a:t>Evolution og arter</a:t>
            </a:r>
          </a:p>
        </p:txBody>
      </p:sp>
      <p:sp>
        <p:nvSpPr>
          <p:cNvPr id="3" name="Undertitel 2">
            <a:extLst>
              <a:ext uri="{FF2B5EF4-FFF2-40B4-BE49-F238E27FC236}">
                <a16:creationId xmlns:a16="http://schemas.microsoft.com/office/drawing/2014/main" id="{39CDF509-E611-FBDF-1AF4-DAFF46E09AD9}"/>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209833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1268762"/>
            <a:ext cx="7772400" cy="1440159"/>
          </a:xfrm>
        </p:spPr>
        <p:txBody>
          <a:bodyPr>
            <a:normAutofit/>
          </a:bodyPr>
          <a:lstStyle/>
          <a:p>
            <a:r>
              <a:rPr lang="da-DK" sz="4900" dirty="0"/>
              <a:t>Hvad er en art?</a:t>
            </a:r>
            <a:endParaRPr lang="da-DK" sz="7200" dirty="0"/>
          </a:p>
        </p:txBody>
      </p:sp>
      <p:sp>
        <p:nvSpPr>
          <p:cNvPr id="3" name="Undertitel 2"/>
          <p:cNvSpPr>
            <a:spLocks noGrp="1"/>
          </p:cNvSpPr>
          <p:nvPr>
            <p:ph type="subTitle" idx="1"/>
          </p:nvPr>
        </p:nvSpPr>
        <p:spPr>
          <a:xfrm>
            <a:off x="2895600" y="2348880"/>
            <a:ext cx="6400800" cy="4032448"/>
          </a:xfrm>
        </p:spPr>
        <p:txBody>
          <a:bodyPr>
            <a:normAutofit/>
          </a:bodyPr>
          <a:lstStyle/>
          <a:p>
            <a:pPr algn="l"/>
            <a:r>
              <a:rPr lang="da-DK" dirty="0">
                <a:solidFill>
                  <a:schemeClr val="tx1"/>
                </a:solidFill>
              </a:rPr>
              <a:t>Det biologiske arts begreb:</a:t>
            </a:r>
          </a:p>
          <a:p>
            <a:pPr algn="l">
              <a:buFont typeface="Arial" pitchFamily="34" charset="0"/>
              <a:buChar char="•"/>
            </a:pPr>
            <a:r>
              <a:rPr lang="da-DK" dirty="0">
                <a:solidFill>
                  <a:schemeClr val="tx1"/>
                </a:solidFill>
              </a:rPr>
              <a:t> </a:t>
            </a:r>
            <a:r>
              <a:rPr lang="da-DK" sz="2100" dirty="0">
                <a:solidFill>
                  <a:schemeClr val="tx1"/>
                </a:solidFill>
              </a:rPr>
              <a:t>Organismer fra samme art kan i naturen få forplantningsdygtigt afkom</a:t>
            </a:r>
          </a:p>
          <a:p>
            <a:pPr algn="l">
              <a:buFont typeface="Arial" pitchFamily="34" charset="0"/>
              <a:buChar char="•"/>
            </a:pPr>
            <a:r>
              <a:rPr lang="da-DK" sz="2100" dirty="0">
                <a:solidFill>
                  <a:schemeClr val="tx1"/>
                </a:solidFill>
              </a:rPr>
              <a:t> En art er altså genetisk isoleret fra andre arter (</a:t>
            </a:r>
            <a:r>
              <a:rPr lang="da-DK" sz="2100" dirty="0" err="1">
                <a:solidFill>
                  <a:schemeClr val="tx1"/>
                </a:solidFill>
              </a:rPr>
              <a:t>artsbarriere</a:t>
            </a:r>
            <a:r>
              <a:rPr lang="da-DK" sz="2100" dirty="0">
                <a:solidFill>
                  <a:schemeClr val="tx1"/>
                </a:solidFill>
              </a:rPr>
              <a:t>: biologi, geografi, adfærd eller tidsmæssig forskydning af parringssæsonen)</a:t>
            </a:r>
          </a:p>
          <a:p>
            <a:pPr algn="l">
              <a:buFont typeface="Arial" pitchFamily="34" charset="0"/>
              <a:buChar char="•"/>
            </a:pPr>
            <a:r>
              <a:rPr lang="da-DK" sz="2100" dirty="0">
                <a:solidFill>
                  <a:schemeClr val="tx1"/>
                </a:solidFill>
              </a:rPr>
              <a:t>Hest og æsel er 2 forskellige arter da deres afkom (muldyr/mulæsel) er sterilt</a:t>
            </a:r>
          </a:p>
          <a:p>
            <a:endParaRPr lang="da-DK" dirty="0">
              <a:solidFill>
                <a:schemeClr val="tx1"/>
              </a:solidFill>
            </a:endParaRPr>
          </a:p>
          <a:p>
            <a:pPr>
              <a:buFont typeface="Arial" pitchFamily="34" charset="0"/>
              <a:buChar char="•"/>
            </a:pPr>
            <a:endParaRPr lang="da-DK"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pattedyr, stort kattedyr, zoo, Store kattedyr&#10;&#10;AI-genereret indhold kan være ukorrekt.">
            <a:extLst>
              <a:ext uri="{FF2B5EF4-FFF2-40B4-BE49-F238E27FC236}">
                <a16:creationId xmlns:a16="http://schemas.microsoft.com/office/drawing/2014/main" id="{A3153D71-B600-720B-4DD9-78ACD25F694C}"/>
              </a:ext>
            </a:extLst>
          </p:cNvPr>
          <p:cNvPicPr>
            <a:picLocks noChangeAspect="1"/>
          </p:cNvPicPr>
          <p:nvPr/>
        </p:nvPicPr>
        <p:blipFill>
          <a:blip r:embed="rId3"/>
          <a:stretch>
            <a:fillRect/>
          </a:stretch>
        </p:blipFill>
        <p:spPr>
          <a:xfrm>
            <a:off x="0" y="3764644"/>
            <a:ext cx="5627914" cy="3093356"/>
          </a:xfrm>
          <a:prstGeom prst="rect">
            <a:avLst/>
          </a:prstGeom>
        </p:spPr>
      </p:pic>
      <p:sp>
        <p:nvSpPr>
          <p:cNvPr id="4" name="Rektangel 3">
            <a:extLst>
              <a:ext uri="{FF2B5EF4-FFF2-40B4-BE49-F238E27FC236}">
                <a16:creationId xmlns:a16="http://schemas.microsoft.com/office/drawing/2014/main" id="{8A4CCA69-EC3B-B326-38DB-8A3AD47CEA3B}"/>
              </a:ext>
            </a:extLst>
          </p:cNvPr>
          <p:cNvSpPr/>
          <p:nvPr/>
        </p:nvSpPr>
        <p:spPr>
          <a:xfrm>
            <a:off x="0" y="0"/>
            <a:ext cx="4822371" cy="22315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3600" dirty="0"/>
              <a:t>HVAD ER EN HYBRID?</a:t>
            </a:r>
          </a:p>
          <a:p>
            <a:pPr algn="ctr"/>
            <a:r>
              <a:rPr lang="da-DK" dirty="0"/>
              <a:t>En hybrid er et afkom der kommer fra krydsning mellem to arter </a:t>
            </a:r>
          </a:p>
          <a:p>
            <a:pPr algn="ctr"/>
            <a:r>
              <a:rPr lang="da-DK" dirty="0"/>
              <a:t>Ofte infertile </a:t>
            </a:r>
          </a:p>
          <a:p>
            <a:pPr algn="ctr"/>
            <a:r>
              <a:rPr lang="da-DK" dirty="0"/>
              <a:t>Sjældne, da arterne oftest ikke har samme territorie</a:t>
            </a:r>
          </a:p>
        </p:txBody>
      </p:sp>
      <p:pic>
        <p:nvPicPr>
          <p:cNvPr id="6" name="Billede 5" descr="Et billede, der indeholder fugl, udendørs, næb, fjer&#10;&#10;AI-genereret indhold kan være ukorrekt.">
            <a:extLst>
              <a:ext uri="{FF2B5EF4-FFF2-40B4-BE49-F238E27FC236}">
                <a16:creationId xmlns:a16="http://schemas.microsoft.com/office/drawing/2014/main" id="{A6B9C741-072D-B256-CE6A-13849492069C}"/>
              </a:ext>
            </a:extLst>
          </p:cNvPr>
          <p:cNvPicPr>
            <a:picLocks noChangeAspect="1"/>
          </p:cNvPicPr>
          <p:nvPr/>
        </p:nvPicPr>
        <p:blipFill>
          <a:blip r:embed="rId4"/>
          <a:stretch>
            <a:fillRect/>
          </a:stretch>
        </p:blipFill>
        <p:spPr>
          <a:xfrm>
            <a:off x="9332" y="2290632"/>
            <a:ext cx="3452325" cy="1523999"/>
          </a:xfrm>
          <a:prstGeom prst="rect">
            <a:avLst/>
          </a:prstGeom>
        </p:spPr>
      </p:pic>
      <p:pic>
        <p:nvPicPr>
          <p:cNvPr id="8" name="Billede 7" descr="Et billede, der indeholder pattedyr, bjørn, udendørs, vand&#10;&#10;AI-genereret indhold kan være ukorrekt.">
            <a:extLst>
              <a:ext uri="{FF2B5EF4-FFF2-40B4-BE49-F238E27FC236}">
                <a16:creationId xmlns:a16="http://schemas.microsoft.com/office/drawing/2014/main" id="{CB1B6C8E-2682-99FC-74F1-88F8BA80C335}"/>
              </a:ext>
            </a:extLst>
          </p:cNvPr>
          <p:cNvPicPr>
            <a:picLocks noChangeAspect="1"/>
          </p:cNvPicPr>
          <p:nvPr/>
        </p:nvPicPr>
        <p:blipFill>
          <a:blip r:embed="rId5"/>
          <a:stretch>
            <a:fillRect/>
          </a:stretch>
        </p:blipFill>
        <p:spPr>
          <a:xfrm>
            <a:off x="6923314" y="3917775"/>
            <a:ext cx="5268686" cy="2940226"/>
          </a:xfrm>
          <a:prstGeom prst="rect">
            <a:avLst/>
          </a:prstGeom>
        </p:spPr>
      </p:pic>
      <p:sp>
        <p:nvSpPr>
          <p:cNvPr id="9" name="Rektangel 8">
            <a:extLst>
              <a:ext uri="{FF2B5EF4-FFF2-40B4-BE49-F238E27FC236}">
                <a16:creationId xmlns:a16="http://schemas.microsoft.com/office/drawing/2014/main" id="{3A839EC0-EFBD-5192-724D-B8FEF8CA735C}"/>
              </a:ext>
            </a:extLst>
          </p:cNvPr>
          <p:cNvSpPr/>
          <p:nvPr/>
        </p:nvSpPr>
        <p:spPr>
          <a:xfrm>
            <a:off x="4212771" y="6085114"/>
            <a:ext cx="1698172" cy="674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Liger</a:t>
            </a:r>
          </a:p>
          <a:p>
            <a:pPr algn="ctr"/>
            <a:r>
              <a:rPr lang="da-DK" dirty="0"/>
              <a:t>Løve + Tiger</a:t>
            </a:r>
          </a:p>
        </p:txBody>
      </p:sp>
      <p:sp>
        <p:nvSpPr>
          <p:cNvPr id="12" name="Rektangel 11">
            <a:extLst>
              <a:ext uri="{FF2B5EF4-FFF2-40B4-BE49-F238E27FC236}">
                <a16:creationId xmlns:a16="http://schemas.microsoft.com/office/drawing/2014/main" id="{438C3391-537B-B667-EE2F-1396FE38380D}"/>
              </a:ext>
            </a:extLst>
          </p:cNvPr>
          <p:cNvSpPr/>
          <p:nvPr/>
        </p:nvSpPr>
        <p:spPr>
          <a:xfrm>
            <a:off x="9481457" y="6085114"/>
            <a:ext cx="2710543" cy="674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err="1"/>
              <a:t>Grolar</a:t>
            </a:r>
            <a:endParaRPr lang="da-DK" dirty="0"/>
          </a:p>
          <a:p>
            <a:pPr algn="ctr"/>
            <a:r>
              <a:rPr lang="da-DK" dirty="0" err="1"/>
              <a:t>Grizzlybjørn</a:t>
            </a:r>
            <a:r>
              <a:rPr lang="da-DK" dirty="0"/>
              <a:t> + Brun bjørn</a:t>
            </a:r>
          </a:p>
        </p:txBody>
      </p:sp>
      <p:sp>
        <p:nvSpPr>
          <p:cNvPr id="13" name="Rektangel 12">
            <a:extLst>
              <a:ext uri="{FF2B5EF4-FFF2-40B4-BE49-F238E27FC236}">
                <a16:creationId xmlns:a16="http://schemas.microsoft.com/office/drawing/2014/main" id="{6698EE9A-526E-FB8E-6576-8DC408FDD363}"/>
              </a:ext>
            </a:extLst>
          </p:cNvPr>
          <p:cNvSpPr/>
          <p:nvPr/>
        </p:nvSpPr>
        <p:spPr>
          <a:xfrm>
            <a:off x="2106385" y="3119029"/>
            <a:ext cx="2710543" cy="674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Gråkrage og Sortkrage</a:t>
            </a:r>
          </a:p>
        </p:txBody>
      </p:sp>
      <p:pic>
        <p:nvPicPr>
          <p:cNvPr id="15" name="Billede 14" descr="Et billede, der indeholder kat, pattedyr, vildkat, Knurhår&#10;&#10;AI-genereret indhold kan være ukorrekt.">
            <a:extLst>
              <a:ext uri="{FF2B5EF4-FFF2-40B4-BE49-F238E27FC236}">
                <a16:creationId xmlns:a16="http://schemas.microsoft.com/office/drawing/2014/main" id="{20B611EA-17B7-998C-4F4C-2FAE1235EAA8}"/>
              </a:ext>
            </a:extLst>
          </p:cNvPr>
          <p:cNvPicPr>
            <a:picLocks noChangeAspect="1"/>
          </p:cNvPicPr>
          <p:nvPr/>
        </p:nvPicPr>
        <p:blipFill>
          <a:blip r:embed="rId6"/>
          <a:stretch>
            <a:fillRect/>
          </a:stretch>
        </p:blipFill>
        <p:spPr>
          <a:xfrm>
            <a:off x="4822371" y="-16333"/>
            <a:ext cx="4064940" cy="3793944"/>
          </a:xfrm>
          <a:prstGeom prst="rect">
            <a:avLst/>
          </a:prstGeom>
        </p:spPr>
      </p:pic>
      <p:sp>
        <p:nvSpPr>
          <p:cNvPr id="16" name="Rektangel 15">
            <a:extLst>
              <a:ext uri="{FF2B5EF4-FFF2-40B4-BE49-F238E27FC236}">
                <a16:creationId xmlns:a16="http://schemas.microsoft.com/office/drawing/2014/main" id="{02FC11EB-D738-3B26-336B-D570E9B73B36}"/>
              </a:ext>
            </a:extLst>
          </p:cNvPr>
          <p:cNvSpPr/>
          <p:nvPr/>
        </p:nvSpPr>
        <p:spPr>
          <a:xfrm>
            <a:off x="4822370" y="2754085"/>
            <a:ext cx="2100943" cy="674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Savannah</a:t>
            </a:r>
          </a:p>
          <a:p>
            <a:pPr algn="ctr"/>
            <a:r>
              <a:rPr lang="da-DK" dirty="0"/>
              <a:t>Huskat og </a:t>
            </a:r>
            <a:r>
              <a:rPr lang="da-DK" dirty="0" err="1"/>
              <a:t>Serval</a:t>
            </a:r>
            <a:endParaRPr lang="da-DK" dirty="0"/>
          </a:p>
        </p:txBody>
      </p:sp>
      <p:pic>
        <p:nvPicPr>
          <p:cNvPr id="18" name="Billede 17" descr="Et billede, der indeholder pattedyr, udendørs, jord, hest&#10;&#10;AI-genereret indhold kan være ukorrekt.">
            <a:extLst>
              <a:ext uri="{FF2B5EF4-FFF2-40B4-BE49-F238E27FC236}">
                <a16:creationId xmlns:a16="http://schemas.microsoft.com/office/drawing/2014/main" id="{8CF51CD3-4EE5-A033-F892-469C70E515F3}"/>
              </a:ext>
            </a:extLst>
          </p:cNvPr>
          <p:cNvPicPr>
            <a:picLocks noChangeAspect="1"/>
          </p:cNvPicPr>
          <p:nvPr/>
        </p:nvPicPr>
        <p:blipFill>
          <a:blip r:embed="rId7"/>
          <a:stretch>
            <a:fillRect/>
          </a:stretch>
        </p:blipFill>
        <p:spPr>
          <a:xfrm>
            <a:off x="9639299" y="0"/>
            <a:ext cx="2534004" cy="3229426"/>
          </a:xfrm>
          <a:prstGeom prst="rect">
            <a:avLst/>
          </a:prstGeom>
        </p:spPr>
      </p:pic>
      <p:sp>
        <p:nvSpPr>
          <p:cNvPr id="19" name="Rektangel 18">
            <a:extLst>
              <a:ext uri="{FF2B5EF4-FFF2-40B4-BE49-F238E27FC236}">
                <a16:creationId xmlns:a16="http://schemas.microsoft.com/office/drawing/2014/main" id="{E0FD08AD-EC99-0D12-7872-0BD0DC99DDE9}"/>
              </a:ext>
            </a:extLst>
          </p:cNvPr>
          <p:cNvSpPr/>
          <p:nvPr/>
        </p:nvSpPr>
        <p:spPr>
          <a:xfrm>
            <a:off x="9462760" y="3229426"/>
            <a:ext cx="2710543" cy="674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Muldyr</a:t>
            </a:r>
          </a:p>
          <a:p>
            <a:pPr algn="ctr"/>
            <a:r>
              <a:rPr lang="da-DK" dirty="0"/>
              <a:t>Æsel og Hest </a:t>
            </a:r>
          </a:p>
        </p:txBody>
      </p:sp>
    </p:spTree>
    <p:extLst>
      <p:ext uri="{BB962C8B-B14F-4D97-AF65-F5344CB8AC3E}">
        <p14:creationId xmlns:p14="http://schemas.microsoft.com/office/powerpoint/2010/main" val="203870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6"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er en population?</a:t>
            </a:r>
          </a:p>
        </p:txBody>
      </p:sp>
      <p:sp>
        <p:nvSpPr>
          <p:cNvPr id="3" name="Pladsholder til indhold 2"/>
          <p:cNvSpPr>
            <a:spLocks noGrp="1"/>
          </p:cNvSpPr>
          <p:nvPr>
            <p:ph idx="1"/>
          </p:nvPr>
        </p:nvSpPr>
        <p:spPr/>
        <p:txBody>
          <a:bodyPr>
            <a:normAutofit/>
          </a:bodyPr>
          <a:lstStyle/>
          <a:p>
            <a:r>
              <a:rPr lang="da-DK" dirty="0"/>
              <a:t>Population = befolkningsgruppe</a:t>
            </a:r>
          </a:p>
          <a:p>
            <a:r>
              <a:rPr lang="da-DK" dirty="0"/>
              <a:t>En gruppe af individer fra samme art, der er i kontakt med hinanden</a:t>
            </a:r>
          </a:p>
          <a:p>
            <a:r>
              <a:rPr lang="da-DK" dirty="0"/>
              <a:t>Individer fra 2 forskellige populationer er adskilt via en barriere (ræve i DK og Skotland)</a:t>
            </a:r>
          </a:p>
          <a:p>
            <a:r>
              <a:rPr lang="da-DK" dirty="0"/>
              <a:t>Organismer fra to forskellige populationer får altså ikke afkom med hinanden, selvom de tilhører samme art</a:t>
            </a:r>
          </a:p>
          <a:p>
            <a:r>
              <a:rPr lang="da-DK" dirty="0"/>
              <a:t>Efterhånden kan disse to populationer komme så langt fra hinanden at de ikke kan få fertilt afkom </a:t>
            </a:r>
            <a:r>
              <a:rPr lang="da-DK" dirty="0">
                <a:sym typeface="Wingdings" panose="05000000000000000000" pitchFamily="2" charset="2"/>
              </a:rPr>
              <a:t> nye arter</a:t>
            </a:r>
            <a:endParaRPr lang="da-DK"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2CB4F75C-35D2-DD36-DEFF-7D4B1AD05618}"/>
              </a:ext>
            </a:extLst>
          </p:cNvPr>
          <p:cNvSpPr txBox="1"/>
          <p:nvPr/>
        </p:nvSpPr>
        <p:spPr>
          <a:xfrm>
            <a:off x="0" y="1219200"/>
            <a:ext cx="3995057" cy="5355312"/>
          </a:xfrm>
          <a:prstGeom prst="rect">
            <a:avLst/>
          </a:prstGeom>
          <a:noFill/>
        </p:spPr>
        <p:txBody>
          <a:bodyPr wrap="square">
            <a:spAutoFit/>
          </a:bodyPr>
          <a:lstStyle/>
          <a:p>
            <a:r>
              <a:rPr lang="da-DK" dirty="0"/>
              <a:t>Årsagen til at nogle er bedre tilpassede end andre skyldes den biologiske variation i populationen. Dermed foregår der en kontinuerlig udvælgelsesproces hvor kun de individer med de mest fordelagtige fysiske egenskaber i den givne situation overlever. Dette kaldes naturlig selektion. Den naturlige selektion bidrager til at de individer, der overlever til næste generation, har en genetisk sammensætning der er en anelse mere fordelagtig end den foregående generations. Naturlig selektion </a:t>
            </a:r>
            <a:r>
              <a:rPr lang="da-DK" dirty="0" err="1"/>
              <a:t>ﬁnder</a:t>
            </a:r>
            <a:r>
              <a:rPr lang="da-DK" dirty="0"/>
              <a:t> sted gennem individernes interaktion med deres miljø, men det er ikke de enkelte individer der tilpasser sig miljøet, i stedet er det populationen der over tid ændrer sig for at blive bedre tilpasset. </a:t>
            </a:r>
          </a:p>
        </p:txBody>
      </p:sp>
      <p:sp>
        <p:nvSpPr>
          <p:cNvPr id="4" name="Rektangel 3">
            <a:extLst>
              <a:ext uri="{FF2B5EF4-FFF2-40B4-BE49-F238E27FC236}">
                <a16:creationId xmlns:a16="http://schemas.microsoft.com/office/drawing/2014/main" id="{5388324C-ECC4-1E11-9109-EC34C7E06D06}"/>
              </a:ext>
            </a:extLst>
          </p:cNvPr>
          <p:cNvSpPr/>
          <p:nvPr/>
        </p:nvSpPr>
        <p:spPr>
          <a:xfrm>
            <a:off x="1" y="0"/>
            <a:ext cx="3995056" cy="1219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3600" dirty="0"/>
              <a:t>Naturlig selektion</a:t>
            </a:r>
          </a:p>
        </p:txBody>
      </p:sp>
      <p:sp>
        <p:nvSpPr>
          <p:cNvPr id="6" name="Tekstfelt 5">
            <a:extLst>
              <a:ext uri="{FF2B5EF4-FFF2-40B4-BE49-F238E27FC236}">
                <a16:creationId xmlns:a16="http://schemas.microsoft.com/office/drawing/2014/main" id="{E20F53CC-E997-48D1-7BD8-B4A557599867}"/>
              </a:ext>
            </a:extLst>
          </p:cNvPr>
          <p:cNvSpPr txBox="1"/>
          <p:nvPr/>
        </p:nvSpPr>
        <p:spPr>
          <a:xfrm>
            <a:off x="4098472" y="1322419"/>
            <a:ext cx="3995055" cy="3693319"/>
          </a:xfrm>
          <a:prstGeom prst="rect">
            <a:avLst/>
          </a:prstGeom>
          <a:noFill/>
        </p:spPr>
        <p:txBody>
          <a:bodyPr wrap="square">
            <a:spAutoFit/>
          </a:bodyPr>
          <a:lstStyle/>
          <a:p>
            <a:r>
              <a:rPr lang="da-DK" dirty="0"/>
              <a:t>Seksuel selektion er en form for naturlig selektion, men den handler primært om succes i reproduktion snarere end overlevelse. Især i dyre- verdenen spiller den seksuelle selektion en betydelig rolle for hvilke individer der opnår parring og får videregivet deres gener til næste generation. Seksuel selektion kan forklare mange af de prangende og tilsyneladende uhensigtsmæssige træk som nogle arters hanner udviser. Seksuel selektion er en afgørende faktor for en arts reproduktive succes. </a:t>
            </a:r>
          </a:p>
        </p:txBody>
      </p:sp>
      <p:sp>
        <p:nvSpPr>
          <p:cNvPr id="7" name="Rektangel 6">
            <a:extLst>
              <a:ext uri="{FF2B5EF4-FFF2-40B4-BE49-F238E27FC236}">
                <a16:creationId xmlns:a16="http://schemas.microsoft.com/office/drawing/2014/main" id="{6B349073-E403-D259-4A62-88E46E4FAD8F}"/>
              </a:ext>
            </a:extLst>
          </p:cNvPr>
          <p:cNvSpPr/>
          <p:nvPr/>
        </p:nvSpPr>
        <p:spPr>
          <a:xfrm>
            <a:off x="4098473" y="0"/>
            <a:ext cx="3995055" cy="1219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3600" dirty="0"/>
              <a:t>Seksuel selektion</a:t>
            </a:r>
          </a:p>
        </p:txBody>
      </p:sp>
      <p:sp>
        <p:nvSpPr>
          <p:cNvPr id="8" name="Rektangel 7">
            <a:extLst>
              <a:ext uri="{FF2B5EF4-FFF2-40B4-BE49-F238E27FC236}">
                <a16:creationId xmlns:a16="http://schemas.microsoft.com/office/drawing/2014/main" id="{B4F66001-1F39-B733-4303-C6031DF21718}"/>
              </a:ext>
            </a:extLst>
          </p:cNvPr>
          <p:cNvSpPr/>
          <p:nvPr/>
        </p:nvSpPr>
        <p:spPr>
          <a:xfrm>
            <a:off x="8196945" y="0"/>
            <a:ext cx="3995055" cy="1219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3600" dirty="0"/>
              <a:t>Genetisk drift</a:t>
            </a:r>
          </a:p>
        </p:txBody>
      </p:sp>
      <p:sp>
        <p:nvSpPr>
          <p:cNvPr id="10" name="Tekstfelt 9">
            <a:extLst>
              <a:ext uri="{FF2B5EF4-FFF2-40B4-BE49-F238E27FC236}">
                <a16:creationId xmlns:a16="http://schemas.microsoft.com/office/drawing/2014/main" id="{4E51914A-4F9B-268D-106B-075E0D81D085}"/>
              </a:ext>
            </a:extLst>
          </p:cNvPr>
          <p:cNvSpPr txBox="1"/>
          <p:nvPr/>
        </p:nvSpPr>
        <p:spPr>
          <a:xfrm>
            <a:off x="8196942" y="1305341"/>
            <a:ext cx="4098472" cy="4247317"/>
          </a:xfrm>
          <a:prstGeom prst="rect">
            <a:avLst/>
          </a:prstGeom>
          <a:noFill/>
        </p:spPr>
        <p:txBody>
          <a:bodyPr wrap="square">
            <a:spAutoFit/>
          </a:bodyPr>
          <a:lstStyle/>
          <a:p>
            <a:r>
              <a:rPr lang="da-DK" dirty="0"/>
              <a:t>Evolution drives også af et element af tilfældighed. Genetisk drift er når en populations genpulje ændrer sig på grund af tilfældige hændelser. Ofte er der tale om allelvarianter der hverken er fordelagtige eller ugunstige, men alligevel vil hyppigheden ændres tilfældigt som følge af meiosens tilfældige fordeling af </a:t>
            </a:r>
            <a:r>
              <a:rPr lang="da-DK" dirty="0" err="1"/>
              <a:t>alleller</a:t>
            </a:r>
            <a:r>
              <a:rPr lang="da-DK" dirty="0"/>
              <a:t>. I små populationer er effekten af genetisk drift mere markant, idet der er større sandsynlighed for at allelvarianter forsvinder fra populationens genpulje, og på den måde reduceres den genetiske variation. Genetisk drift har mindre betydning i større populationer. </a:t>
            </a:r>
          </a:p>
        </p:txBody>
      </p:sp>
    </p:spTree>
    <p:extLst>
      <p:ext uri="{BB962C8B-B14F-4D97-AF65-F5344CB8AC3E}">
        <p14:creationId xmlns:p14="http://schemas.microsoft.com/office/powerpoint/2010/main" val="291310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3736" y="170035"/>
            <a:ext cx="7729728" cy="1188720"/>
          </a:xfrm>
        </p:spPr>
        <p:txBody>
          <a:bodyPr/>
          <a:lstStyle/>
          <a:p>
            <a:r>
              <a:rPr lang="da-DK" dirty="0"/>
              <a:t>Ordforklaring</a:t>
            </a:r>
          </a:p>
        </p:txBody>
      </p:sp>
      <p:sp>
        <p:nvSpPr>
          <p:cNvPr id="3" name="Pladsholder til indhold 2"/>
          <p:cNvSpPr>
            <a:spLocks noGrp="1"/>
          </p:cNvSpPr>
          <p:nvPr>
            <p:ph idx="1"/>
          </p:nvPr>
        </p:nvSpPr>
        <p:spPr>
          <a:xfrm>
            <a:off x="173736" y="1603901"/>
            <a:ext cx="7729728" cy="3101983"/>
          </a:xfrm>
        </p:spPr>
        <p:txBody>
          <a:bodyPr>
            <a:normAutofit/>
          </a:bodyPr>
          <a:lstStyle/>
          <a:p>
            <a:r>
              <a:rPr lang="da-DK" b="1" dirty="0" err="1"/>
              <a:t>Endemisk</a:t>
            </a:r>
            <a:r>
              <a:rPr lang="da-DK" b="1" dirty="0"/>
              <a:t>: </a:t>
            </a:r>
            <a:r>
              <a:rPr lang="da-DK" dirty="0"/>
              <a:t>Arter findes kun på den pågældende ø eller ø-gruppe </a:t>
            </a:r>
          </a:p>
          <a:p>
            <a:r>
              <a:rPr lang="da-DK" b="1" dirty="0"/>
              <a:t>Økologisk niche:</a:t>
            </a:r>
            <a:r>
              <a:rPr lang="da-DK" dirty="0"/>
              <a:t> Artens særlige funktion eller rolle i dens økosystem og udgøres af dens krav til føde/næring og dens måde at leve på</a:t>
            </a:r>
          </a:p>
          <a:p>
            <a:r>
              <a:rPr lang="da-DK" b="1" dirty="0"/>
              <a:t>Genpulje: </a:t>
            </a:r>
            <a:r>
              <a:rPr lang="da-DK" dirty="0"/>
              <a:t>Individets gensammensætning sammen med resten af artens øvrige individers gener. De mulige gener der findes kan kombineres på forskellig vis – det er her selektionen finder sted</a:t>
            </a:r>
          </a:p>
          <a:p>
            <a:r>
              <a:rPr lang="da-DK" b="1" dirty="0"/>
              <a:t>Homologe træk: </a:t>
            </a:r>
            <a:r>
              <a:rPr lang="da-DK" dirty="0"/>
              <a:t>Fælles træk mellem nært beslægtede arter </a:t>
            </a:r>
            <a:endParaRPr lang="da-DK" b="1" dirty="0"/>
          </a:p>
          <a:p>
            <a:r>
              <a:rPr lang="da-DK" b="1" dirty="0"/>
              <a:t>Analoge træk: </a:t>
            </a:r>
            <a:r>
              <a:rPr lang="da-DK" dirty="0"/>
              <a:t>Fælles træk hos vidt forskellige arter (pga. samme miljø)</a:t>
            </a:r>
            <a:endParaRPr lang="da-DK" b="1" dirty="0"/>
          </a:p>
        </p:txBody>
      </p:sp>
      <p:pic>
        <p:nvPicPr>
          <p:cNvPr id="5" name="Billede 4" descr="Et billede, der indeholder Havpattedyr, Finne, fisk, Bruskfisk&#10;&#10;AI-genereret indhold kan være ukorrekt.">
            <a:extLst>
              <a:ext uri="{FF2B5EF4-FFF2-40B4-BE49-F238E27FC236}">
                <a16:creationId xmlns:a16="http://schemas.microsoft.com/office/drawing/2014/main" id="{0B7C91FA-5FFC-AC9F-0A72-A5F986750284}"/>
              </a:ext>
            </a:extLst>
          </p:cNvPr>
          <p:cNvPicPr>
            <a:picLocks noChangeAspect="1"/>
          </p:cNvPicPr>
          <p:nvPr/>
        </p:nvPicPr>
        <p:blipFill>
          <a:blip r:embed="rId2"/>
          <a:stretch>
            <a:fillRect/>
          </a:stretch>
        </p:blipFill>
        <p:spPr>
          <a:xfrm>
            <a:off x="8501743" y="3381366"/>
            <a:ext cx="3690257" cy="3329645"/>
          </a:xfrm>
          <a:prstGeom prst="rect">
            <a:avLst/>
          </a:prstGeom>
        </p:spPr>
      </p:pic>
      <p:cxnSp>
        <p:nvCxnSpPr>
          <p:cNvPr id="7" name="Lige pilforbindelse 6">
            <a:extLst>
              <a:ext uri="{FF2B5EF4-FFF2-40B4-BE49-F238E27FC236}">
                <a16:creationId xmlns:a16="http://schemas.microsoft.com/office/drawing/2014/main" id="{DFE35B0E-2990-045A-F495-2E237293AE05}"/>
              </a:ext>
            </a:extLst>
          </p:cNvPr>
          <p:cNvCxnSpPr/>
          <p:nvPr/>
        </p:nvCxnSpPr>
        <p:spPr>
          <a:xfrm>
            <a:off x="1687286" y="4332514"/>
            <a:ext cx="7369628" cy="6422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Fremmer naturlig selektion:</a:t>
            </a:r>
          </a:p>
        </p:txBody>
      </p:sp>
      <p:sp>
        <p:nvSpPr>
          <p:cNvPr id="3" name="Pladsholder til indhold 2"/>
          <p:cNvSpPr>
            <a:spLocks noGrp="1"/>
          </p:cNvSpPr>
          <p:nvPr>
            <p:ph idx="1"/>
          </p:nvPr>
        </p:nvSpPr>
        <p:spPr/>
        <p:txBody>
          <a:bodyPr>
            <a:normAutofit fontScale="92500" lnSpcReduction="10000"/>
          </a:bodyPr>
          <a:lstStyle/>
          <a:p>
            <a:r>
              <a:rPr lang="da-DK" sz="2400" b="1" dirty="0"/>
              <a:t>Geografisk adskillelse</a:t>
            </a:r>
            <a:r>
              <a:rPr lang="da-DK" sz="2400" dirty="0"/>
              <a:t>: En art isoleres         en tilfældig del af genpuljen isoleres. Nye og tilfældige genetiske variationer opstår hele tiden i de adskilte genpuljer         de to populationer udvikles i forskellig retning – kaldes </a:t>
            </a:r>
            <a:r>
              <a:rPr lang="da-DK" sz="2400" b="1" dirty="0"/>
              <a:t>genetisk drift</a:t>
            </a:r>
          </a:p>
          <a:p>
            <a:endParaRPr lang="da-DK" sz="2400" b="1" dirty="0"/>
          </a:p>
          <a:p>
            <a:r>
              <a:rPr lang="da-DK" sz="2400" b="1" dirty="0"/>
              <a:t>Ustabilt miljø: </a:t>
            </a:r>
            <a:r>
              <a:rPr lang="da-DK" sz="2400" dirty="0"/>
              <a:t>Pludselige forandringer af miljøet (klimaændringer  øger selektionstrykket på en art          kan betyde  at arten over ganske få år ændres) igen eksempel fra </a:t>
            </a:r>
            <a:r>
              <a:rPr lang="da-DK" sz="2400" dirty="0" err="1"/>
              <a:t>Galapagos</a:t>
            </a:r>
            <a:r>
              <a:rPr lang="da-DK" sz="2400" dirty="0"/>
              <a:t> – ændring i næb</a:t>
            </a:r>
            <a:endParaRPr lang="da-DK" sz="2400" b="1" dirty="0"/>
          </a:p>
          <a:p>
            <a:endParaRPr lang="da-DK" dirty="0"/>
          </a:p>
        </p:txBody>
      </p:sp>
      <p:sp>
        <p:nvSpPr>
          <p:cNvPr id="4" name="Højrepil 3"/>
          <p:cNvSpPr/>
          <p:nvPr/>
        </p:nvSpPr>
        <p:spPr>
          <a:xfrm>
            <a:off x="7201204" y="2765106"/>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Højrepil 4"/>
          <p:cNvSpPr/>
          <p:nvPr/>
        </p:nvSpPr>
        <p:spPr>
          <a:xfrm>
            <a:off x="6377136" y="3356992"/>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Højrepil 5"/>
          <p:cNvSpPr/>
          <p:nvPr/>
        </p:nvSpPr>
        <p:spPr>
          <a:xfrm>
            <a:off x="8290520" y="4840695"/>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0822" y="114310"/>
            <a:ext cx="7729728" cy="1188720"/>
          </a:xfrm>
        </p:spPr>
        <p:txBody>
          <a:bodyPr/>
          <a:lstStyle/>
          <a:p>
            <a:r>
              <a:rPr lang="da-DK" dirty="0"/>
              <a:t>Hvordan opstår nye arter?</a:t>
            </a:r>
          </a:p>
        </p:txBody>
      </p:sp>
      <p:sp>
        <p:nvSpPr>
          <p:cNvPr id="3" name="Pladsholder til indhold 2"/>
          <p:cNvSpPr>
            <a:spLocks noGrp="1"/>
          </p:cNvSpPr>
          <p:nvPr>
            <p:ph idx="1"/>
          </p:nvPr>
        </p:nvSpPr>
        <p:spPr>
          <a:xfrm>
            <a:off x="260822" y="1429730"/>
            <a:ext cx="10145921" cy="3101983"/>
          </a:xfrm>
        </p:spPr>
        <p:txBody>
          <a:bodyPr>
            <a:normAutofit/>
          </a:bodyPr>
          <a:lstStyle/>
          <a:p>
            <a:r>
              <a:rPr lang="da-DK" dirty="0"/>
              <a:t>En gruppe af samme art deles i 2 grupper</a:t>
            </a:r>
          </a:p>
          <a:p>
            <a:r>
              <a:rPr lang="da-DK" dirty="0"/>
              <a:t>De 2 grupper har forskellige miljøer</a:t>
            </a:r>
          </a:p>
          <a:p>
            <a:r>
              <a:rPr lang="da-DK" dirty="0"/>
              <a:t>Der er derfor forskel på de egenskaber, der vil være fordelagtige for de to grupper</a:t>
            </a:r>
          </a:p>
          <a:p>
            <a:r>
              <a:rPr lang="da-DK" dirty="0"/>
              <a:t>Den naturlige selektion vil i løbet af mange generationer udvælge forskellige egenskaber i de to grupper</a:t>
            </a:r>
          </a:p>
          <a:p>
            <a:r>
              <a:rPr lang="da-DK" dirty="0"/>
              <a:t>Grupperne bliver efterhånden så forskellige, at der er tale om 2 selvstændige arter</a:t>
            </a:r>
          </a:p>
        </p:txBody>
      </p:sp>
      <p:sp>
        <p:nvSpPr>
          <p:cNvPr id="4" name="Rektangel 3">
            <a:extLst>
              <a:ext uri="{FF2B5EF4-FFF2-40B4-BE49-F238E27FC236}">
                <a16:creationId xmlns:a16="http://schemas.microsoft.com/office/drawing/2014/main" id="{73CAD8E5-AA0B-EF47-144D-F79DA92DF001}"/>
              </a:ext>
            </a:extLst>
          </p:cNvPr>
          <p:cNvSpPr/>
          <p:nvPr/>
        </p:nvSpPr>
        <p:spPr>
          <a:xfrm>
            <a:off x="3810000" y="4615543"/>
            <a:ext cx="7924800" cy="19594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a:t>Artsdannelse er den proces, som leder til udvikling af skel mellem grupper af individer, som forhindrer frugtbare krydsninger mellem grupperne</a:t>
            </a:r>
          </a:p>
          <a:p>
            <a:endParaRPr lang="da-DK"/>
          </a:p>
          <a:p>
            <a:r>
              <a:rPr lang="da-DK"/>
              <a:t>Der kan være tale om genetiske skel, som forhindrer befrugtning, eller blot om praktiske skel i form af forskellige vaner, døgnrytmer eller forskellige geografiske områder</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3C0549-924A-DAC5-7DBC-65CC65CAE717}"/>
              </a:ext>
            </a:extLst>
          </p:cNvPr>
          <p:cNvSpPr>
            <a:spLocks noGrp="1"/>
          </p:cNvSpPr>
          <p:nvPr>
            <p:ph type="title"/>
          </p:nvPr>
        </p:nvSpPr>
        <p:spPr>
          <a:xfrm>
            <a:off x="804672" y="1674796"/>
            <a:ext cx="3044950" cy="2357868"/>
          </a:xfrm>
        </p:spPr>
        <p:txBody>
          <a:bodyPr vert="horz" lIns="274320" tIns="182880" rIns="274320" bIns="182880" rtlCol="0" anchor="ctr" anchorCtr="1">
            <a:normAutofit/>
          </a:bodyPr>
          <a:lstStyle/>
          <a:p>
            <a:r>
              <a:rPr lang="en-US" sz="1800" dirty="0" err="1"/>
              <a:t>Hvor</a:t>
            </a:r>
            <a:r>
              <a:rPr lang="en-US" sz="1800" dirty="0"/>
              <a:t> </a:t>
            </a:r>
            <a:r>
              <a:rPr lang="en-US" sz="1800" dirty="0" err="1"/>
              <a:t>nært</a:t>
            </a:r>
            <a:r>
              <a:rPr lang="en-US" sz="1800" dirty="0"/>
              <a:t> </a:t>
            </a:r>
            <a:r>
              <a:rPr lang="en-US" sz="1800" dirty="0" err="1"/>
              <a:t>beslægtede</a:t>
            </a:r>
            <a:r>
              <a:rPr lang="en-US" sz="1800" dirty="0"/>
              <a:t> er vi?</a:t>
            </a:r>
            <a:br>
              <a:rPr lang="en-US" sz="1800" dirty="0"/>
            </a:br>
            <a:br>
              <a:rPr lang="en-US" sz="1800" dirty="0"/>
            </a:br>
            <a:r>
              <a:rPr lang="en-US" sz="1800" dirty="0"/>
              <a:t>Test med DNA-</a:t>
            </a:r>
            <a:r>
              <a:rPr lang="en-US" sz="1800" dirty="0" err="1"/>
              <a:t>hybridisering</a:t>
            </a:r>
            <a:endParaRPr lang="en-US" sz="1800" dirty="0"/>
          </a:p>
        </p:txBody>
      </p:sp>
      <p:pic>
        <p:nvPicPr>
          <p:cNvPr id="4" name="Billede 3" descr="Et billede, der indeholder tekst, diagram, kort&#10;&#10;AI-genereret indhold kan være ukorrekt.">
            <a:extLst>
              <a:ext uri="{FF2B5EF4-FFF2-40B4-BE49-F238E27FC236}">
                <a16:creationId xmlns:a16="http://schemas.microsoft.com/office/drawing/2014/main" id="{1DC2D1C9-7228-C9F8-DCDE-AFB0DD59CBFE}"/>
              </a:ext>
            </a:extLst>
          </p:cNvPr>
          <p:cNvPicPr>
            <a:picLocks noChangeAspect="1"/>
          </p:cNvPicPr>
          <p:nvPr/>
        </p:nvPicPr>
        <p:blipFill>
          <a:blip r:embed="rId2"/>
          <a:srcRect t="1117"/>
          <a:stretch>
            <a:fillRect/>
          </a:stretch>
        </p:blipFill>
        <p:spPr>
          <a:xfrm>
            <a:off x="4652224" y="263694"/>
            <a:ext cx="7541849" cy="5910147"/>
          </a:xfrm>
          <a:prstGeom prst="rect">
            <a:avLst/>
          </a:prstGeom>
        </p:spPr>
      </p:pic>
    </p:spTree>
    <p:extLst>
      <p:ext uri="{BB962C8B-B14F-4D97-AF65-F5344CB8AC3E}">
        <p14:creationId xmlns:p14="http://schemas.microsoft.com/office/powerpoint/2010/main" val="2517123179"/>
      </p:ext>
    </p:extLst>
  </p:cSld>
  <p:clrMapOvr>
    <a:masterClrMapping/>
  </p:clrMapOvr>
</p:sld>
</file>

<file path=ppt/theme/theme1.xml><?xml version="1.0" encoding="utf-8"?>
<a:theme xmlns:a="http://schemas.openxmlformats.org/drawingml/2006/main" name="Pakk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TM10001115[[fn=Pakke]]</Template>
  <TotalTime>42</TotalTime>
  <Words>783</Words>
  <Application>Microsoft Office PowerPoint</Application>
  <PresentationFormat>Widescreen</PresentationFormat>
  <Paragraphs>53</Paragraphs>
  <Slides>9</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Aptos</vt:lpstr>
      <vt:lpstr>Arial</vt:lpstr>
      <vt:lpstr>Gill Sans MT</vt:lpstr>
      <vt:lpstr>Wingdings</vt:lpstr>
      <vt:lpstr>Pakke</vt:lpstr>
      <vt:lpstr>Evolution og arter</vt:lpstr>
      <vt:lpstr>Hvad er en art?</vt:lpstr>
      <vt:lpstr>PowerPoint-præsentation</vt:lpstr>
      <vt:lpstr>Hvad er en population?</vt:lpstr>
      <vt:lpstr>PowerPoint-præsentation</vt:lpstr>
      <vt:lpstr>Ordforklaring</vt:lpstr>
      <vt:lpstr>Fremmer naturlig selektion:</vt:lpstr>
      <vt:lpstr>Hvordan opstår nye arter?</vt:lpstr>
      <vt:lpstr>Hvor nært beslægtede er vi?  Test med DNA-hybridisering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Vigga Nørgaard Madsbøll</dc:creator>
  <cp:lastModifiedBy>Vigga Nørgaard Madsbøll</cp:lastModifiedBy>
  <cp:revision>1</cp:revision>
  <dcterms:created xsi:type="dcterms:W3CDTF">2026-02-05T20:12:30Z</dcterms:created>
  <dcterms:modified xsi:type="dcterms:W3CDTF">2026-02-05T20:55:27Z</dcterms:modified>
</cp:coreProperties>
</file>