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7" r:id="rId5"/>
    <p:sldId id="276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A29956-B634-4A46-8242-EC7C46223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812A651-E6E2-43D6-AA76-AF056FABF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826C1B-CB1C-4E37-8043-12A96E621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00C117-F73B-4398-9FAA-D77CF767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639CBB3-05D8-46EE-B2DC-9C508FB6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700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545168-A52C-4865-B573-F86F7C199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DB7C91D-21F3-4B93-852C-4BC5E0A5C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488DAA5-7B91-4D7C-8B35-1DA634531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98AF3D8-6776-4B8D-BBD6-60FB8B791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05F1DC-1488-44BC-B2A6-9D0A4C88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326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9DB0F01-0DAA-458D-AE3E-18E65676B7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B4FFA18-796A-4BD5-87F2-DAEA7E596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D768EEC-288A-480A-AA1A-B66D58ABD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0C58285-62FE-40FA-BC6F-F5DF7F37D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D838305-339B-4699-86A2-EAAA553B1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291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A3AE5-9047-4A34-AE80-445A2A3F2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BC2C0E-87AC-4A1B-8D35-0944930C2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C7B7D33-4CFF-4343-A8A3-56C433DE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3F15A02-4518-4F48-BDD8-99B0A9C60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1DF1BB5-10A0-4CD5-8363-8F3A58A4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556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A20B9E-372D-4F01-BF66-BCA6CE7B1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D5D33AD-42C1-4AB6-A404-3BE49E102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C037404-27EF-4BFD-A6EA-615495AD5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BA098F-7DBD-452B-AC40-329A2F2A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6DFCC3E-875C-4C54-B145-84836DEBE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863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539510-4578-45A9-BFA9-3F2EA5987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27AAC2-34DC-4486-8416-1982B79761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6C78DF6-E173-42B6-858F-C17DB8BD6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213837-9C9F-49E7-B068-3B1FA1509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D65A525-09EC-4F5C-B014-FFDDE91F6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75DEFFC-6543-43F3-A68D-F4C7E204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7087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6092E-B57E-4EDC-AB10-279BBCECA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ED8C90A-D1E5-4599-A3B0-56A0F94F3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673A9C1-23D1-4E29-B84D-217BCB3C9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DAAC669-3C1D-4BDA-9E6C-2F64BA931A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66FCFCD-41BD-4A26-8336-49CB5981DA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ABC7968-BF90-4835-910E-6F55EF226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6E45B3C-0FE7-4CF7-BDE5-7958325D2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1D90DEF-147F-42E1-90DC-3EE3CB4E5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2743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4C6ACA-78FC-4E97-99D7-38C8F2B50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7FD8B23-8C3C-4C14-A55F-72CF62DA4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87D7CD1-7C5B-4604-A451-A6781490F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E33856B-E88A-4AA1-AFB1-4E0B37C5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29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269E7D7-D70E-4DC7-9A25-38B793B9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599C680-DD73-420E-B914-E69C8A9EC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B67DE85-EFFE-46E1-AC8E-0AA9226E6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45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7197D6-8FD1-478E-A29E-794478805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1483FFD-EA15-41DC-9911-A09FE26BE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B5124BF-9087-40CF-8D81-AF7546BC1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D4AA699-D7F7-4B39-A6BA-9DF56A25E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E6F6C2A-E102-4BC9-B785-4338D6F2D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C8C9E27-7245-4693-9E57-FBDE6AC32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895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C6FE3A-E13A-44D8-B476-F0D07A2D5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800374B-01B6-43F3-83B8-96F56DA337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8B3B156-99E9-438E-B794-ACB79F6AF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ABAF905-1CFB-4254-BAFC-D397E9610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8791776-D309-435D-9810-5BE5E97CF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6DE516F-DC1F-42E6-9208-7B2F59A47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642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113286D-3D4B-4380-A4D3-9D33E03D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4FAADFC-87C9-4091-8973-26E7BAD48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B86438C-6F08-4080-A8AE-41B438596B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C9A2F-66BB-4DC4-9913-262E2C08F5A7}" type="datetimeFigureOut">
              <a:rPr lang="da-DK" smtClean="0"/>
              <a:t>02-02-2026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FB668DF-7FEE-4CD0-8220-97A3E8737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F30AEB-D7C6-4ED2-AD41-CF6B046B7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92EB1-0904-4444-9F87-5D55FDA8372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646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BD6852-9D9E-4880-8406-9D8D06B69D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Mitose vs. meiose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F26B5CD-5490-478E-991B-1810261579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Vækst og vedligeholdelse af det enkelte individ vs. genetisk variation (forudsætning for arters udvikling – evolution)</a:t>
            </a:r>
          </a:p>
        </p:txBody>
      </p:sp>
    </p:spTree>
    <p:extLst>
      <p:ext uri="{BB962C8B-B14F-4D97-AF65-F5344CB8AC3E}">
        <p14:creationId xmlns:p14="http://schemas.microsoft.com/office/powerpoint/2010/main" val="84947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3592" y="0"/>
            <a:ext cx="3384376" cy="6805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295800" y="274638"/>
            <a:ext cx="5915000" cy="1143000"/>
          </a:xfrm>
        </p:spPr>
        <p:txBody>
          <a:bodyPr>
            <a:normAutofit fontScale="90000"/>
          </a:bodyPr>
          <a:lstStyle/>
          <a:p>
            <a:r>
              <a:rPr lang="da-DK" dirty="0"/>
              <a:t>Mitose</a:t>
            </a:r>
            <a:br>
              <a:rPr lang="da-DK" dirty="0"/>
            </a:br>
            <a:r>
              <a:rPr lang="da-DK" dirty="0"/>
              <a:t>almindelig celledeling</a:t>
            </a:r>
          </a:p>
        </p:txBody>
      </p:sp>
      <p:sp>
        <p:nvSpPr>
          <p:cNvPr id="4" name="Tekstboks 3"/>
          <p:cNvSpPr txBox="1"/>
          <p:nvPr/>
        </p:nvSpPr>
        <p:spPr>
          <a:xfrm>
            <a:off x="6096000" y="19888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Vi skal nu lave mitose-drama!</a:t>
            </a:r>
          </a:p>
          <a:p>
            <a:r>
              <a:rPr lang="da-DK" dirty="0"/>
              <a:t>Skriv i 15 min</a:t>
            </a:r>
          </a:p>
          <a:p>
            <a:r>
              <a:rPr lang="da-DK" dirty="0"/>
              <a:t>Herefter gennemfører vi skuespillet 3 gange</a:t>
            </a:r>
          </a:p>
        </p:txBody>
      </p:sp>
      <p:sp>
        <p:nvSpPr>
          <p:cNvPr id="2" name="Ellipse 1"/>
          <p:cNvSpPr/>
          <p:nvPr/>
        </p:nvSpPr>
        <p:spPr>
          <a:xfrm>
            <a:off x="7320136" y="3717032"/>
            <a:ext cx="2376264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Mål med mitosen: 1 celle bliver til 2 der er genetisk identiske  med start-cellen</a:t>
            </a:r>
          </a:p>
        </p:txBody>
      </p:sp>
      <p:cxnSp>
        <p:nvCxnSpPr>
          <p:cNvPr id="6" name="Lige pilforbindelse 5"/>
          <p:cNvCxnSpPr>
            <a:stCxn id="2" idx="2"/>
          </p:cNvCxnSpPr>
          <p:nvPr/>
        </p:nvCxnSpPr>
        <p:spPr>
          <a:xfrm flipH="1" flipV="1">
            <a:off x="4943872" y="476672"/>
            <a:ext cx="2376264" cy="4392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pilforbindelse 7"/>
          <p:cNvCxnSpPr>
            <a:stCxn id="2" idx="2"/>
          </p:cNvCxnSpPr>
          <p:nvPr/>
        </p:nvCxnSpPr>
        <p:spPr>
          <a:xfrm flipH="1">
            <a:off x="4223792" y="4869160"/>
            <a:ext cx="3096344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ktangel 10"/>
          <p:cNvSpPr/>
          <p:nvPr/>
        </p:nvSpPr>
        <p:spPr>
          <a:xfrm>
            <a:off x="6132004" y="1412776"/>
            <a:ext cx="406845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Mitosen foregår gennem hele forstertilværelsen – 270 døgn;  bliver til 5000 milliarder celler</a:t>
            </a:r>
          </a:p>
        </p:txBody>
      </p:sp>
      <p:sp>
        <p:nvSpPr>
          <p:cNvPr id="12" name="Rektangel 11"/>
          <p:cNvSpPr/>
          <p:nvPr/>
        </p:nvSpPr>
        <p:spPr>
          <a:xfrm>
            <a:off x="6132004" y="2276872"/>
            <a:ext cx="40684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Mitosen fortsætter ved vækst efter fødslen, som barn og ung – og hver gang der udskiftes celler – fx hud og blodceller</a:t>
            </a:r>
          </a:p>
        </p:txBody>
      </p:sp>
      <p:sp>
        <p:nvSpPr>
          <p:cNvPr id="14" name="Rektangel 13"/>
          <p:cNvSpPr/>
          <p:nvPr/>
        </p:nvSpPr>
        <p:spPr>
          <a:xfrm rot="16200000">
            <a:off x="-2607232" y="2888940"/>
            <a:ext cx="88569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Mitosens faser – læg mærke til kromosomerne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241022" y="193204"/>
            <a:ext cx="5915000" cy="1143000"/>
          </a:xfrm>
        </p:spPr>
        <p:txBody>
          <a:bodyPr>
            <a:normAutofit fontScale="90000"/>
          </a:bodyPr>
          <a:lstStyle/>
          <a:p>
            <a:r>
              <a:rPr lang="da-DK" dirty="0" err="1"/>
              <a:t>Meiose</a:t>
            </a:r>
            <a:br>
              <a:rPr lang="da-DK" dirty="0"/>
            </a:br>
            <a:r>
              <a:rPr lang="da-DK" dirty="0" err="1"/>
              <a:t>kønscelledannelse</a:t>
            </a:r>
            <a:endParaRPr lang="da-D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1544" y="0"/>
            <a:ext cx="274974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llipse 1"/>
          <p:cNvSpPr/>
          <p:nvPr/>
        </p:nvSpPr>
        <p:spPr>
          <a:xfrm>
            <a:off x="7752184" y="1484784"/>
            <a:ext cx="2448272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Foregår i æggestokke eller testikler</a:t>
            </a:r>
          </a:p>
        </p:txBody>
      </p:sp>
      <p:sp>
        <p:nvSpPr>
          <p:cNvPr id="4" name="Ellipse 3"/>
          <p:cNvSpPr/>
          <p:nvPr/>
        </p:nvSpPr>
        <p:spPr>
          <a:xfrm>
            <a:off x="5087888" y="2564904"/>
            <a:ext cx="3024336" cy="2736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Mål for meiosen: at resultere i 4 celler, som er genetisk forskellige -  og som indeholder det halve kromosomtal af en alm celle</a:t>
            </a:r>
          </a:p>
        </p:txBody>
      </p:sp>
      <p:cxnSp>
        <p:nvCxnSpPr>
          <p:cNvPr id="6" name="Lige pilforbindelse 5"/>
          <p:cNvCxnSpPr>
            <a:stCxn id="4" idx="2"/>
          </p:cNvCxnSpPr>
          <p:nvPr/>
        </p:nvCxnSpPr>
        <p:spPr>
          <a:xfrm flipH="1">
            <a:off x="3575720" y="3933056"/>
            <a:ext cx="1512168" cy="2088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ktangel 6"/>
          <p:cNvSpPr/>
          <p:nvPr/>
        </p:nvSpPr>
        <p:spPr>
          <a:xfrm>
            <a:off x="5015880" y="1484784"/>
            <a:ext cx="244827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Læg mærke til; der er her 2 celledelinger</a:t>
            </a:r>
          </a:p>
        </p:txBody>
      </p:sp>
      <p:cxnSp>
        <p:nvCxnSpPr>
          <p:cNvPr id="9" name="Lige pilforbindelse 8"/>
          <p:cNvCxnSpPr>
            <a:stCxn id="7" idx="1"/>
          </p:cNvCxnSpPr>
          <p:nvPr/>
        </p:nvCxnSpPr>
        <p:spPr>
          <a:xfrm flipH="1">
            <a:off x="3575720" y="1880828"/>
            <a:ext cx="1440160" cy="2484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pilforbindelse 10"/>
          <p:cNvCxnSpPr>
            <a:stCxn id="7" idx="1"/>
          </p:cNvCxnSpPr>
          <p:nvPr/>
        </p:nvCxnSpPr>
        <p:spPr>
          <a:xfrm flipH="1">
            <a:off x="3503712" y="1880828"/>
            <a:ext cx="1512168" cy="39964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Meiosens</a:t>
            </a:r>
            <a:r>
              <a:rPr lang="da-DK" dirty="0"/>
              <a:t> faser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err="1"/>
              <a:t>Interfase</a:t>
            </a:r>
            <a:endParaRPr lang="da-DK" dirty="0"/>
          </a:p>
          <a:p>
            <a:r>
              <a:rPr lang="da-DK" dirty="0"/>
              <a:t>Profase I</a:t>
            </a:r>
          </a:p>
          <a:p>
            <a:r>
              <a:rPr lang="da-DK" dirty="0"/>
              <a:t>Metafase I</a:t>
            </a:r>
          </a:p>
          <a:p>
            <a:r>
              <a:rPr lang="da-DK" dirty="0" err="1"/>
              <a:t>Anafase</a:t>
            </a:r>
            <a:r>
              <a:rPr lang="da-DK" dirty="0"/>
              <a:t> I</a:t>
            </a:r>
          </a:p>
          <a:p>
            <a:r>
              <a:rPr lang="da-DK" dirty="0" err="1"/>
              <a:t>Telofase</a:t>
            </a:r>
            <a:r>
              <a:rPr lang="da-DK" dirty="0"/>
              <a:t> I</a:t>
            </a:r>
          </a:p>
          <a:p>
            <a:r>
              <a:rPr lang="da-DK" dirty="0"/>
              <a:t>Profase II</a:t>
            </a:r>
          </a:p>
          <a:p>
            <a:r>
              <a:rPr lang="da-DK" dirty="0"/>
              <a:t>Metafase II</a:t>
            </a:r>
          </a:p>
          <a:p>
            <a:r>
              <a:rPr lang="da-DK" dirty="0" err="1"/>
              <a:t>Anafase</a:t>
            </a:r>
            <a:r>
              <a:rPr lang="da-DK" dirty="0"/>
              <a:t> II</a:t>
            </a:r>
          </a:p>
          <a:p>
            <a:r>
              <a:rPr lang="da-DK" dirty="0" err="1"/>
              <a:t>Telofase</a:t>
            </a:r>
            <a:r>
              <a:rPr lang="da-DK" dirty="0"/>
              <a:t> II</a:t>
            </a:r>
          </a:p>
          <a:p>
            <a:endParaRPr lang="da-DK" dirty="0"/>
          </a:p>
        </p:txBody>
      </p:sp>
      <p:sp>
        <p:nvSpPr>
          <p:cNvPr id="4" name="Højre klammeparentes 3"/>
          <p:cNvSpPr/>
          <p:nvPr/>
        </p:nvSpPr>
        <p:spPr>
          <a:xfrm>
            <a:off x="4655840" y="1772816"/>
            <a:ext cx="936104" cy="19442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boks 4"/>
          <p:cNvSpPr txBox="1"/>
          <p:nvPr/>
        </p:nvSpPr>
        <p:spPr>
          <a:xfrm>
            <a:off x="5591944" y="2564904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1. celledeling: produktet er 2 celler</a:t>
            </a:r>
          </a:p>
        </p:txBody>
      </p:sp>
      <p:sp>
        <p:nvSpPr>
          <p:cNvPr id="6" name="Højre klammeparentes 5"/>
          <p:cNvSpPr/>
          <p:nvPr/>
        </p:nvSpPr>
        <p:spPr>
          <a:xfrm>
            <a:off x="4583832" y="3861048"/>
            <a:ext cx="936104" cy="19442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boks 6"/>
          <p:cNvSpPr txBox="1"/>
          <p:nvPr/>
        </p:nvSpPr>
        <p:spPr>
          <a:xfrm>
            <a:off x="5519936" y="465313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2. celledeling: produktet er 4 celler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Mitose og </a:t>
            </a:r>
            <a:r>
              <a:rPr lang="da-DK" dirty="0" err="1"/>
              <a:t>Meiose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Mitose: foregår i alle kroppens celler:</a:t>
            </a:r>
          </a:p>
          <a:p>
            <a:r>
              <a:rPr lang="da-DK" dirty="0" err="1"/>
              <a:t>Meiose</a:t>
            </a:r>
            <a:r>
              <a:rPr lang="da-DK" dirty="0"/>
              <a:t>: Foregår kun i æggestokke og testikler – KUN til dannelse af </a:t>
            </a:r>
            <a:r>
              <a:rPr lang="da-DK" dirty="0" err="1"/>
              <a:t>kønsceller</a:t>
            </a:r>
            <a:r>
              <a:rPr lang="da-DK" dirty="0"/>
              <a:t> (ægceller og sædceller)</a:t>
            </a:r>
          </a:p>
          <a:p>
            <a:r>
              <a:rPr lang="da-DK" dirty="0"/>
              <a:t>Mitose: 2 ens celler – sikrer genetisk ensartethed</a:t>
            </a:r>
          </a:p>
          <a:p>
            <a:r>
              <a:rPr lang="da-DK" dirty="0" err="1"/>
              <a:t>Meiose</a:t>
            </a:r>
            <a:r>
              <a:rPr lang="da-DK" dirty="0"/>
              <a:t>: 4 genetisk forskellige celler – SIKRER GENETISK FORSKELLIGHED – VIGTIGT FOR ARTERS OVERLEVELSE</a:t>
            </a:r>
          </a:p>
          <a:p>
            <a:r>
              <a:rPr lang="da-DK" dirty="0"/>
              <a:t>Mitose: én celledeling</a:t>
            </a:r>
          </a:p>
          <a:p>
            <a:r>
              <a:rPr lang="da-DK" dirty="0" err="1"/>
              <a:t>Meiose</a:t>
            </a:r>
            <a:r>
              <a:rPr lang="da-DK" dirty="0"/>
              <a:t>: 2 celledelinger</a:t>
            </a:r>
          </a:p>
          <a:p>
            <a:pPr>
              <a:buNone/>
            </a:pPr>
            <a:endParaRPr lang="da-DK" dirty="0"/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241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Mitose vs. meiose</vt:lpstr>
      <vt:lpstr>Mitose almindelig celledeling</vt:lpstr>
      <vt:lpstr>Meiose kønscelledannelse</vt:lpstr>
      <vt:lpstr>Meiosens faser</vt:lpstr>
      <vt:lpstr>Mitose og Meiose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Mitose vs. meiose</dc:title>
  <dc:creator>Alok</dc:creator>
  <cp:lastModifiedBy>Alok Shukla</cp:lastModifiedBy>
  <cp:revision>1</cp:revision>
  <dcterms:created xsi:type="dcterms:W3CDTF">2020-01-09T08:03:01Z</dcterms:created>
  <dcterms:modified xsi:type="dcterms:W3CDTF">2026-02-02T08:19:14Z</dcterms:modified>
</cp:coreProperties>
</file>