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15"/>
  </p:notes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43" y="6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sja Droob" userId="f2b9f7fe8b9fa05b" providerId="LiveId" clId="{7DD10F90-B396-43C7-8893-8E85AECF5F20}"/>
    <pc:docChg chg="custSel modSld">
      <pc:chgData name="Natasja Droob" userId="f2b9f7fe8b9fa05b" providerId="LiveId" clId="{7DD10F90-B396-43C7-8893-8E85AECF5F20}" dt="2026-02-01T19:11:32.856" v="40" actId="20577"/>
      <pc:docMkLst>
        <pc:docMk/>
      </pc:docMkLst>
      <pc:sldChg chg="modSp mod">
        <pc:chgData name="Natasja Droob" userId="f2b9f7fe8b9fa05b" providerId="LiveId" clId="{7DD10F90-B396-43C7-8893-8E85AECF5F20}" dt="2026-02-01T19:11:32.856" v="40" actId="20577"/>
        <pc:sldMkLst>
          <pc:docMk/>
          <pc:sldMk cId="416940258" sldId="257"/>
        </pc:sldMkLst>
        <pc:spChg chg="mod">
          <ac:chgData name="Natasja Droob" userId="f2b9f7fe8b9fa05b" providerId="LiveId" clId="{7DD10F90-B396-43C7-8893-8E85AECF5F20}" dt="2026-02-01T19:11:32.856" v="40" actId="20577"/>
          <ac:spMkLst>
            <pc:docMk/>
            <pc:sldMk cId="416940258" sldId="257"/>
            <ac:spMk id="3" creationId="{3AED832D-ADB9-429A-B37F-4249B8988AA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C51C1-555E-4837-95F6-3F8CD96314F3}" type="datetimeFigureOut">
              <a:rPr lang="da-DK" smtClean="0"/>
              <a:t>01-02-2026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1B9DC-F24F-49AB-B41C-447889AD2C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3151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Vi kan nu konkludere at væksten i indvandrere fra 1980 til 2023 er på 418% (518-100 = 418)</a:t>
            </a:r>
          </a:p>
          <a:p>
            <a:r>
              <a:rPr lang="da-DK" dirty="0"/>
              <a:t>Væksten i efterkommere er i samme periode på 1065% (1165-100).</a:t>
            </a:r>
          </a:p>
          <a:p>
            <a:r>
              <a:rPr lang="da-DK" dirty="0"/>
              <a:t>Væksten i personer med dansk oprindelse er på 1,1%. Altså en markant lavere vækst i gruppen med ”personer med dansk oprindelse”.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F1B9DC-F24F-49AB-B41C-447889AD2C3E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26791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CD60141-EEBD-4EC1-8E34-0344C16A1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18308" y="0"/>
            <a:ext cx="6873692" cy="6858000"/>
          </a:xfrm>
          <a:custGeom>
            <a:avLst/>
            <a:gdLst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0 w 12192000"/>
              <a:gd name="connsiteY6" fmla="*/ 0 h 6858000"/>
              <a:gd name="connsiteX7" fmla="*/ 6700 w 12192000"/>
              <a:gd name="connsiteY7" fmla="*/ 0 h 6858000"/>
              <a:gd name="connsiteX8" fmla="*/ 6700 w 12192000"/>
              <a:gd name="connsiteY8" fmla="*/ 6858000 h 6858000"/>
              <a:gd name="connsiteX9" fmla="*/ 0 w 12192000"/>
              <a:gd name="connsiteY9" fmla="*/ 6858000 h 6858000"/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11328900 w 12192000"/>
              <a:gd name="connsiteY6" fmla="*/ 0 h 6858000"/>
              <a:gd name="connsiteX7" fmla="*/ 0 w 12192000"/>
              <a:gd name="connsiteY7" fmla="*/ 6858000 h 6858000"/>
              <a:gd name="connsiteX8" fmla="*/ 6700 w 12192000"/>
              <a:gd name="connsiteY8" fmla="*/ 0 h 6858000"/>
              <a:gd name="connsiteX9" fmla="*/ 6700 w 12192000"/>
              <a:gd name="connsiteY9" fmla="*/ 6858000 h 6858000"/>
              <a:gd name="connsiteX10" fmla="*/ 0 w 12192000"/>
              <a:gd name="connsiteY10" fmla="*/ 6858000 h 6858000"/>
              <a:gd name="connsiteX0" fmla="*/ 11322200 w 12185300"/>
              <a:gd name="connsiteY0" fmla="*/ 0 h 6858000"/>
              <a:gd name="connsiteX1" fmla="*/ 12185300 w 12185300"/>
              <a:gd name="connsiteY1" fmla="*/ 0 h 6858000"/>
              <a:gd name="connsiteX2" fmla="*/ 12185300 w 12185300"/>
              <a:gd name="connsiteY2" fmla="*/ 6858000 h 6858000"/>
              <a:gd name="connsiteX3" fmla="*/ 5311608 w 12185300"/>
              <a:gd name="connsiteY3" fmla="*/ 6858000 h 6858000"/>
              <a:gd name="connsiteX4" fmla="*/ 11322197 w 12185300"/>
              <a:gd name="connsiteY4" fmla="*/ 4 h 6858000"/>
              <a:gd name="connsiteX5" fmla="*/ 11322198 w 12185300"/>
              <a:gd name="connsiteY5" fmla="*/ 2 h 6858000"/>
              <a:gd name="connsiteX6" fmla="*/ 11322200 w 12185300"/>
              <a:gd name="connsiteY6" fmla="*/ 0 h 6858000"/>
              <a:gd name="connsiteX7" fmla="*/ 0 w 12185300"/>
              <a:gd name="connsiteY7" fmla="*/ 6858000 h 6858000"/>
              <a:gd name="connsiteX8" fmla="*/ 0 w 12185300"/>
              <a:gd name="connsiteY8" fmla="*/ 0 h 6858000"/>
              <a:gd name="connsiteX9" fmla="*/ 0 w 12185300"/>
              <a:gd name="connsiteY9" fmla="*/ 6858000 h 6858000"/>
              <a:gd name="connsiteX0" fmla="*/ 6010592 w 6873692"/>
              <a:gd name="connsiteY0" fmla="*/ 0 h 6858000"/>
              <a:gd name="connsiteX1" fmla="*/ 6873692 w 6873692"/>
              <a:gd name="connsiteY1" fmla="*/ 0 h 6858000"/>
              <a:gd name="connsiteX2" fmla="*/ 6873692 w 6873692"/>
              <a:gd name="connsiteY2" fmla="*/ 6858000 h 6858000"/>
              <a:gd name="connsiteX3" fmla="*/ 0 w 6873692"/>
              <a:gd name="connsiteY3" fmla="*/ 6858000 h 6858000"/>
              <a:gd name="connsiteX4" fmla="*/ 6010589 w 6873692"/>
              <a:gd name="connsiteY4" fmla="*/ 4 h 6858000"/>
              <a:gd name="connsiteX5" fmla="*/ 6010590 w 6873692"/>
              <a:gd name="connsiteY5" fmla="*/ 2 h 6858000"/>
              <a:gd name="connsiteX6" fmla="*/ 6010592 w 687369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3692" h="6858000">
                <a:moveTo>
                  <a:pt x="6010592" y="0"/>
                </a:moveTo>
                <a:lnTo>
                  <a:pt x="6873692" y="0"/>
                </a:lnTo>
                <a:lnTo>
                  <a:pt x="687369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lnTo>
                  <a:pt x="6010592" y="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FCBBA-905A-4FD1-BFBA-F3EE6DA264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81098"/>
            <a:ext cx="8986580" cy="2832404"/>
          </a:xfrm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48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DD287E-F1C8-463F-8429-D1B5B1582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463522"/>
            <a:ext cx="8986580" cy="650311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F44ED-7973-4A99-B2CA-A8962BCE0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F96F2-D6BE-49AC-A605-5AE87C3F2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7FC50-B13C-4B63-AE64-F71A6EDE6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75A547-BCD1-42BE-966E-53CA0AB93165}"/>
              </a:ext>
            </a:extLst>
          </p:cNvPr>
          <p:cNvCxnSpPr>
            <a:cxnSpLocks/>
          </p:cNvCxnSpPr>
          <p:nvPr/>
        </p:nvCxnSpPr>
        <p:spPr>
          <a:xfrm>
            <a:off x="1188357" y="5151666"/>
            <a:ext cx="98225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31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A3BF2-BCE9-47D7-B1C0-1F0E4936B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722E9-C3E4-48AF-996A-495AE659F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9E516-382B-4845-93BF-20C16EE0D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96E16-F168-442A-843C-5D490D54B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61BEA-A969-437A-BD8B-CB1B709AD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58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528449-3E11-45FF-BF3A-651867603E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572500" y="870625"/>
            <a:ext cx="2476499" cy="50292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0EAB0-2DFA-4CBA-86B1-1826EF523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43000" y="870625"/>
            <a:ext cx="7324928" cy="50292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22F89-E1F5-45D7-945A-8A2886C4B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7E82-5FB8-4289-AD0C-0BA788E14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A4046-1A2C-41F5-A177-1C3919C20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489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CD6F3-88F1-4195-8395-57AA096BB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8D06C-EB08-40B3-AFB3-A62F44112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962F-B413-4C4C-A490-724DDB9E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71813-4E87-4C04-835D-76246010B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22BA3-033C-491E-A045-F0052AC19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228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E19AD-2EDD-4B4F-9F9E-46A444184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709738"/>
            <a:ext cx="8520952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EE5927-21D5-4EBA-A112-CAD1BD38B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4589466"/>
            <a:ext cx="8520952" cy="81326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F0D16-9D87-4D76-A5A5-534E24B7D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5F387-5AAC-45D0-ABCE-B1CF4BC7E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AF6FE-0006-4F40-A7FB-E0FDBADF7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99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8AADE-587E-4574-B21B-7ABDE5A23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F9DA5-4DFB-4211-A58A-FFD842C27A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339501"/>
            <a:ext cx="4798979" cy="35505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A99F26-66AF-4614-91CE-C93A24BAC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0020" y="2339501"/>
            <a:ext cx="4798980" cy="355059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F678E-59B5-4DF9-ABCB-506B9CB70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B50A53-317B-444A-9BA2-F69CDBF5D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B269A1-B0FB-4C8F-B6AA-0718C92D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474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2BBBF-42B2-4A5D-B145-46983A530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133272"/>
            <a:ext cx="9905999" cy="84630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04BE44-5271-4B5D-B649-35E3AF20B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2999" y="2067127"/>
            <a:ext cx="4798980" cy="710119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7891E-0C0A-4688-97DD-C0715E322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3001" y="2864795"/>
            <a:ext cx="4798978" cy="30253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5EAF30-3412-49B0-93D1-596CC2695B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018" y="2067127"/>
            <a:ext cx="4798981" cy="710119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07B9B7-F41C-4314-9F0C-BB84547FB8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019" y="2864795"/>
            <a:ext cx="4798982" cy="30253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21587F-6AFC-4906-86EB-6B0A86EEF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4BE2C5-583B-49BC-9864-B01EEF79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39B236-45F5-4CC6-8D53-A6903A1C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92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6B206-0678-4577-B79F-760526A5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0" y="1322615"/>
            <a:ext cx="8175171" cy="421277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D5FCB8-AFD3-4801-BBD6-9548F4CF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6DACF8-CBC0-416B-B28E-EE18C4238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0C7421-FF49-4CE9-87D0-2B4FFE0E3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744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19CBFE-15AA-4447-9F9C-D8B0BEB24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B48227-EC1E-4063-9682-891A2DB1A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C6A63-C3F4-4563-A542-9A41AC946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78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900C1-FE18-461C-801C-8626C7759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600200"/>
            <a:ext cx="3932237" cy="1964986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4CFF3-3406-49E3-9D5A-1BE90FFA5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451" y="987425"/>
            <a:ext cx="542154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3D14FF-9082-4BBA-BC7A-F4C5B7859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3000" y="3662464"/>
            <a:ext cx="3932237" cy="2206523"/>
          </a:xfrm>
        </p:spPr>
        <p:txBody>
          <a:bodyPr/>
          <a:lstStyle>
            <a:lvl1pPr marL="0" indent="0">
              <a:buNone/>
              <a:defRPr sz="16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A2726-EB8E-4DF7-9A1B-F03BD8C71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9929BE-611C-4FE6-B0A5-E0FF9DF96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0B32-1D0E-4BCD-8850-59EA235F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73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A1460E-1069-4FCA-B04E-28F77C861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13614" y="987425"/>
            <a:ext cx="55353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38C1E-867B-4FE9-8783-9B1246AEB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3000" y="3657601"/>
            <a:ext cx="3932236" cy="2211388"/>
          </a:xfrm>
        </p:spPr>
        <p:txBody>
          <a:bodyPr/>
          <a:lstStyle>
            <a:lvl1pPr marL="0" indent="0">
              <a:buNone/>
              <a:defRPr sz="16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21568-4870-46F2-9F7E-F41070201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3CC65-0E73-45A1-9D4F-3F4559B3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C58CD-9BC3-431E-A7B4-D596A7F06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68F756-D171-474C-8B1A-C818032F6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600201"/>
            <a:ext cx="3932236" cy="1959428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75651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1C2F78B-DEE8-4195-A196-DFC51BDADFF9}"/>
              </a:ext>
            </a:extLst>
          </p:cNvPr>
          <p:cNvSpPr/>
          <p:nvPr/>
        </p:nvSpPr>
        <p:spPr>
          <a:xfrm>
            <a:off x="9749268" y="4070878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1D79D08-4BE8-4799-BE09-5078DFEE2256}"/>
              </a:ext>
            </a:extLst>
          </p:cNvPr>
          <p:cNvSpPr/>
          <p:nvPr/>
        </p:nvSpPr>
        <p:spPr>
          <a:xfrm rot="10800000">
            <a:off x="0" y="0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5D65A1-16CB-407F-993F-2A6D59BCC0C8}"/>
              </a:ext>
            </a:extLst>
          </p:cNvPr>
          <p:cNvCxnSpPr>
            <a:cxnSpLocks/>
          </p:cNvCxnSpPr>
          <p:nvPr/>
        </p:nvCxnSpPr>
        <p:spPr>
          <a:xfrm>
            <a:off x="1233837" y="6172200"/>
            <a:ext cx="9760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018A2-815D-41B0-A189-FDF7A5E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872935"/>
            <a:ext cx="9905999" cy="13608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FAE63-1276-4C7C-BFF5-F5DF1CDB2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332026"/>
            <a:ext cx="9905999" cy="3567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80268-2D73-487C-843B-51648AE18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8157" y="6356350"/>
            <a:ext cx="30933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3CADBD16-5BFB-4D9F-9646-C75D1B53BBB6}" type="datetimeFigureOut">
              <a:rPr lang="en-US" smtClean="0"/>
              <a:pPr/>
              <a:t>2/1/2026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61E6D-D51F-4BD7-B59D-19AF17917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0" y="6356350"/>
            <a:ext cx="39591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701B1-1C93-41C2-AEE1-815DEA51B9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3186" y="6356350"/>
            <a:ext cx="6258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0722274-0FAA-4649-AA4E-4210F4F3216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8336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28" r:id="rId6"/>
    <p:sldLayoutId id="2147483724" r:id="rId7"/>
    <p:sldLayoutId id="2147483725" r:id="rId8"/>
    <p:sldLayoutId id="2147483726" r:id="rId9"/>
    <p:sldLayoutId id="2147483727" r:id="rId10"/>
    <p:sldLayoutId id="214748372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029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4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3B0A228-9EA3-4009-A82E-9402BBC72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3217E9A-14B3-9BA6-4E65-05BCD654F3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81101"/>
            <a:ext cx="5202381" cy="199851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da-DK" sz="3700"/>
              <a:t>En samfundsfaglig undersøgelse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79B4FEF-A3F2-2F4B-6E11-CF521BB13B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1" y="4010061"/>
            <a:ext cx="2597190" cy="1814946"/>
          </a:xfrm>
        </p:spPr>
        <p:txBody>
          <a:bodyPr anchor="b">
            <a:normAutofit/>
          </a:bodyPr>
          <a:lstStyle/>
          <a:p>
            <a:r>
              <a:rPr lang="da-DK" dirty="0"/>
              <a:t>Kvantitativ og kvalitativ metode</a:t>
            </a:r>
          </a:p>
        </p:txBody>
      </p:sp>
      <p:pic>
        <p:nvPicPr>
          <p:cNvPr id="4" name="Picture 3" descr="Et billede, der indeholder Magenta, Syren/lyslilla, pink, kunst&#10;&#10;AI-genereret indhold kan være ukorrekt.">
            <a:extLst>
              <a:ext uri="{FF2B5EF4-FFF2-40B4-BE49-F238E27FC236}">
                <a16:creationId xmlns:a16="http://schemas.microsoft.com/office/drawing/2014/main" id="{2CAFCE7E-524B-CE0F-3105-E93B79B6F51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978" r="17712"/>
          <a:stretch>
            <a:fillRect/>
          </a:stretch>
        </p:blipFill>
        <p:spPr>
          <a:xfrm>
            <a:off x="2685473" y="10"/>
            <a:ext cx="9506528" cy="6857990"/>
          </a:xfrm>
          <a:custGeom>
            <a:avLst/>
            <a:gdLst/>
            <a:ahLst/>
            <a:cxnLst/>
            <a:rect l="l" t="t" r="r" b="b"/>
            <a:pathLst>
              <a:path w="9506528" h="6858000">
                <a:moveTo>
                  <a:pt x="6427633" y="0"/>
                </a:moveTo>
                <a:lnTo>
                  <a:pt x="9506528" y="0"/>
                </a:lnTo>
                <a:lnTo>
                  <a:pt x="9506528" y="1557082"/>
                </a:lnTo>
                <a:lnTo>
                  <a:pt x="4860617" y="6858000"/>
                </a:lnTo>
                <a:lnTo>
                  <a:pt x="417041" y="6858000"/>
                </a:lnTo>
                <a:close/>
                <a:moveTo>
                  <a:pt x="0" y="0"/>
                </a:moveTo>
                <a:lnTo>
                  <a:pt x="6427633" y="0"/>
                </a:lnTo>
                <a:lnTo>
                  <a:pt x="0" y="1"/>
                </a:ln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8D8C03A-D73E-4E89-A17E-452429264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3854" y="1549822"/>
            <a:ext cx="4676439" cy="5313651"/>
          </a:xfrm>
          <a:custGeom>
            <a:avLst/>
            <a:gdLst>
              <a:gd name="connsiteX0" fmla="*/ 6846874 w 6846874"/>
              <a:gd name="connsiteY0" fmla="*/ 3021586 h 3021586"/>
              <a:gd name="connsiteX1" fmla="*/ 0 w 6846874"/>
              <a:gd name="connsiteY1" fmla="*/ 3021585 h 3021586"/>
              <a:gd name="connsiteX2" fmla="*/ 3399286 w 6846874"/>
              <a:gd name="connsiteY2" fmla="*/ 0 h 3021586"/>
              <a:gd name="connsiteX0" fmla="*/ 6846874 w 6846874"/>
              <a:gd name="connsiteY0" fmla="*/ 3016405 h 3016405"/>
              <a:gd name="connsiteX1" fmla="*/ 0 w 6846874"/>
              <a:gd name="connsiteY1" fmla="*/ 3016404 h 3016405"/>
              <a:gd name="connsiteX2" fmla="*/ 3425190 w 6846874"/>
              <a:gd name="connsiteY2" fmla="*/ 0 h 3016405"/>
              <a:gd name="connsiteX3" fmla="*/ 6846874 w 6846874"/>
              <a:gd name="connsiteY3" fmla="*/ 3016405 h 3016405"/>
              <a:gd name="connsiteX0" fmla="*/ 6846874 w 6846874"/>
              <a:gd name="connsiteY0" fmla="*/ 3055286 h 3055286"/>
              <a:gd name="connsiteX1" fmla="*/ 0 w 6846874"/>
              <a:gd name="connsiteY1" fmla="*/ 3055285 h 3055286"/>
              <a:gd name="connsiteX2" fmla="*/ 3425190 w 6846874"/>
              <a:gd name="connsiteY2" fmla="*/ 0 h 3055286"/>
              <a:gd name="connsiteX3" fmla="*/ 6846874 w 6846874"/>
              <a:gd name="connsiteY3" fmla="*/ 3055286 h 3055286"/>
              <a:gd name="connsiteX0" fmla="*/ 6846874 w 6846874"/>
              <a:gd name="connsiteY0" fmla="*/ 5422604 h 5422604"/>
              <a:gd name="connsiteX1" fmla="*/ 0 w 6846874"/>
              <a:gd name="connsiteY1" fmla="*/ 5422603 h 5422604"/>
              <a:gd name="connsiteX2" fmla="*/ 6839561 w 6846874"/>
              <a:gd name="connsiteY2" fmla="*/ 0 h 5422604"/>
              <a:gd name="connsiteX3" fmla="*/ 6846874 w 6846874"/>
              <a:gd name="connsiteY3" fmla="*/ 5422604 h 542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46874" h="5422604">
                <a:moveTo>
                  <a:pt x="6846874" y="5422604"/>
                </a:moveTo>
                <a:lnTo>
                  <a:pt x="0" y="5422603"/>
                </a:lnTo>
                <a:lnTo>
                  <a:pt x="6839561" y="0"/>
                </a:lnTo>
                <a:cubicBezTo>
                  <a:pt x="6841999" y="1807535"/>
                  <a:pt x="6844436" y="3615069"/>
                  <a:pt x="6846874" y="5422604"/>
                </a:cubicBez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112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186463-D78F-305D-8C18-520012D73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2: kvalitativ data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B5AFC4F-D76E-7206-9784-025C8713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På baggrund af jeres arbejde i opgave 1, skal I nu arbejde kvalitativt. Vi ved fra forrige lektioner i metodeforløbet, at der er styrker og svagheder ved hver metode. Det betyder, at det ikke er altså I kan få svar på med jeres beregninger og teori. I skal derfor lave minimum ét interview.</a:t>
            </a:r>
          </a:p>
          <a:p>
            <a:r>
              <a:rPr lang="da-DK" dirty="0"/>
              <a:t>Men inden da skal I udforme en interviewguide, som indeholder en operationalisering af teoretiske spørgsmål, således spørgsmålene bliver let forståelige for interviewpersonen samt en briefing og debriefing.</a:t>
            </a:r>
          </a:p>
          <a:p>
            <a:r>
              <a:rPr lang="da-DK" dirty="0"/>
              <a:t>Inden vi gennemgår faserne ved et interview, skal I læse s. 106-115 i pdf’en ”metodebogen” om hvordan man forbereder sig bedst muligt på at lave et interview.</a:t>
            </a:r>
          </a:p>
        </p:txBody>
      </p:sp>
    </p:spTree>
    <p:extLst>
      <p:ext uri="{BB962C8B-B14F-4D97-AF65-F5344CB8AC3E}">
        <p14:creationId xmlns:p14="http://schemas.microsoft.com/office/powerpoint/2010/main" val="1540921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1C500B-69B3-2309-F609-86657BE7F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Faserne i et interview: før interviewet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692FE7-82A0-4B22-7C80-B01979DF75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23672"/>
            <a:ext cx="9905999" cy="4392118"/>
          </a:xfrm>
        </p:spPr>
        <p:txBody>
          <a:bodyPr>
            <a:normAutofit fontScale="85000" lnSpcReduction="10000"/>
          </a:bodyPr>
          <a:lstStyle/>
          <a:p>
            <a:r>
              <a:rPr lang="da-DK" dirty="0"/>
              <a:t>Operationalisering: dine spørgsmål i interviewet som skal tage udgangspunkt i teori fra undervisningen, skal gøres til mere jordnære spørgsmål. Mere præcist skal spørgsmålene kunne forstås af de personer, du skal interviewe, eller som skal svare på din spørgeskemaundersøgelse. </a:t>
            </a:r>
          </a:p>
          <a:p>
            <a:r>
              <a:rPr lang="da-DK" dirty="0"/>
              <a:t>Med andre ord skal du på baggrund af din problemformulering opstille en række teoretiske spørgsmål, som du ønsker svar på i din undersøgelse. De skal derefter ‘oversættes’ til hverdagssprog, det vil sige operationaliseres.</a:t>
            </a:r>
          </a:p>
          <a:p>
            <a:r>
              <a:rPr lang="da-DK" dirty="0"/>
              <a:t>Et dårligt eksempel: </a:t>
            </a:r>
          </a:p>
          <a:p>
            <a:r>
              <a:rPr lang="da-DK" dirty="0"/>
              <a:t>Du vil gerne have viden om interviewpersonen har en høj, moderat eller lav kulturel kapital: Hvor høj en kulturel kapital vil du sige, at du har?</a:t>
            </a:r>
          </a:p>
          <a:p>
            <a:r>
              <a:rPr lang="da-DK" dirty="0"/>
              <a:t>Et godt eksempel:</a:t>
            </a:r>
          </a:p>
          <a:p>
            <a:r>
              <a:rPr lang="da-DK" dirty="0"/>
              <a:t>Hvilken uddannelse har du? Hvor ofte læser du bøger? Hvor ofte deltager du i kulturelle arrangementer? Osv.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24212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E23E53-DD8B-29A9-8C9A-E4BE5F7FF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Interviewguide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3D060FD-0D4E-A964-1050-6B1749C90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Det er en tabel med de teoretiske (forskningsmæssige) spørgsmål du ønsker at få svar på, og spørgsmålene som er gjort let forståelige (operationalisering).</a:t>
            </a:r>
          </a:p>
          <a:p>
            <a:r>
              <a:rPr lang="da-DK" dirty="0"/>
              <a:t>Se eksempel i jeres arbejdsark eller i pdf’en ”metodebogen”.</a:t>
            </a:r>
          </a:p>
          <a:p>
            <a:r>
              <a:rPr lang="da-DK" dirty="0"/>
              <a:t>Jeres interviewguide skal indeholde en briefing og debriefing, som er en introduktion til formålet med interviewet, hvilke roller I forskellige gruppemedlemmer har under interviewet, hvor lang tid interviewet vil tage, at vedkommende er anonym udover deres køn og alder osv.</a:t>
            </a:r>
          </a:p>
          <a:p>
            <a:r>
              <a:rPr lang="da-DK" dirty="0"/>
              <a:t>En debriefing er en afrunding af interviewet, hvor I spørger om interviewpersonen har mere at tilføje og en tak for vedkommendes deltagelse.</a:t>
            </a:r>
          </a:p>
        </p:txBody>
      </p:sp>
    </p:spTree>
    <p:extLst>
      <p:ext uri="{BB962C8B-B14F-4D97-AF65-F5344CB8AC3E}">
        <p14:creationId xmlns:p14="http://schemas.microsoft.com/office/powerpoint/2010/main" val="2589619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9205EB-749F-16CC-C95F-4CD95D00D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2b-c.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EF8232D-D5BF-ECBA-9FB3-3A4FA8E85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skal nu udforme en interviewguide der er funderet i teoretiske spørgsmål/temaer og som indeholder en operationalisering, så interviewspørgsmålene bliver let forståelige.</a:t>
            </a:r>
          </a:p>
          <a:p>
            <a:r>
              <a:rPr lang="da-DK" dirty="0"/>
              <a:t>Derudover skal I lave opgave 2c også, som handler om rollefordeling og afprøvning af interviewguiden. </a:t>
            </a:r>
          </a:p>
        </p:txBody>
      </p:sp>
    </p:spTree>
    <p:extLst>
      <p:ext uri="{BB962C8B-B14F-4D97-AF65-F5344CB8AC3E}">
        <p14:creationId xmlns:p14="http://schemas.microsoft.com/office/powerpoint/2010/main" val="3120532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F062F8-7587-C44E-0F88-770C9D453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En samfundsfaglig undersøgelse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AED832D-ADB9-429A-B37F-4249B8988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844842"/>
            <a:ext cx="9905999" cy="4299283"/>
          </a:xfrm>
        </p:spPr>
        <p:txBody>
          <a:bodyPr>
            <a:normAutofit fontScale="92500" lnSpcReduction="20000"/>
          </a:bodyPr>
          <a:lstStyle/>
          <a:p>
            <a:r>
              <a:rPr lang="da-DK" dirty="0"/>
              <a:t>I skal arbejde i grupper af 3-4 personer.</a:t>
            </a:r>
          </a:p>
          <a:p>
            <a:r>
              <a:rPr lang="da-DK" dirty="0"/>
              <a:t>Jeres undersøgelse tager udgangspunkt i en overordnet problemformulering, som i vha. kvantitativ og kvalitativ metode samt teori skal besvare.</a:t>
            </a:r>
          </a:p>
          <a:p>
            <a:r>
              <a:rPr lang="da-DK" dirty="0"/>
              <a:t>I skal blandt andet lave beregninger og interviewe jeres forældre/bedsteforældre/tanter/onkler osv. men mere om det senere.</a:t>
            </a:r>
          </a:p>
          <a:p>
            <a:r>
              <a:rPr lang="da-DK" dirty="0"/>
              <a:t>I skal lave nogle problemstillinger, der hjælper med at besvare den overordnede problemformulering. </a:t>
            </a:r>
            <a:r>
              <a:rPr lang="da-DK"/>
              <a:t>Herunder et som ND har lavet.</a:t>
            </a:r>
            <a:endParaRPr lang="da-DK" dirty="0"/>
          </a:p>
          <a:p>
            <a:r>
              <a:rPr lang="da-DK" dirty="0"/>
              <a:t>Jeres arbejde skal sammenfattes til et skriftligt produkt, hvor jeres beregninger og interviewguides og efterbehandling af interviewene forelægger i bilag.</a:t>
            </a:r>
          </a:p>
          <a:p>
            <a:r>
              <a:rPr lang="da-DK" dirty="0"/>
              <a:t>Derudover skal I præsentere jeres resultater for en anden gruppe.</a:t>
            </a:r>
          </a:p>
          <a:p>
            <a:r>
              <a:rPr lang="da-DK" dirty="0"/>
              <a:t>Vi arbejder med undersøgelsen over de næste par blokke (cirka fire blokke)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6940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A01D00-9B78-78A1-18B5-4F136A38B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Formålet med undersøgelsen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08346E7-5DF7-6A7F-06F9-82BC9411A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At I får prøvet kræfter med en rigtig samfundsfaglig undersøgelse.</a:t>
            </a:r>
          </a:p>
          <a:p>
            <a:r>
              <a:rPr lang="da-DK" dirty="0"/>
              <a:t>At I får prøvet metoderne af i praksis.</a:t>
            </a:r>
          </a:p>
          <a:p>
            <a:r>
              <a:rPr lang="da-DK" dirty="0"/>
              <a:t>At I får viden om beregninger i samfundsfag og får prøvet kræfter med dem.</a:t>
            </a:r>
          </a:p>
          <a:p>
            <a:r>
              <a:rPr lang="da-DK" dirty="0"/>
              <a:t>At I får viden om og lavet en interviewguide, udført det, efterbehandlet data.</a:t>
            </a:r>
          </a:p>
          <a:p>
            <a:r>
              <a:rPr lang="da-DK" dirty="0"/>
              <a:t>At I får samlet alle pointerne i et skriftligt produkt, som skal fremlægges for en anden gruppe. </a:t>
            </a:r>
          </a:p>
        </p:txBody>
      </p:sp>
    </p:spTree>
    <p:extLst>
      <p:ext uri="{BB962C8B-B14F-4D97-AF65-F5344CB8AC3E}">
        <p14:creationId xmlns:p14="http://schemas.microsoft.com/office/powerpoint/2010/main" val="2517682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9834F1-96FC-A278-13A5-786030D82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1: kvantitativ metode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CD21106-2715-42BD-EA68-DA2E0FA8D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Som I ved, så handler kvantitativ metode om at afdække forhold, der kan kvantificeres ( dvs. sættes tal på). </a:t>
            </a:r>
          </a:p>
          <a:p>
            <a:r>
              <a:rPr lang="da-DK" dirty="0"/>
              <a:t>Når man indsamler data eller får tildelt kvantitativt data, er det oftest i absolutte tal. Det kan være svært at finde mønstre og se udviklinger i absolutte tal. Derfor laver vi i samfundsfag beregninger, når der er tale om absolutte tal.</a:t>
            </a:r>
          </a:p>
          <a:p>
            <a:r>
              <a:rPr lang="da-DK" dirty="0"/>
              <a:t>Der er tre gængse beregninger:</a:t>
            </a:r>
          </a:p>
          <a:p>
            <a:pPr lvl="1"/>
            <a:r>
              <a:rPr lang="da-DK" dirty="0"/>
              <a:t>Indekstal</a:t>
            </a:r>
          </a:p>
          <a:p>
            <a:pPr lvl="1"/>
            <a:r>
              <a:rPr lang="da-DK" dirty="0"/>
              <a:t>Procentandele</a:t>
            </a:r>
          </a:p>
          <a:p>
            <a:pPr lvl="1"/>
            <a:r>
              <a:rPr lang="da-DK" dirty="0"/>
              <a:t>Vækst i procent</a:t>
            </a:r>
          </a:p>
        </p:txBody>
      </p:sp>
    </p:spTree>
    <p:extLst>
      <p:ext uri="{BB962C8B-B14F-4D97-AF65-F5344CB8AC3E}">
        <p14:creationId xmlns:p14="http://schemas.microsoft.com/office/powerpoint/2010/main" val="3034491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AC7AC2-680D-6D5D-F4AD-F1787EBCC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714" y="163252"/>
            <a:ext cx="9905999" cy="1360898"/>
          </a:xfrm>
        </p:spPr>
        <p:txBody>
          <a:bodyPr/>
          <a:lstStyle/>
          <a:p>
            <a:r>
              <a:rPr lang="da-DK" dirty="0"/>
              <a:t>Beregninger: Indekstal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0183C74-304A-FA74-04DF-E0FF6419A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714" y="1160060"/>
            <a:ext cx="10902285" cy="4739084"/>
          </a:xfrm>
        </p:spPr>
        <p:txBody>
          <a:bodyPr/>
          <a:lstStyle/>
          <a:p>
            <a:r>
              <a:rPr lang="da-DK" sz="1800" dirty="0"/>
              <a:t>Med indekstal kan man aflæse og sammenligne den procentvise ændring i forhold til  et basisår. Indekstal er altså forholdstal, som giver mening, når vi skal se om noget er steget eller faldet eller sammenligne udviklingen i forskellige talserier.</a:t>
            </a:r>
          </a:p>
          <a:p>
            <a:r>
              <a:rPr lang="da-DK" sz="1800" dirty="0"/>
              <a:t>Vi kan af nedenstående tabel konstatere en vækst i alle befolkningsgrupper, men hvilken gruppe vokser mest? Vi skal indeksere disse tal.</a:t>
            </a:r>
          </a:p>
          <a:p>
            <a:r>
              <a:rPr lang="da-DK" sz="1800" dirty="0"/>
              <a:t>Der vælges et basisår (sættes til 100) og de øvrige år udregnes relativt til basisåret.</a:t>
            </a:r>
          </a:p>
          <a:p>
            <a:r>
              <a:rPr lang="da-DK" sz="1800" dirty="0"/>
              <a:t>Formlen er: indekstal = tallet for aktuelle år/tallet for basisåret * 100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5" name="Billede 4" descr="Et billede, der indeholder tekst, skærmbillede, Font/skrifttype, nummer/tal&#10;&#10;AI-genereret indhold kan være ukorrekt.">
            <a:extLst>
              <a:ext uri="{FF2B5EF4-FFF2-40B4-BE49-F238E27FC236}">
                <a16:creationId xmlns:a16="http://schemas.microsoft.com/office/drawing/2014/main" id="{282CD133-36FA-7A33-59AA-EAEE8B2D9D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4023650"/>
            <a:ext cx="7013248" cy="1875494"/>
          </a:xfrm>
          <a:prstGeom prst="rect">
            <a:avLst/>
          </a:prstGeom>
        </p:spPr>
      </p:pic>
      <p:pic>
        <p:nvPicPr>
          <p:cNvPr id="7" name="Billede 6" descr="Et billede, der indeholder tekst, skærmbillede, Font/skrifttype, nummer/tal&#10;&#10;AI-genereret indhold kan være ukorrekt.">
            <a:extLst>
              <a:ext uri="{FF2B5EF4-FFF2-40B4-BE49-F238E27FC236}">
                <a16:creationId xmlns:a16="http://schemas.microsoft.com/office/drawing/2014/main" id="{2729201B-F7D6-BE3F-3117-998BC0D225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0441" y="4024583"/>
            <a:ext cx="5141558" cy="2670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654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AA3BCA-EAD7-3B13-A907-1072C1458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5999" cy="1360898"/>
          </a:xfrm>
        </p:spPr>
        <p:txBody>
          <a:bodyPr/>
          <a:lstStyle/>
          <a:p>
            <a:r>
              <a:rPr lang="da-DK" dirty="0"/>
              <a:t>Beregninger: procentvis andele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F4BC6E5-9C7F-5914-EE84-32994DCEF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899411"/>
            <a:ext cx="10929078" cy="4999734"/>
          </a:xfrm>
        </p:spPr>
        <p:txBody>
          <a:bodyPr/>
          <a:lstStyle/>
          <a:p>
            <a:r>
              <a:rPr lang="da-DK" dirty="0"/>
              <a:t>Beregning af andele i procent anvendes især til at vise en sammensætning på et bestemt tidspunkt eller udvikling i sammensætningen.</a:t>
            </a:r>
          </a:p>
          <a:p>
            <a:r>
              <a:rPr lang="da-DK" dirty="0"/>
              <a:t>En fordeling af andele på et bestemt tidspunkt afbildes normalt i et cirkeldiagram, mens en udvikling i andele ofte afbildes i et stablet søjlediagram.</a:t>
            </a:r>
          </a:p>
          <a:p>
            <a:r>
              <a:rPr lang="da-DK" dirty="0"/>
              <a:t>Formlen er: procentandel = andel/total*100</a:t>
            </a:r>
          </a:p>
          <a:p>
            <a:r>
              <a:rPr lang="da-DK" dirty="0"/>
              <a:t>*ændringer i procentandele er i procentpoint (anvendes når procenttal trækkes fra hinanden eller lægges sammen). I eksemplet i tabellen: 11,8-2,6= 9,2 procentpoint. Ændringen i procent er = 353%.</a:t>
            </a:r>
          </a:p>
          <a:p>
            <a:endParaRPr lang="da-DK" dirty="0"/>
          </a:p>
        </p:txBody>
      </p:sp>
      <p:pic>
        <p:nvPicPr>
          <p:cNvPr id="5" name="Billede 4" descr="Et billede, der indeholder tekst, skærmbillede, Font/skrifttype, nummer/tal&#10;&#10;AI-genereret indhold kan være ukorrekt.">
            <a:extLst>
              <a:ext uri="{FF2B5EF4-FFF2-40B4-BE49-F238E27FC236}">
                <a16:creationId xmlns:a16="http://schemas.microsoft.com/office/drawing/2014/main" id="{4F0E948B-1E4F-AE6A-5FBD-4F49ED1A34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2714" y="3981388"/>
            <a:ext cx="7309286" cy="2876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989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B266FD-05B5-BAEE-DFD2-3E850234B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5999" cy="1360898"/>
          </a:xfrm>
        </p:spPr>
        <p:txBody>
          <a:bodyPr/>
          <a:lstStyle/>
          <a:p>
            <a:r>
              <a:rPr lang="da-DK" dirty="0"/>
              <a:t>Beregninger: procentvis vækst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A528E5-2CE3-4C1E-2B3B-E4F60D025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99410"/>
            <a:ext cx="11048999" cy="4999734"/>
          </a:xfrm>
        </p:spPr>
        <p:txBody>
          <a:bodyPr/>
          <a:lstStyle/>
          <a:p>
            <a:r>
              <a:rPr lang="da-DK" dirty="0"/>
              <a:t>Væksten viser ændringen i procent. Det er det samme, vi gør med indekstal, men ved at udregne ændringen i de enkelte perioder, kan vi blive opmærksomme på perioder, hvor der er en markant udvikling, som er værd at kommentere (eksempelvis er væksten markant både for indvandrere og efterkommere i perioden (1990-2000).</a:t>
            </a:r>
          </a:p>
          <a:p>
            <a:r>
              <a:rPr lang="da-DK" dirty="0"/>
              <a:t>Formlen er: Vækst = (</a:t>
            </a:r>
            <a:r>
              <a:rPr lang="da-DK" dirty="0" err="1"/>
              <a:t>slutår-begyndelsesår</a:t>
            </a:r>
            <a:r>
              <a:rPr lang="da-DK" dirty="0"/>
              <a:t>)/</a:t>
            </a:r>
            <a:r>
              <a:rPr lang="da-DK" dirty="0" err="1"/>
              <a:t>begyndelsesår</a:t>
            </a:r>
            <a:r>
              <a:rPr lang="da-DK" dirty="0"/>
              <a:t> * 100</a:t>
            </a:r>
          </a:p>
        </p:txBody>
      </p:sp>
      <p:pic>
        <p:nvPicPr>
          <p:cNvPr id="5" name="Billede 4" descr="Et billede, der indeholder tekst, skærmbillede, nummer/tal, Font/skrifttype&#10;&#10;AI-genereret indhold kan være ukorrekt.">
            <a:extLst>
              <a:ext uri="{FF2B5EF4-FFF2-40B4-BE49-F238E27FC236}">
                <a16:creationId xmlns:a16="http://schemas.microsoft.com/office/drawing/2014/main" id="{61F04548-195D-EF84-9833-8616969737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154" y="4167756"/>
            <a:ext cx="6330846" cy="269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588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FCD33E-D34E-42DA-EB8F-4F45A2AFC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Opsummerende på beregninger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D8F0674-F3C0-F108-01D3-59459D2C8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Gå ind på google og skriv Excel i samfundsfag, så dukker der en side op med videoer, som I skal bruge til opgave 1.</a:t>
            </a:r>
          </a:p>
          <a:p>
            <a:endParaRPr lang="da-DK" dirty="0"/>
          </a:p>
        </p:txBody>
      </p:sp>
      <p:pic>
        <p:nvPicPr>
          <p:cNvPr id="6" name="Pladsholder til indhold 4" descr="Et billede, der indeholder tekst, skærmbillede, Font/skrifttype, kvittering&#10;&#10;AI-genereret indhold kan være ukorrekt.">
            <a:extLst>
              <a:ext uri="{FF2B5EF4-FFF2-40B4-BE49-F238E27FC236}">
                <a16:creationId xmlns:a16="http://schemas.microsoft.com/office/drawing/2014/main" id="{A995EA01-0DDA-FA10-6D1F-58AC19DDDB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255" y="3222245"/>
            <a:ext cx="8116433" cy="267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205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7C8C5A-8806-5AC1-4523-0792D2B28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1: Kvantitativ data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AE925C7-D745-4F3E-5771-723A3C273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933731"/>
            <a:ext cx="9905999" cy="4167266"/>
          </a:xfrm>
        </p:spPr>
        <p:txBody>
          <a:bodyPr>
            <a:normAutofit fontScale="92500" lnSpcReduction="10000"/>
          </a:bodyPr>
          <a:lstStyle/>
          <a:p>
            <a:r>
              <a:rPr lang="da-DK" dirty="0"/>
              <a:t>På baggrund af det udleverede Excel ark og gennemgang af de forskellige beregninger i samfundsfag, skal I nu finde ud af hvilken beregning I skal lave på det kvantitative data. Når I har fortalt ND jeres bud, så skal I lave beregningerne og besvare nedenstående spørgsmål: </a:t>
            </a:r>
          </a:p>
          <a:p>
            <a:r>
              <a:rPr lang="da-DK" dirty="0"/>
              <a:t>Hvilke typiske beregninger laves der i samfundsfag, og hvad viser de?</a:t>
            </a:r>
          </a:p>
          <a:p>
            <a:r>
              <a:rPr lang="da-DK" dirty="0"/>
              <a:t>Hvilke mønstre kan I se i jeres data?</a:t>
            </a:r>
          </a:p>
          <a:p>
            <a:r>
              <a:rPr lang="da-DK" dirty="0"/>
              <a:t>Hvilke teorier kan være med til at forklare disse mønstre?</a:t>
            </a:r>
          </a:p>
          <a:p>
            <a:r>
              <a:rPr lang="da-DK" dirty="0"/>
              <a:t>Hvilke spørgsmål får I ikke svar på med det kvantitative data?</a:t>
            </a:r>
          </a:p>
          <a:p>
            <a:r>
              <a:rPr lang="da-DK" dirty="0"/>
              <a:t>På baggrund af ovenstående og med udgangspunkt i teori, hvilke spørgsmål kunne så være relevante at spørge om i et interview?</a:t>
            </a:r>
          </a:p>
        </p:txBody>
      </p:sp>
    </p:spTree>
    <p:extLst>
      <p:ext uri="{BB962C8B-B14F-4D97-AF65-F5344CB8AC3E}">
        <p14:creationId xmlns:p14="http://schemas.microsoft.com/office/powerpoint/2010/main" val="210686723"/>
      </p:ext>
    </p:extLst>
  </p:cSld>
  <p:clrMapOvr>
    <a:masterClrMapping/>
  </p:clrMapOvr>
</p:sld>
</file>

<file path=ppt/theme/theme1.xml><?xml version="1.0" encoding="utf-8"?>
<a:theme xmlns:a="http://schemas.openxmlformats.org/drawingml/2006/main" name="RegattaVTI">
  <a:themeElements>
    <a:clrScheme name="Regatta Yellow">
      <a:dk1>
        <a:sysClr val="windowText" lastClr="000000"/>
      </a:dk1>
      <a:lt1>
        <a:sysClr val="window" lastClr="FFFFFF"/>
      </a:lt1>
      <a:dk2>
        <a:srgbClr val="181C30"/>
      </a:dk2>
      <a:lt2>
        <a:srgbClr val="C8E1F4"/>
      </a:lt2>
      <a:accent1>
        <a:srgbClr val="217ED3"/>
      </a:accent1>
      <a:accent2>
        <a:srgbClr val="B92525"/>
      </a:accent2>
      <a:accent3>
        <a:srgbClr val="18558C"/>
      </a:accent3>
      <a:accent4>
        <a:srgbClr val="1D8B35"/>
      </a:accent4>
      <a:accent5>
        <a:srgbClr val="EA75AA"/>
      </a:accent5>
      <a:accent6>
        <a:srgbClr val="F5A700"/>
      </a:accent6>
      <a:hlink>
        <a:srgbClr val="DB0000"/>
      </a:hlink>
      <a:folHlink>
        <a:srgbClr val="066BB6"/>
      </a:folHlink>
    </a:clrScheme>
    <a:fontScheme name="Walbaum Display">
      <a:majorFont>
        <a:latin typeface="Walbaum Display"/>
        <a:ea typeface=""/>
        <a:cs typeface=""/>
      </a:majorFont>
      <a:minorFont>
        <a:latin typeface="Walbaum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attaVTI" id="{FFC3BCE5-6357-41D1-8E67-3F85B69D7E86}" vid="{893A6374-FE17-48E5-8B62-678C1B11AA1B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1208</Words>
  <Application>Microsoft Office PowerPoint</Application>
  <PresentationFormat>Widescreen</PresentationFormat>
  <Paragraphs>68</Paragraphs>
  <Slides>13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7" baseType="lpstr">
      <vt:lpstr>Aptos</vt:lpstr>
      <vt:lpstr>Arial</vt:lpstr>
      <vt:lpstr>Walbaum Display</vt:lpstr>
      <vt:lpstr>RegattaVTI</vt:lpstr>
      <vt:lpstr>En samfundsfaglig undersøgelse</vt:lpstr>
      <vt:lpstr>En samfundsfaglig undersøgelse</vt:lpstr>
      <vt:lpstr>Formålet med undersøgelsen</vt:lpstr>
      <vt:lpstr>Opgave 1: kvantitativ metode </vt:lpstr>
      <vt:lpstr>Beregninger: Indekstal </vt:lpstr>
      <vt:lpstr>Beregninger: procentvis andele</vt:lpstr>
      <vt:lpstr>Beregninger: procentvis vækst</vt:lpstr>
      <vt:lpstr>Opsummerende på beregninger</vt:lpstr>
      <vt:lpstr>Opgave 1: Kvantitativ data</vt:lpstr>
      <vt:lpstr>Opgave 2: kvalitativ data</vt:lpstr>
      <vt:lpstr>Faserne i et interview: før interviewet</vt:lpstr>
      <vt:lpstr>Interviewguide</vt:lpstr>
      <vt:lpstr>Opgave 2b-c.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Natasja Droob</dc:creator>
  <cp:lastModifiedBy>Natasja Droob</cp:lastModifiedBy>
  <cp:revision>1</cp:revision>
  <dcterms:created xsi:type="dcterms:W3CDTF">2026-02-01T16:25:10Z</dcterms:created>
  <dcterms:modified xsi:type="dcterms:W3CDTF">2026-02-01T19:11:41Z</dcterms:modified>
</cp:coreProperties>
</file>