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72" r:id="rId3"/>
    <p:sldId id="275"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4" r:id="rId20"/>
    <p:sldId id="273" r:id="rId2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9D0EF3-417B-3E44-8264-6C027BF4899D}" v="14" dt="2026-02-09T13:48:47.1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7"/>
    <p:restoredTop sz="94706"/>
  </p:normalViewPr>
  <p:slideViewPr>
    <p:cSldViewPr snapToGrid="0">
      <p:cViewPr varScale="1">
        <p:scale>
          <a:sx n="111" d="100"/>
          <a:sy n="111" d="100"/>
        </p:scale>
        <p:origin x="656"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71E30E-7522-8545-8598-4F4CB7DA9ED8}" type="datetimeFigureOut">
              <a:rPr lang="da-DK" smtClean="0"/>
              <a:t>09.02.2026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FADAC3-3B07-674F-AB07-4EAA8E32B4DB}" type="slidenum">
              <a:rPr lang="da-DK" smtClean="0"/>
              <a:t>‹nr.›</a:t>
            </a:fld>
            <a:endParaRPr lang="da-DK"/>
          </a:p>
        </p:txBody>
      </p:sp>
    </p:spTree>
    <p:extLst>
      <p:ext uri="{BB962C8B-B14F-4D97-AF65-F5344CB8AC3E}">
        <p14:creationId xmlns:p14="http://schemas.microsoft.com/office/powerpoint/2010/main" val="1905362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7DFADAC3-3B07-674F-AB07-4EAA8E32B4DB}" type="slidenum">
              <a:rPr lang="da-DK" smtClean="0"/>
              <a:t>20</a:t>
            </a:fld>
            <a:endParaRPr lang="da-DK"/>
          </a:p>
        </p:txBody>
      </p:sp>
    </p:spTree>
    <p:extLst>
      <p:ext uri="{BB962C8B-B14F-4D97-AF65-F5344CB8AC3E}">
        <p14:creationId xmlns:p14="http://schemas.microsoft.com/office/powerpoint/2010/main" val="3893564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76A500-AFAB-04D4-2EC7-B5742D18E489}"/>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A27D26F2-4C23-9B0B-EAFE-DF30A978FA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1307986-8CED-3982-2F4D-D822FD1BF094}"/>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5" name="Pladsholder til sidefod 4">
            <a:extLst>
              <a:ext uri="{FF2B5EF4-FFF2-40B4-BE49-F238E27FC236}">
                <a16:creationId xmlns:a16="http://schemas.microsoft.com/office/drawing/2014/main" id="{9A0BEFBA-A54A-C3FD-DE22-9CD7901323E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E4B7D37-1820-FFE4-FBB8-F7C6AED3BE53}"/>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68525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12D58F-630C-0EB1-2D1E-1F05E4F5DF8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A1664D6F-809E-1B4E-F38F-0DD213F2D219}"/>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060A4A2-32C5-9012-B297-1C02F30C6275}"/>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5" name="Pladsholder til sidefod 4">
            <a:extLst>
              <a:ext uri="{FF2B5EF4-FFF2-40B4-BE49-F238E27FC236}">
                <a16:creationId xmlns:a16="http://schemas.microsoft.com/office/drawing/2014/main" id="{9FFC3022-D733-8EAB-574E-0B0187DA7C2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4ED017B-DC97-3B47-45A0-EA8E9F036BBF}"/>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2607702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7C0425D7-039F-571C-3CD8-122874BE9603}"/>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C2CF65F5-097F-B8D4-030B-847DB53AE94C}"/>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5EC3D8E-DAA5-E694-338F-60695010A97B}"/>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5" name="Pladsholder til sidefod 4">
            <a:extLst>
              <a:ext uri="{FF2B5EF4-FFF2-40B4-BE49-F238E27FC236}">
                <a16:creationId xmlns:a16="http://schemas.microsoft.com/office/drawing/2014/main" id="{6ED2CB0B-0379-5FFD-3734-E4EA7C2355B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81BCCFB-62C1-E9F3-105B-9E41CECF5767}"/>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27349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252FE9-DF9F-1167-D8D8-D4BB2051F2A4}"/>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5FA2A133-E714-7688-9B1B-CE00E9ABF28E}"/>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7C13369-6FFF-0E03-6E8E-3A0F2008BF43}"/>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5" name="Pladsholder til sidefod 4">
            <a:extLst>
              <a:ext uri="{FF2B5EF4-FFF2-40B4-BE49-F238E27FC236}">
                <a16:creationId xmlns:a16="http://schemas.microsoft.com/office/drawing/2014/main" id="{C4DE86A3-E10B-C21F-37C4-8FA1FA4D617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D3C0F5F-486A-F470-7A26-5B4610AE75A6}"/>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249262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C0FD57-0336-F371-AA15-1B832A3A662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E06C052-C30D-75A7-52D6-481010585C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69140A68-D32B-C6CB-885E-1AEAA5DB6E83}"/>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5" name="Pladsholder til sidefod 4">
            <a:extLst>
              <a:ext uri="{FF2B5EF4-FFF2-40B4-BE49-F238E27FC236}">
                <a16:creationId xmlns:a16="http://schemas.microsoft.com/office/drawing/2014/main" id="{70611D03-B01A-E781-52BD-78BAD9A0C03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053AF1F-6CEF-0E86-3596-AEA1D3422743}"/>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2542466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5D80BA-AA25-422C-68A6-00F69D44894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83D2B18-E2A0-8FA7-2D26-32F03BD6DF1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D111B05-724A-67B9-58CE-28E3B43A4F3C}"/>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2C5DC2C0-6ECE-04CA-3C5F-B4F89207A91F}"/>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6" name="Pladsholder til sidefod 5">
            <a:extLst>
              <a:ext uri="{FF2B5EF4-FFF2-40B4-BE49-F238E27FC236}">
                <a16:creationId xmlns:a16="http://schemas.microsoft.com/office/drawing/2014/main" id="{AB3134DB-4434-691B-0A38-A24A0B72FC4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AE7C435-0BF4-034D-C43A-F87989E93604}"/>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3182690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6EB12D-1D81-C3AB-0E9F-DA2C1540D438}"/>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8989B42-FFF6-6192-BACA-195167EC55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F4F6CC72-9C15-F057-A468-C9128564015A}"/>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A8A28E2E-2B16-E8BE-83EB-263D5A2AC2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8C522EBA-0EBE-0AD7-B494-D054803E6AF7}"/>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013F3392-F26F-E13D-0770-5B5ECED5077C}"/>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8" name="Pladsholder til sidefod 7">
            <a:extLst>
              <a:ext uri="{FF2B5EF4-FFF2-40B4-BE49-F238E27FC236}">
                <a16:creationId xmlns:a16="http://schemas.microsoft.com/office/drawing/2014/main" id="{045E7E94-11E3-A1A1-7F3A-0882C86C0114}"/>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ED2188E-6EE0-AFAD-DA6F-758BAC4E01C7}"/>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2883823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35BA63-810C-4BD3-6B2E-12A44CB7C99D}"/>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DB089994-D38D-4FB0-E5FB-24B84F79C7BC}"/>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4" name="Pladsholder til sidefod 3">
            <a:extLst>
              <a:ext uri="{FF2B5EF4-FFF2-40B4-BE49-F238E27FC236}">
                <a16:creationId xmlns:a16="http://schemas.microsoft.com/office/drawing/2014/main" id="{B01D763D-0AFD-9695-1108-CFA70663750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FC9299EA-D389-099D-8CEB-9CD7AB8941E3}"/>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1439457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F0996775-BD6A-97E0-D7DB-854E18018516}"/>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3" name="Pladsholder til sidefod 2">
            <a:extLst>
              <a:ext uri="{FF2B5EF4-FFF2-40B4-BE49-F238E27FC236}">
                <a16:creationId xmlns:a16="http://schemas.microsoft.com/office/drawing/2014/main" id="{CA29E961-2DC5-D6C9-FEDC-F86D2777FDAC}"/>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D3437B57-C555-5DF8-3314-87CB6B3F2AB7}"/>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1392933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097A2F-5A5F-5367-557C-4709AC6B5E9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02F4DA4D-16EF-240E-20CF-10DE3352A8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047C2D1B-BB51-B696-1FDF-7682CF4DA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1F24EBE-D051-834B-E2AA-FEF9695EBE9E}"/>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6" name="Pladsholder til sidefod 5">
            <a:extLst>
              <a:ext uri="{FF2B5EF4-FFF2-40B4-BE49-F238E27FC236}">
                <a16:creationId xmlns:a16="http://schemas.microsoft.com/office/drawing/2014/main" id="{6D05D6AE-FD2E-A858-25D3-71EBE9F8980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6D3B716-2C16-F8EE-6B52-BAD6A213BEAD}"/>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362631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97B829-2B68-431B-E0D2-F16910C5DFA7}"/>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258A8809-09D1-92EE-3C31-6EFE7628E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0B2ACA61-298F-BFFC-F9E0-23DEBF5770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57974C9-0D13-F4F7-3832-AD0313EB4A85}"/>
              </a:ext>
            </a:extLst>
          </p:cNvPr>
          <p:cNvSpPr>
            <a:spLocks noGrp="1"/>
          </p:cNvSpPr>
          <p:nvPr>
            <p:ph type="dt" sz="half" idx="10"/>
          </p:nvPr>
        </p:nvSpPr>
        <p:spPr/>
        <p:txBody>
          <a:bodyPr/>
          <a:lstStyle/>
          <a:p>
            <a:fld id="{3110FF70-2D85-F84C-87D7-0436A540F008}" type="datetimeFigureOut">
              <a:rPr lang="da-DK" smtClean="0"/>
              <a:t>06.02.2026</a:t>
            </a:fld>
            <a:endParaRPr lang="da-DK"/>
          </a:p>
        </p:txBody>
      </p:sp>
      <p:sp>
        <p:nvSpPr>
          <p:cNvPr id="6" name="Pladsholder til sidefod 5">
            <a:extLst>
              <a:ext uri="{FF2B5EF4-FFF2-40B4-BE49-F238E27FC236}">
                <a16:creationId xmlns:a16="http://schemas.microsoft.com/office/drawing/2014/main" id="{49B78B15-B412-0482-901F-E64FC6F59EE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F102B7A-0AE7-BA6B-16C3-E52C463BEF0E}"/>
              </a:ext>
            </a:extLst>
          </p:cNvPr>
          <p:cNvSpPr>
            <a:spLocks noGrp="1"/>
          </p:cNvSpPr>
          <p:nvPr>
            <p:ph type="sldNum" sz="quarter" idx="12"/>
          </p:nvPr>
        </p:nvSpPr>
        <p:spPr/>
        <p:txBody>
          <a:bodyPr/>
          <a:lstStyle/>
          <a:p>
            <a:fld id="{9FB6E5C1-BBEC-0947-8538-3329556454D7}" type="slidenum">
              <a:rPr lang="da-DK" smtClean="0"/>
              <a:t>‹nr.›</a:t>
            </a:fld>
            <a:endParaRPr lang="da-DK"/>
          </a:p>
        </p:txBody>
      </p:sp>
    </p:spTree>
    <p:extLst>
      <p:ext uri="{BB962C8B-B14F-4D97-AF65-F5344CB8AC3E}">
        <p14:creationId xmlns:p14="http://schemas.microsoft.com/office/powerpoint/2010/main" val="4014106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4A48FDB-C34B-3E41-0D67-E0AB8B704E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6B059FC-3E7D-6A3A-12B6-D2AEC18702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45A423C-C3B2-B0BB-D459-5BE00C8084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10FF70-2D85-F84C-87D7-0436A540F008}" type="datetimeFigureOut">
              <a:rPr lang="da-DK" smtClean="0"/>
              <a:t>06.02.2026</a:t>
            </a:fld>
            <a:endParaRPr lang="da-DK"/>
          </a:p>
        </p:txBody>
      </p:sp>
      <p:sp>
        <p:nvSpPr>
          <p:cNvPr id="5" name="Pladsholder til sidefod 4">
            <a:extLst>
              <a:ext uri="{FF2B5EF4-FFF2-40B4-BE49-F238E27FC236}">
                <a16:creationId xmlns:a16="http://schemas.microsoft.com/office/drawing/2014/main" id="{B3337610-9C9D-3C35-3C87-0EDEAF3292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DD942253-8AD7-6BDA-92EB-B7A87B691D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B6E5C1-BBEC-0947-8538-3329556454D7}" type="slidenum">
              <a:rPr lang="da-DK" smtClean="0"/>
              <a:t>‹nr.›</a:t>
            </a:fld>
            <a:endParaRPr lang="da-DK"/>
          </a:p>
        </p:txBody>
      </p:sp>
    </p:spTree>
    <p:extLst>
      <p:ext uri="{BB962C8B-B14F-4D97-AF65-F5344CB8AC3E}">
        <p14:creationId xmlns:p14="http://schemas.microsoft.com/office/powerpoint/2010/main" val="4220420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amfundslitteratur.dk/bog/celebritykultur"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E8048C-231E-C04F-9E63-C3AF0269BBBC}"/>
              </a:ext>
            </a:extLst>
          </p:cNvPr>
          <p:cNvSpPr>
            <a:spLocks noGrp="1"/>
          </p:cNvSpPr>
          <p:nvPr>
            <p:ph type="ctrTitle"/>
          </p:nvPr>
        </p:nvSpPr>
        <p:spPr/>
        <p:txBody>
          <a:bodyPr/>
          <a:lstStyle/>
          <a:p>
            <a:pPr algn="l"/>
            <a:r>
              <a:rPr lang="da-DK" dirty="0" err="1"/>
              <a:t>Celebritykultur</a:t>
            </a:r>
            <a:endParaRPr lang="da-DK" dirty="0"/>
          </a:p>
        </p:txBody>
      </p:sp>
      <p:sp>
        <p:nvSpPr>
          <p:cNvPr id="3" name="Undertitel 2">
            <a:extLst>
              <a:ext uri="{FF2B5EF4-FFF2-40B4-BE49-F238E27FC236}">
                <a16:creationId xmlns:a16="http://schemas.microsoft.com/office/drawing/2014/main" id="{6463202D-FFF0-61BF-2E94-2FB2C76DC596}"/>
              </a:ext>
            </a:extLst>
          </p:cNvPr>
          <p:cNvSpPr>
            <a:spLocks noGrp="1"/>
          </p:cNvSpPr>
          <p:nvPr>
            <p:ph type="subTitle" idx="1"/>
          </p:nvPr>
        </p:nvSpPr>
        <p:spPr/>
        <p:txBody>
          <a:bodyPr/>
          <a:lstStyle/>
          <a:p>
            <a:pPr algn="l"/>
            <a:r>
              <a:rPr lang="da-DK" dirty="0"/>
              <a:t>Helle Kannik Haastrup 2020</a:t>
            </a:r>
          </a:p>
        </p:txBody>
      </p:sp>
      <p:pic>
        <p:nvPicPr>
          <p:cNvPr id="6" name="Billede 5" descr="Et billede, der indeholder tekst, grafisk design, Font/skrifttype, Grafik&#10;&#10;AI-genereret indhold kan være ukorrekt.">
            <a:extLst>
              <a:ext uri="{FF2B5EF4-FFF2-40B4-BE49-F238E27FC236}">
                <a16:creationId xmlns:a16="http://schemas.microsoft.com/office/drawing/2014/main" id="{BE8FDBF4-0E39-00D3-51EE-790342E82DB9}"/>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rot="1107143">
            <a:off x="7421507" y="928158"/>
            <a:ext cx="3383616" cy="5022790"/>
          </a:xfrm>
          <a:prstGeom prst="rect">
            <a:avLst/>
          </a:prstGeom>
        </p:spPr>
      </p:pic>
    </p:spTree>
    <p:extLst>
      <p:ext uri="{BB962C8B-B14F-4D97-AF65-F5344CB8AC3E}">
        <p14:creationId xmlns:p14="http://schemas.microsoft.com/office/powerpoint/2010/main" val="521537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0F18D2-CA1B-9AC8-5417-03E88BD7B5EF}"/>
              </a:ext>
            </a:extLst>
          </p:cNvPr>
          <p:cNvSpPr>
            <a:spLocks noGrp="1"/>
          </p:cNvSpPr>
          <p:nvPr>
            <p:ph type="title"/>
          </p:nvPr>
        </p:nvSpPr>
        <p:spPr/>
        <p:txBody>
          <a:bodyPr/>
          <a:lstStyle/>
          <a:p>
            <a:r>
              <a:rPr lang="da-DK" dirty="0"/>
              <a:t>Berømmelse </a:t>
            </a:r>
            <a:r>
              <a:rPr lang="da-DK" dirty="0" err="1"/>
              <a:t>ifht</a:t>
            </a:r>
            <a:r>
              <a:rPr lang="da-DK" dirty="0"/>
              <a:t>. privatliv</a:t>
            </a:r>
          </a:p>
        </p:txBody>
      </p:sp>
      <p:sp>
        <p:nvSpPr>
          <p:cNvPr id="3" name="Pladsholder til indhold 2">
            <a:extLst>
              <a:ext uri="{FF2B5EF4-FFF2-40B4-BE49-F238E27FC236}">
                <a16:creationId xmlns:a16="http://schemas.microsoft.com/office/drawing/2014/main" id="{17845F6C-1113-1B43-F12E-E13D0023DAFA}"/>
              </a:ext>
            </a:extLst>
          </p:cNvPr>
          <p:cNvSpPr>
            <a:spLocks noGrp="1"/>
          </p:cNvSpPr>
          <p:nvPr>
            <p:ph idx="1"/>
          </p:nvPr>
        </p:nvSpPr>
        <p:spPr/>
        <p:txBody>
          <a:bodyPr>
            <a:normAutofit lnSpcReduction="10000"/>
          </a:bodyPr>
          <a:lstStyle/>
          <a:p>
            <a:r>
              <a:rPr lang="da-DK" dirty="0"/>
              <a:t>Når fokus på ens professionelle karriere flyttes til medie-interesse for ens privatliv.</a:t>
            </a:r>
          </a:p>
          <a:p>
            <a:r>
              <a:rPr lang="da-DK" dirty="0"/>
              <a:t>Turner definerer celebritet som et tidspunkt: </a:t>
            </a:r>
            <a:r>
              <a:rPr lang="da-DK" i="1" dirty="0"/>
              <a:t>hvornår </a:t>
            </a:r>
            <a:r>
              <a:rPr lang="da-DK" dirty="0"/>
              <a:t>bliver man </a:t>
            </a:r>
            <a:r>
              <a:rPr lang="da-DK" dirty="0" err="1"/>
              <a:t>celebrity</a:t>
            </a:r>
            <a:r>
              <a:rPr lang="da-DK" dirty="0"/>
              <a:t>.</a:t>
            </a:r>
          </a:p>
          <a:p>
            <a:r>
              <a:rPr lang="da-DK" dirty="0"/>
              <a:t>Indbygget skævhed, fordi ender som kendis-journalistik; begrænset til populærkultur og sensation</a:t>
            </a:r>
          </a:p>
          <a:p>
            <a:endParaRPr lang="da-DK" dirty="0"/>
          </a:p>
          <a:p>
            <a:r>
              <a:rPr lang="da-DK" dirty="0"/>
              <a:t>Modificeret: når man er en </a:t>
            </a:r>
            <a:r>
              <a:rPr lang="da-DK" dirty="0" err="1"/>
              <a:t>celebrity</a:t>
            </a:r>
            <a:r>
              <a:rPr lang="da-DK" dirty="0"/>
              <a:t>, så er der </a:t>
            </a:r>
            <a:r>
              <a:rPr lang="da-DK" i="1" dirty="0"/>
              <a:t>også </a:t>
            </a:r>
            <a:r>
              <a:rPr lang="da-DK" dirty="0"/>
              <a:t>stor interesse for ens privatliv. Det erstatter ikke interessen for det professionelle virke.</a:t>
            </a:r>
          </a:p>
        </p:txBody>
      </p:sp>
    </p:spTree>
    <p:extLst>
      <p:ext uri="{BB962C8B-B14F-4D97-AF65-F5344CB8AC3E}">
        <p14:creationId xmlns:p14="http://schemas.microsoft.com/office/powerpoint/2010/main" val="4210024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259AF4-A2B8-B39D-A8D9-52E168E1356C}"/>
              </a:ext>
            </a:extLst>
          </p:cNvPr>
          <p:cNvSpPr>
            <a:spLocks noGrp="1"/>
          </p:cNvSpPr>
          <p:nvPr>
            <p:ph type="title"/>
          </p:nvPr>
        </p:nvSpPr>
        <p:spPr/>
        <p:txBody>
          <a:bodyPr/>
          <a:lstStyle/>
          <a:p>
            <a:r>
              <a:rPr lang="da-DK" dirty="0"/>
              <a:t>Traditionelle </a:t>
            </a:r>
            <a:r>
              <a:rPr lang="da-DK" dirty="0" err="1"/>
              <a:t>celebrities</a:t>
            </a:r>
            <a:endParaRPr lang="da-DK" dirty="0"/>
          </a:p>
        </p:txBody>
      </p:sp>
      <p:sp>
        <p:nvSpPr>
          <p:cNvPr id="3" name="Pladsholder til indhold 2">
            <a:extLst>
              <a:ext uri="{FF2B5EF4-FFF2-40B4-BE49-F238E27FC236}">
                <a16:creationId xmlns:a16="http://schemas.microsoft.com/office/drawing/2014/main" id="{5AD347E7-9301-8B36-F20C-6E6EE4B5967E}"/>
              </a:ext>
            </a:extLst>
          </p:cNvPr>
          <p:cNvSpPr>
            <a:spLocks noGrp="1"/>
          </p:cNvSpPr>
          <p:nvPr>
            <p:ph idx="1"/>
          </p:nvPr>
        </p:nvSpPr>
        <p:spPr/>
        <p:txBody>
          <a:bodyPr/>
          <a:lstStyle/>
          <a:p>
            <a:r>
              <a:rPr lang="da-DK" dirty="0"/>
              <a:t>Meriterede; stjerneimage etableret udenfor SoMe (politikere, erhvervsfolk, pop-, sports- og filmstjerner.</a:t>
            </a:r>
          </a:p>
          <a:p>
            <a:r>
              <a:rPr lang="da-DK" dirty="0"/>
              <a:t>Internationale </a:t>
            </a:r>
            <a:r>
              <a:rPr lang="da-DK" dirty="0" err="1"/>
              <a:t>celebrities</a:t>
            </a:r>
            <a:r>
              <a:rPr lang="da-DK" dirty="0"/>
              <a:t> har mange millioner følgere; SoMe er ikke et socialt netværk, men et broadcast. Envejskommunikation.</a:t>
            </a:r>
          </a:p>
          <a:p>
            <a:r>
              <a:rPr lang="da-DK" dirty="0"/>
              <a:t>Følger selv kun få – typisk også </a:t>
            </a:r>
            <a:r>
              <a:rPr lang="da-DK" dirty="0" err="1"/>
              <a:t>celebrities</a:t>
            </a:r>
            <a:r>
              <a:rPr lang="da-DK" dirty="0"/>
              <a:t>. Asymmetrisk kommunikationsform. Godkender/kontrollerer.</a:t>
            </a:r>
          </a:p>
          <a:p>
            <a:r>
              <a:rPr lang="da-DK" dirty="0"/>
              <a:t>Klar kontrast mellem stærk medieprofil og dagspressen</a:t>
            </a:r>
          </a:p>
        </p:txBody>
      </p:sp>
    </p:spTree>
    <p:extLst>
      <p:ext uri="{BB962C8B-B14F-4D97-AF65-F5344CB8AC3E}">
        <p14:creationId xmlns:p14="http://schemas.microsoft.com/office/powerpoint/2010/main" val="214968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94F1C3-D557-3AA4-53CB-C9E3B481BBEE}"/>
              </a:ext>
            </a:extLst>
          </p:cNvPr>
          <p:cNvSpPr>
            <a:spLocks noGrp="1"/>
          </p:cNvSpPr>
          <p:nvPr>
            <p:ph type="title"/>
          </p:nvPr>
        </p:nvSpPr>
        <p:spPr/>
        <p:txBody>
          <a:bodyPr/>
          <a:lstStyle/>
          <a:p>
            <a:r>
              <a:rPr lang="da-DK" dirty="0"/>
              <a:t>Micro-</a:t>
            </a:r>
            <a:r>
              <a:rPr lang="da-DK" dirty="0" err="1"/>
              <a:t>celebrity</a:t>
            </a:r>
            <a:endParaRPr lang="da-DK" dirty="0"/>
          </a:p>
        </p:txBody>
      </p:sp>
      <p:sp>
        <p:nvSpPr>
          <p:cNvPr id="3" name="Pladsholder til indhold 2">
            <a:extLst>
              <a:ext uri="{FF2B5EF4-FFF2-40B4-BE49-F238E27FC236}">
                <a16:creationId xmlns:a16="http://schemas.microsoft.com/office/drawing/2014/main" id="{7E396A28-76DE-9A3D-0420-39A900C28F70}"/>
              </a:ext>
            </a:extLst>
          </p:cNvPr>
          <p:cNvSpPr>
            <a:spLocks noGrp="1"/>
          </p:cNvSpPr>
          <p:nvPr>
            <p:ph idx="1"/>
          </p:nvPr>
        </p:nvSpPr>
        <p:spPr/>
        <p:txBody>
          <a:bodyPr>
            <a:normAutofit lnSpcReduction="10000"/>
          </a:bodyPr>
          <a:lstStyle/>
          <a:p>
            <a:r>
              <a:rPr lang="da-DK" dirty="0"/>
              <a:t>Berømmelse etableret på SoMe via </a:t>
            </a:r>
            <a:r>
              <a:rPr lang="da-DK" dirty="0">
                <a:solidFill>
                  <a:srgbClr val="FF0000"/>
                </a:solidFill>
              </a:rPr>
              <a:t>online persona: </a:t>
            </a:r>
            <a:r>
              <a:rPr lang="da-DK" dirty="0"/>
              <a:t>strategisk online selvfremstilling. </a:t>
            </a:r>
            <a:r>
              <a:rPr lang="da-DK" dirty="0">
                <a:solidFill>
                  <a:srgbClr val="FF0000"/>
                </a:solidFill>
              </a:rPr>
              <a:t>Bottom-up</a:t>
            </a:r>
          </a:p>
          <a:p>
            <a:r>
              <a:rPr lang="da-DK" dirty="0"/>
              <a:t>Typisk få dedikerede følgere; systematisk appellerende (likes, delinger).</a:t>
            </a:r>
          </a:p>
          <a:p>
            <a:r>
              <a:rPr lang="da-DK" dirty="0"/>
              <a:t>Appel vedligeholdes typisk gennem deling af personlig og intim information; man kan lære denne </a:t>
            </a:r>
            <a:r>
              <a:rPr lang="da-DK" dirty="0" err="1"/>
              <a:t>celebrity</a:t>
            </a:r>
            <a:r>
              <a:rPr lang="da-DK" dirty="0"/>
              <a:t> at kende; dialog med følgere er central.</a:t>
            </a:r>
          </a:p>
          <a:p>
            <a:r>
              <a:rPr lang="da-DK" dirty="0"/>
              <a:t>En praksis. En måde at være berømt på via SoMe.</a:t>
            </a:r>
          </a:p>
          <a:p>
            <a:r>
              <a:rPr lang="da-DK" dirty="0"/>
              <a:t>Popularitet måles i opmærksomhedsøkonomi -&gt; sponsorater og kommercielle aftaler.</a:t>
            </a:r>
          </a:p>
        </p:txBody>
      </p:sp>
    </p:spTree>
    <p:extLst>
      <p:ext uri="{BB962C8B-B14F-4D97-AF65-F5344CB8AC3E}">
        <p14:creationId xmlns:p14="http://schemas.microsoft.com/office/powerpoint/2010/main" val="3549865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060F96-64DE-003B-DAA2-894FD6F82E60}"/>
              </a:ext>
            </a:extLst>
          </p:cNvPr>
          <p:cNvSpPr>
            <a:spLocks noGrp="1"/>
          </p:cNvSpPr>
          <p:nvPr>
            <p:ph type="title"/>
          </p:nvPr>
        </p:nvSpPr>
        <p:spPr/>
        <p:txBody>
          <a:bodyPr/>
          <a:lstStyle/>
          <a:p>
            <a:r>
              <a:rPr lang="da-DK" dirty="0"/>
              <a:t>Influencer</a:t>
            </a:r>
          </a:p>
        </p:txBody>
      </p:sp>
      <p:sp>
        <p:nvSpPr>
          <p:cNvPr id="3" name="Pladsholder til indhold 2">
            <a:extLst>
              <a:ext uri="{FF2B5EF4-FFF2-40B4-BE49-F238E27FC236}">
                <a16:creationId xmlns:a16="http://schemas.microsoft.com/office/drawing/2014/main" id="{EF1F1D3D-D7DA-D7D4-ADDE-FA301A5D6C59}"/>
              </a:ext>
            </a:extLst>
          </p:cNvPr>
          <p:cNvSpPr>
            <a:spLocks noGrp="1"/>
          </p:cNvSpPr>
          <p:nvPr>
            <p:ph idx="1"/>
          </p:nvPr>
        </p:nvSpPr>
        <p:spPr/>
        <p:txBody>
          <a:bodyPr>
            <a:normAutofit fontScale="85000" lnSpcReduction="20000"/>
          </a:bodyPr>
          <a:lstStyle/>
          <a:p>
            <a:r>
              <a:rPr lang="da-DK" dirty="0"/>
              <a:t>”En influencer er en </a:t>
            </a:r>
            <a:r>
              <a:rPr lang="da-DK" dirty="0" err="1"/>
              <a:t>celebrity</a:t>
            </a:r>
            <a:r>
              <a:rPr lang="da-DK" dirty="0"/>
              <a:t> med en særlig form for merit, som er i stand til at fastholde sin synlighed på internettet og dermed sikre sin virksomheds overlevelse ved at reklamere for produkter (Abidin 2018).</a:t>
            </a:r>
          </a:p>
          <a:p>
            <a:r>
              <a:rPr lang="da-DK" dirty="0"/>
              <a:t>Kan være begyndt som </a:t>
            </a:r>
            <a:r>
              <a:rPr lang="da-DK" dirty="0" err="1"/>
              <a:t>micro-celebrity</a:t>
            </a:r>
            <a:r>
              <a:rPr lang="da-DK" dirty="0"/>
              <a:t>, men er vokset, så dialog ikke længere er bærende, og deling af privat/intimt ej heller det væsentligste.</a:t>
            </a:r>
          </a:p>
          <a:p>
            <a:r>
              <a:rPr lang="da-DK" dirty="0"/>
              <a:t>Fuldtidsjob</a:t>
            </a:r>
          </a:p>
          <a:p>
            <a:r>
              <a:rPr lang="da-DK" dirty="0"/>
              <a:t>Ofte interessante for firmaer </a:t>
            </a:r>
            <a:r>
              <a:rPr lang="da-DK" dirty="0" err="1"/>
              <a:t>pga</a:t>
            </a:r>
            <a:r>
              <a:rPr lang="da-DK" dirty="0"/>
              <a:t> yngre publikum, og fordi deres reklamer præsenteres i et uformelt, underholdende og (tilsyneladende) autentisk univers modsat traditionelle reklamer.</a:t>
            </a:r>
          </a:p>
          <a:p>
            <a:r>
              <a:rPr lang="da-DK" dirty="0"/>
              <a:t>Tre typiske måder at tjene penge på:</a:t>
            </a:r>
          </a:p>
          <a:p>
            <a:pPr marL="0" indent="0">
              <a:buNone/>
            </a:pPr>
            <a:r>
              <a:rPr lang="da-DK" dirty="0"/>
              <a:t>	1. </a:t>
            </a:r>
            <a:r>
              <a:rPr lang="da-DK" dirty="0" err="1">
                <a:solidFill>
                  <a:srgbClr val="FF0000"/>
                </a:solidFill>
              </a:rPr>
              <a:t>advertorials</a:t>
            </a:r>
            <a:r>
              <a:rPr lang="da-DK" dirty="0"/>
              <a:t>; narrative holdningsprægede reklamer</a:t>
            </a:r>
          </a:p>
          <a:p>
            <a:pPr marL="0" indent="0">
              <a:buNone/>
            </a:pPr>
            <a:r>
              <a:rPr lang="da-DK" dirty="0"/>
              <a:t>	2. ved at sælge </a:t>
            </a:r>
            <a:r>
              <a:rPr lang="da-DK" dirty="0">
                <a:solidFill>
                  <a:srgbClr val="FF0000"/>
                </a:solidFill>
              </a:rPr>
              <a:t>reklameplads</a:t>
            </a:r>
          </a:p>
          <a:p>
            <a:pPr marL="0" indent="0">
              <a:buNone/>
            </a:pPr>
            <a:r>
              <a:rPr lang="da-DK" dirty="0"/>
              <a:t>	3. ved at sælge </a:t>
            </a:r>
            <a:r>
              <a:rPr lang="da-DK" dirty="0">
                <a:solidFill>
                  <a:srgbClr val="FF0000"/>
                </a:solidFill>
              </a:rPr>
              <a:t>konkrete produkter</a:t>
            </a:r>
            <a:r>
              <a:rPr lang="da-DK" dirty="0"/>
              <a:t>	</a:t>
            </a:r>
          </a:p>
        </p:txBody>
      </p:sp>
    </p:spTree>
    <p:extLst>
      <p:ext uri="{BB962C8B-B14F-4D97-AF65-F5344CB8AC3E}">
        <p14:creationId xmlns:p14="http://schemas.microsoft.com/office/powerpoint/2010/main" val="2579028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ED0976-B0E5-B6B0-DAE3-3F2912E35248}"/>
              </a:ext>
            </a:extLst>
          </p:cNvPr>
          <p:cNvSpPr>
            <a:spLocks noGrp="1"/>
          </p:cNvSpPr>
          <p:nvPr>
            <p:ph type="title"/>
          </p:nvPr>
        </p:nvSpPr>
        <p:spPr/>
        <p:txBody>
          <a:bodyPr/>
          <a:lstStyle/>
          <a:p>
            <a:r>
              <a:rPr lang="da-DK" dirty="0" err="1"/>
              <a:t>Celebrity</a:t>
            </a:r>
            <a:r>
              <a:rPr lang="da-DK" dirty="0"/>
              <a:t>-matricen </a:t>
            </a:r>
            <a:r>
              <a:rPr lang="da-DK" sz="2000" dirty="0"/>
              <a:t>Dvs. formen;)</a:t>
            </a:r>
            <a:endParaRPr lang="da-DK" dirty="0"/>
          </a:p>
        </p:txBody>
      </p:sp>
      <p:sp>
        <p:nvSpPr>
          <p:cNvPr id="3" name="Pladsholder til indhold 2">
            <a:extLst>
              <a:ext uri="{FF2B5EF4-FFF2-40B4-BE49-F238E27FC236}">
                <a16:creationId xmlns:a16="http://schemas.microsoft.com/office/drawing/2014/main" id="{A49A8B19-FBA7-B697-66D4-9C1086003D84}"/>
              </a:ext>
            </a:extLst>
          </p:cNvPr>
          <p:cNvSpPr>
            <a:spLocks noGrp="1"/>
          </p:cNvSpPr>
          <p:nvPr>
            <p:ph idx="1"/>
          </p:nvPr>
        </p:nvSpPr>
        <p:spPr/>
        <p:txBody>
          <a:bodyPr/>
          <a:lstStyle/>
          <a:p>
            <a:r>
              <a:rPr lang="da-DK" dirty="0"/>
              <a:t>Profilerne iscenesættes typisk i en kombination mellem synligt og luksusbetonet forbrug – og det krævende arbejde.</a:t>
            </a:r>
          </a:p>
          <a:p>
            <a:r>
              <a:rPr lang="da-DK" dirty="0"/>
              <a:t>Også indblik i det ordinære (snapshots og selfies i hverdagssituationer)</a:t>
            </a:r>
          </a:p>
          <a:p>
            <a:r>
              <a:rPr lang="da-DK" dirty="0"/>
              <a:t>Det ekstraordinære (fotos af møder med andre </a:t>
            </a:r>
            <a:r>
              <a:rPr lang="da-DK" dirty="0" err="1"/>
              <a:t>celebrities</a:t>
            </a:r>
            <a:r>
              <a:rPr lang="da-DK" dirty="0"/>
              <a:t>, røde løber)</a:t>
            </a:r>
          </a:p>
          <a:p>
            <a:r>
              <a:rPr lang="da-DK" dirty="0"/>
              <a:t>Den enkelte </a:t>
            </a:r>
            <a:r>
              <a:rPr lang="da-DK" dirty="0" err="1"/>
              <a:t>celebrity</a:t>
            </a:r>
            <a:r>
              <a:rPr lang="da-DK" dirty="0"/>
              <a:t> står som afsender</a:t>
            </a:r>
          </a:p>
          <a:p>
            <a:r>
              <a:rPr lang="da-DK" dirty="0"/>
              <a:t>=&gt; autenticitet, </a:t>
            </a:r>
            <a:r>
              <a:rPr lang="da-DK" dirty="0" err="1"/>
              <a:t>præsentationel</a:t>
            </a:r>
            <a:r>
              <a:rPr lang="da-DK" dirty="0"/>
              <a:t> regime (modsat re-</a:t>
            </a:r>
            <a:r>
              <a:rPr lang="da-DK" dirty="0" err="1"/>
              <a:t>præsentationelt</a:t>
            </a:r>
            <a:r>
              <a:rPr lang="da-DK" dirty="0"/>
              <a:t>, interview i et magasin).</a:t>
            </a:r>
          </a:p>
          <a:p>
            <a:endParaRPr lang="da-DK" dirty="0"/>
          </a:p>
        </p:txBody>
      </p:sp>
    </p:spTree>
    <p:extLst>
      <p:ext uri="{BB962C8B-B14F-4D97-AF65-F5344CB8AC3E}">
        <p14:creationId xmlns:p14="http://schemas.microsoft.com/office/powerpoint/2010/main" val="40650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90C2E1-B989-9EB1-2FFF-9D0E6C737900}"/>
              </a:ext>
            </a:extLst>
          </p:cNvPr>
          <p:cNvSpPr>
            <a:spLocks noGrp="1"/>
          </p:cNvSpPr>
          <p:nvPr>
            <p:ph type="title"/>
          </p:nvPr>
        </p:nvSpPr>
        <p:spPr/>
        <p:txBody>
          <a:bodyPr>
            <a:normAutofit/>
          </a:bodyPr>
          <a:lstStyle/>
          <a:p>
            <a:r>
              <a:rPr lang="da-DK" dirty="0"/>
              <a:t>Hvor mange skal der til? </a:t>
            </a:r>
            <a:r>
              <a:rPr lang="da-DK" sz="1400" dirty="0" err="1"/>
              <a:t>www.michaelrurupandersen.dk</a:t>
            </a:r>
            <a:endParaRPr lang="da-DK" sz="1400" dirty="0"/>
          </a:p>
        </p:txBody>
      </p:sp>
      <p:sp>
        <p:nvSpPr>
          <p:cNvPr id="4" name="Rectangle 2">
            <a:extLst>
              <a:ext uri="{FF2B5EF4-FFF2-40B4-BE49-F238E27FC236}">
                <a16:creationId xmlns:a16="http://schemas.microsoft.com/office/drawing/2014/main" id="{90E6E091-A0A5-C525-2E15-73AB308CE5B3}"/>
              </a:ext>
            </a:extLst>
          </p:cNvPr>
          <p:cNvSpPr>
            <a:spLocks noGrp="1" noChangeArrowheads="1"/>
          </p:cNvSpPr>
          <p:nvPr>
            <p:ph idx="1"/>
          </p:nvPr>
        </p:nvSpPr>
        <p:spPr bwMode="auto">
          <a:xfrm>
            <a:off x="838200" y="1400585"/>
            <a:ext cx="9483045"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a-DK" altLang="da-DK" sz="2000" b="1"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Nano-influencers:</a:t>
            </a: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 Har mellem 1.000 og 10.000 følgere. </a:t>
            </a:r>
          </a:p>
          <a:p>
            <a:pPr marL="0" marR="0" lvl="0" indent="0" algn="l" defTabSz="914400" rtl="0" eaLnBrk="0" fontAlgn="base" latinLnBrk="0" hangingPunct="0">
              <a:lnSpc>
                <a:spcPct val="100000"/>
              </a:lnSpc>
              <a:spcBef>
                <a:spcPct val="0"/>
              </a:spcBef>
              <a:spcAft>
                <a:spcPct val="0"/>
              </a:spcAft>
              <a:buClrTx/>
              <a:buSzTx/>
              <a:buNone/>
              <a:tabLst/>
            </a:pP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De har ofte et meget højt engagement og en tæt forbindelse til deres publikum.</a:t>
            </a:r>
          </a:p>
          <a:p>
            <a:pPr marL="0" marR="0" lvl="0" indent="0" algn="l" defTabSz="914400" rtl="0" eaLnBrk="0" fontAlgn="base" latinLnBrk="0" hangingPunct="0">
              <a:lnSpc>
                <a:spcPct val="100000"/>
              </a:lnSpc>
              <a:spcBef>
                <a:spcPct val="0"/>
              </a:spcBef>
              <a:spcAft>
                <a:spcPct val="0"/>
              </a:spcAft>
              <a:buClrTx/>
              <a:buSzTx/>
              <a:buNone/>
              <a:tabLst/>
            </a:pPr>
            <a:endPar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a-DK" altLang="da-DK" sz="2000" b="1"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Mikro-influencers:</a:t>
            </a: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 Har mellem 10.000 og 50.000 følgere.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De er kendt for at have en stærk indflydelse inden for en specifik niche.</a:t>
            </a:r>
          </a:p>
          <a:p>
            <a:pPr marL="0" marR="0" lvl="0" indent="0" algn="l" defTabSz="914400" rtl="0" eaLnBrk="0" fontAlgn="base" latinLnBrk="0" hangingPunct="0">
              <a:lnSpc>
                <a:spcPct val="100000"/>
              </a:lnSpc>
              <a:spcBef>
                <a:spcPct val="0"/>
              </a:spcBef>
              <a:spcAft>
                <a:spcPct val="0"/>
              </a:spcAft>
              <a:buClrTx/>
              <a:buSzTx/>
              <a:buNone/>
              <a:tabLst/>
            </a:pPr>
            <a:endPar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a-DK" altLang="da-DK" sz="2000" b="1"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Mellemstore influencers:</a:t>
            </a: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 Har mellem 50.000 og 500.000 følgere. </a:t>
            </a:r>
          </a:p>
          <a:p>
            <a:pPr marL="0" marR="0" lvl="0" indent="0" algn="l" defTabSz="914400" rtl="0" eaLnBrk="0" fontAlgn="base" latinLnBrk="0" hangingPunct="0">
              <a:lnSpc>
                <a:spcPct val="100000"/>
              </a:lnSpc>
              <a:spcBef>
                <a:spcPct val="0"/>
              </a:spcBef>
              <a:spcAft>
                <a:spcPct val="0"/>
              </a:spcAft>
              <a:buClrTx/>
              <a:buSzTx/>
              <a:buNone/>
              <a:tabLst/>
            </a:pP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De har en bredere rækkevidde og et solidt engagement.</a:t>
            </a:r>
          </a:p>
          <a:p>
            <a:pPr marL="0" marR="0" lvl="0" indent="0" algn="l" defTabSz="914400" rtl="0" eaLnBrk="0" fontAlgn="base" latinLnBrk="0" hangingPunct="0">
              <a:lnSpc>
                <a:spcPct val="100000"/>
              </a:lnSpc>
              <a:spcBef>
                <a:spcPct val="0"/>
              </a:spcBef>
              <a:spcAft>
                <a:spcPct val="0"/>
              </a:spcAft>
              <a:buClrTx/>
              <a:buSzTx/>
              <a:buNone/>
              <a:tabLst/>
            </a:pPr>
            <a:endPar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a-DK" altLang="da-DK" sz="2000" b="1"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Makro-influencers:</a:t>
            </a: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 Har mellem 500.000 og 1.000.000 følgere. </a:t>
            </a:r>
          </a:p>
          <a:p>
            <a:pPr marL="0" marR="0" lvl="0" indent="0" algn="l" defTabSz="914400" rtl="0" eaLnBrk="0" fontAlgn="base" latinLnBrk="0" hangingPunct="0">
              <a:lnSpc>
                <a:spcPct val="100000"/>
              </a:lnSpc>
              <a:spcBef>
                <a:spcPct val="0"/>
              </a:spcBef>
              <a:spcAft>
                <a:spcPct val="0"/>
              </a:spcAft>
              <a:buClrTx/>
              <a:buSzTx/>
              <a:buNone/>
              <a:tabLst/>
            </a:pP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Deres indflydelse er stor, men engagementet kan være lavere sammenlignet </a:t>
            </a:r>
          </a:p>
          <a:p>
            <a:pPr marL="0" marR="0" lvl="0" indent="0" algn="l" defTabSz="914400" rtl="0" eaLnBrk="0" fontAlgn="base" latinLnBrk="0" hangingPunct="0">
              <a:lnSpc>
                <a:spcPct val="100000"/>
              </a:lnSpc>
              <a:spcBef>
                <a:spcPct val="0"/>
              </a:spcBef>
              <a:spcAft>
                <a:spcPct val="0"/>
              </a:spcAft>
              <a:buClrTx/>
              <a:buSzTx/>
              <a:buNone/>
              <a:tabLst/>
            </a:pP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med mindre influencers.</a:t>
            </a:r>
          </a:p>
          <a:p>
            <a:pPr marL="0" marR="0" lvl="0" indent="0" algn="l" defTabSz="914400" rtl="0" eaLnBrk="0" fontAlgn="base" latinLnBrk="0" hangingPunct="0">
              <a:lnSpc>
                <a:spcPct val="100000"/>
              </a:lnSpc>
              <a:spcBef>
                <a:spcPct val="0"/>
              </a:spcBef>
              <a:spcAft>
                <a:spcPct val="0"/>
              </a:spcAft>
              <a:buClrTx/>
              <a:buSzTx/>
              <a:buNone/>
              <a:tabLst/>
            </a:pPr>
            <a:endPar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a-DK" altLang="da-DK" sz="2000" b="1" i="0" u="none" strike="noStrike" cap="none" normalizeH="0" baseline="0" dirty="0" err="1">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Mega</a:t>
            </a:r>
            <a:r>
              <a:rPr kumimoji="0" lang="da-DK" altLang="da-DK" sz="2000" b="1"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-influencers:</a:t>
            </a: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 Har over 1.000.000 følgere. </a:t>
            </a:r>
          </a:p>
          <a:p>
            <a:pPr marL="0" marR="0" lvl="0" indent="0" algn="l" defTabSz="914400" rtl="0" eaLnBrk="0" fontAlgn="base" latinLnBrk="0" hangingPunct="0">
              <a:lnSpc>
                <a:spcPct val="100000"/>
              </a:lnSpc>
              <a:spcBef>
                <a:spcPct val="0"/>
              </a:spcBef>
              <a:spcAft>
                <a:spcPct val="0"/>
              </a:spcAft>
              <a:buClrTx/>
              <a:buSzTx/>
              <a:buNone/>
              <a:tabLst/>
            </a:pPr>
            <a:r>
              <a:rPr kumimoji="0" lang="da-DK" altLang="da-DK" sz="2000" b="0" i="0" u="none" strike="noStrike" cap="none" normalizeH="0" baseline="0" dirty="0">
                <a:ln>
                  <a:noFill/>
                </a:ln>
                <a:solidFill>
                  <a:srgbClr val="4F4F4F"/>
                </a:solidFill>
                <a:effectLst/>
                <a:latin typeface="Open Sans" panose="020B0606030504020204" pitchFamily="34" charset="0"/>
                <a:ea typeface="Open Sans" panose="020B0606030504020204" pitchFamily="34" charset="0"/>
                <a:cs typeface="Open Sans" panose="020B0606030504020204" pitchFamily="34" charset="0"/>
              </a:rPr>
              <a:t>De er ofte berømtheder eller offentlige figurer med massiv rækkevidde.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84024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4CA066-38A8-7438-459F-7D25EDFFFD0A}"/>
              </a:ext>
            </a:extLst>
          </p:cNvPr>
          <p:cNvSpPr>
            <a:spLocks noGrp="1"/>
          </p:cNvSpPr>
          <p:nvPr>
            <p:ph type="title"/>
          </p:nvPr>
        </p:nvSpPr>
        <p:spPr/>
        <p:txBody>
          <a:bodyPr/>
          <a:lstStyle/>
          <a:p>
            <a:r>
              <a:rPr lang="da-DK" dirty="0"/>
              <a:t>Goffmans indtryksstyring</a:t>
            </a:r>
          </a:p>
        </p:txBody>
      </p:sp>
      <p:sp>
        <p:nvSpPr>
          <p:cNvPr id="3" name="Pladsholder til indhold 2">
            <a:extLst>
              <a:ext uri="{FF2B5EF4-FFF2-40B4-BE49-F238E27FC236}">
                <a16:creationId xmlns:a16="http://schemas.microsoft.com/office/drawing/2014/main" id="{0E63A782-BD3F-3D8E-F6F9-557E2D09E3C7}"/>
              </a:ext>
            </a:extLst>
          </p:cNvPr>
          <p:cNvSpPr>
            <a:spLocks noGrp="1"/>
          </p:cNvSpPr>
          <p:nvPr>
            <p:ph idx="1"/>
          </p:nvPr>
        </p:nvSpPr>
        <p:spPr/>
        <p:txBody>
          <a:bodyPr>
            <a:normAutofit fontScale="85000" lnSpcReduction="20000"/>
          </a:bodyPr>
          <a:lstStyle/>
          <a:p>
            <a:pPr marL="0" indent="0">
              <a:buNone/>
            </a:pPr>
            <a:r>
              <a:rPr lang="da-DK" dirty="0"/>
              <a:t>”hvordan individet præsenterer sig selv og sine handlinger over for andre (…), hvordan han kontrollerer og styrer det indtryk, de danner sig af ham, og hvilke ting, han gør eller ikke gør som led i sin optræden over for dem.” (Goffman 2014/1959). </a:t>
            </a:r>
          </a:p>
          <a:p>
            <a:pPr marL="0" indent="0">
              <a:buNone/>
            </a:pPr>
            <a:endParaRPr lang="da-DK" dirty="0"/>
          </a:p>
          <a:p>
            <a:pPr marL="0" indent="0">
              <a:buNone/>
            </a:pPr>
            <a:r>
              <a:rPr lang="da-DK" dirty="0"/>
              <a:t>Uanset hvilket mål, individet har, og hvad hans motiv for målet er, </a:t>
            </a:r>
          </a:p>
          <a:p>
            <a:pPr marL="0" indent="0">
              <a:buNone/>
            </a:pPr>
            <a:r>
              <a:rPr lang="da-DK" dirty="0"/>
              <a:t>”vil det være i hans interesse at styre de andres adfærd, især hvordan de reagerer på og behandler ham. Denne kontrol bliver i vid udstrækning opnået ved at påvirke den opfattelse af situationen, som de andre danner sig, og han kan påvirke denne opfattelse ved at udtrykke sig, så han giver dem indtryk, som vil få dem til frivilligt at handle i overensstemmelse med hans planer.” (s.55). </a:t>
            </a:r>
          </a:p>
          <a:p>
            <a:endParaRPr lang="da-DK" dirty="0"/>
          </a:p>
          <a:p>
            <a:pPr marL="0" indent="0">
              <a:buNone/>
            </a:pPr>
            <a:r>
              <a:rPr lang="da-DK" dirty="0"/>
              <a:t>Det er dét, celebriteter, der forbliver på sociale medier, er dygtige til. </a:t>
            </a:r>
          </a:p>
        </p:txBody>
      </p:sp>
    </p:spTree>
    <p:extLst>
      <p:ext uri="{BB962C8B-B14F-4D97-AF65-F5344CB8AC3E}">
        <p14:creationId xmlns:p14="http://schemas.microsoft.com/office/powerpoint/2010/main" val="538196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F3187F-3AF9-FE0E-4852-9405981984B7}"/>
              </a:ext>
            </a:extLst>
          </p:cNvPr>
          <p:cNvSpPr>
            <a:spLocks noGrp="1"/>
          </p:cNvSpPr>
          <p:nvPr>
            <p:ph type="title"/>
          </p:nvPr>
        </p:nvSpPr>
        <p:spPr/>
        <p:txBody>
          <a:bodyPr/>
          <a:lstStyle/>
          <a:p>
            <a:r>
              <a:rPr lang="da-DK" dirty="0"/>
              <a:t>Out of face og </a:t>
            </a:r>
            <a:r>
              <a:rPr lang="da-DK" dirty="0" err="1"/>
              <a:t>shit-stormen</a:t>
            </a:r>
            <a:endParaRPr lang="da-DK" dirty="0"/>
          </a:p>
        </p:txBody>
      </p:sp>
      <p:sp>
        <p:nvSpPr>
          <p:cNvPr id="3" name="Pladsholder til indhold 2">
            <a:extLst>
              <a:ext uri="{FF2B5EF4-FFF2-40B4-BE49-F238E27FC236}">
                <a16:creationId xmlns:a16="http://schemas.microsoft.com/office/drawing/2014/main" id="{F108686C-4864-41FC-F441-2AF23A4D81A7}"/>
              </a:ext>
            </a:extLst>
          </p:cNvPr>
          <p:cNvSpPr>
            <a:spLocks noGrp="1"/>
          </p:cNvSpPr>
          <p:nvPr>
            <p:ph idx="1"/>
          </p:nvPr>
        </p:nvSpPr>
        <p:spPr>
          <a:xfrm>
            <a:off x="838200" y="1551008"/>
            <a:ext cx="10515600" cy="4625955"/>
          </a:xfrm>
        </p:spPr>
        <p:txBody>
          <a:bodyPr>
            <a:normAutofit fontScale="85000" lnSpcReduction="20000"/>
          </a:bodyPr>
          <a:lstStyle/>
          <a:p>
            <a:pPr marL="0" indent="0">
              <a:buNone/>
            </a:pPr>
            <a:r>
              <a:rPr lang="da-DK" dirty="0"/>
              <a:t>‘</a:t>
            </a:r>
            <a:r>
              <a:rPr lang="da-DK" dirty="0" err="1"/>
              <a:t>larger</a:t>
            </a:r>
            <a:r>
              <a:rPr lang="da-DK" dirty="0"/>
              <a:t> </a:t>
            </a:r>
            <a:r>
              <a:rPr lang="da-DK" dirty="0" err="1"/>
              <a:t>than</a:t>
            </a:r>
            <a:r>
              <a:rPr lang="da-DK" dirty="0"/>
              <a:t> </a:t>
            </a:r>
            <a:r>
              <a:rPr lang="da-DK" dirty="0" err="1"/>
              <a:t>life</a:t>
            </a:r>
            <a:r>
              <a:rPr lang="da-DK" dirty="0"/>
              <a:t>’ og et intimt bidrag = </a:t>
            </a:r>
            <a:r>
              <a:rPr lang="da-DK" dirty="0">
                <a:solidFill>
                  <a:srgbClr val="FF0000"/>
                </a:solidFill>
              </a:rPr>
              <a:t>autenticitet</a:t>
            </a:r>
          </a:p>
          <a:p>
            <a:r>
              <a:rPr lang="da-DK" dirty="0"/>
              <a:t>Celebriteters konstruerede, officielle ansigter tilhører ikke celebriteten, fordi de kun har gyldighed, hvis publikum/følgerne bekræfter dem. </a:t>
            </a:r>
          </a:p>
          <a:p>
            <a:r>
              <a:rPr lang="da-DK" i="1" dirty="0"/>
              <a:t>Hvis</a:t>
            </a:r>
            <a:r>
              <a:rPr lang="da-DK" dirty="0"/>
              <a:t> en celebritet falder ’out-of-face’ kan der ifølge </a:t>
            </a:r>
            <a:r>
              <a:rPr lang="da-DK" dirty="0" err="1"/>
              <a:t>Rojek</a:t>
            </a:r>
            <a:r>
              <a:rPr lang="da-DK" dirty="0"/>
              <a:t> ske ét af følgende tre ting: </a:t>
            </a:r>
          </a:p>
          <a:p>
            <a:r>
              <a:rPr lang="da-DK" dirty="0"/>
              <a:t>Celebriteten kan lykkes med at genvinde samme ansigt (</a:t>
            </a:r>
            <a:r>
              <a:rPr lang="da-DK" b="1" dirty="0" err="1">
                <a:solidFill>
                  <a:srgbClr val="FF0000"/>
                </a:solidFill>
              </a:rPr>
              <a:t>confirmation</a:t>
            </a:r>
            <a:r>
              <a:rPr lang="da-DK" dirty="0"/>
              <a:t>), celebriteten kan indrømme, hvormed hun forbedrer følgernes agtelse/respekt, fordi hun bliver transparent/</a:t>
            </a:r>
            <a:r>
              <a:rPr lang="da-DK" dirty="0" err="1"/>
              <a:t>genneskuelig</a:t>
            </a:r>
            <a:r>
              <a:rPr lang="da-DK" dirty="0"/>
              <a:t> i sin normalitet (</a:t>
            </a:r>
            <a:r>
              <a:rPr lang="da-DK" b="1" dirty="0" err="1">
                <a:solidFill>
                  <a:srgbClr val="FF0000"/>
                </a:solidFill>
              </a:rPr>
              <a:t>normalization</a:t>
            </a:r>
            <a:r>
              <a:rPr lang="da-DK" dirty="0">
                <a:solidFill>
                  <a:srgbClr val="FF0000"/>
                </a:solidFill>
              </a:rPr>
              <a:t>) </a:t>
            </a:r>
            <a:r>
              <a:rPr lang="da-DK" dirty="0"/>
              <a:t>eller celebriteten kan blive udsat for kritisk offentlig fordømmelse pga. den ikke sammenhængende rolle/uoverensstemmelsen mellem ’I’ og ’</a:t>
            </a:r>
            <a:r>
              <a:rPr lang="da-DK" dirty="0" err="1"/>
              <a:t>me</a:t>
            </a:r>
            <a:r>
              <a:rPr lang="da-DK" dirty="0"/>
              <a:t>’ eller ’private </a:t>
            </a:r>
            <a:r>
              <a:rPr lang="da-DK" dirty="0" err="1"/>
              <a:t>self</a:t>
            </a:r>
            <a:r>
              <a:rPr lang="da-DK" dirty="0"/>
              <a:t>’ og ’public </a:t>
            </a:r>
            <a:r>
              <a:rPr lang="da-DK" dirty="0" err="1"/>
              <a:t>self</a:t>
            </a:r>
            <a:r>
              <a:rPr lang="da-DK" dirty="0"/>
              <a:t>’, hvormed celebriteten er slået hjem (</a:t>
            </a:r>
            <a:r>
              <a:rPr lang="da-DK" b="1" dirty="0" err="1">
                <a:solidFill>
                  <a:srgbClr val="FF0000"/>
                </a:solidFill>
              </a:rPr>
              <a:t>cognitive</a:t>
            </a:r>
            <a:r>
              <a:rPr lang="da-DK" b="1" dirty="0">
                <a:solidFill>
                  <a:srgbClr val="FF0000"/>
                </a:solidFill>
              </a:rPr>
              <a:t> </a:t>
            </a:r>
            <a:r>
              <a:rPr lang="da-DK" b="1" dirty="0" err="1">
                <a:solidFill>
                  <a:srgbClr val="FF0000"/>
                </a:solidFill>
              </a:rPr>
              <a:t>dissonance</a:t>
            </a:r>
            <a:r>
              <a:rPr lang="da-DK" dirty="0"/>
              <a:t>).</a:t>
            </a:r>
          </a:p>
          <a:p>
            <a:r>
              <a:rPr lang="da-DK" dirty="0"/>
              <a:t>Fornægtes rollen/face af følgerne, falder celebriteten.</a:t>
            </a:r>
          </a:p>
          <a:p>
            <a:r>
              <a:rPr lang="da-DK" dirty="0"/>
              <a:t>Det er interessant </a:t>
            </a:r>
            <a:r>
              <a:rPr lang="da-DK" dirty="0" err="1"/>
              <a:t>ifht</a:t>
            </a:r>
            <a:r>
              <a:rPr lang="da-DK" dirty="0"/>
              <a:t>. Ciceros pentagram, som jo netop får alt til at hænge sammen. Rollen skal bekræftes af modtager.</a:t>
            </a:r>
          </a:p>
        </p:txBody>
      </p:sp>
    </p:spTree>
    <p:extLst>
      <p:ext uri="{BB962C8B-B14F-4D97-AF65-F5344CB8AC3E}">
        <p14:creationId xmlns:p14="http://schemas.microsoft.com/office/powerpoint/2010/main" val="2926845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ED0E11-36E4-49DE-B1B5-D499921A1AAC}"/>
              </a:ext>
            </a:extLst>
          </p:cNvPr>
          <p:cNvSpPr>
            <a:spLocks noGrp="1"/>
          </p:cNvSpPr>
          <p:nvPr>
            <p:ph type="title"/>
          </p:nvPr>
        </p:nvSpPr>
        <p:spPr/>
        <p:txBody>
          <a:bodyPr/>
          <a:lstStyle/>
          <a:p>
            <a:r>
              <a:rPr lang="da-DK" dirty="0"/>
              <a:t>Beskuerens evne til at gennemskue spillet</a:t>
            </a:r>
          </a:p>
        </p:txBody>
      </p:sp>
      <p:sp>
        <p:nvSpPr>
          <p:cNvPr id="3" name="Pladsholder til indhold 2">
            <a:extLst>
              <a:ext uri="{FF2B5EF4-FFF2-40B4-BE49-F238E27FC236}">
                <a16:creationId xmlns:a16="http://schemas.microsoft.com/office/drawing/2014/main" id="{5E155D68-12CD-6548-8778-3EA1F8E57351}"/>
              </a:ext>
            </a:extLst>
          </p:cNvPr>
          <p:cNvSpPr>
            <a:spLocks noGrp="1"/>
          </p:cNvSpPr>
          <p:nvPr>
            <p:ph idx="1"/>
          </p:nvPr>
        </p:nvSpPr>
        <p:spPr>
          <a:xfrm>
            <a:off x="838200" y="2025569"/>
            <a:ext cx="10515600" cy="4467305"/>
          </a:xfrm>
        </p:spPr>
        <p:txBody>
          <a:bodyPr>
            <a:normAutofit/>
          </a:bodyPr>
          <a:lstStyle/>
          <a:p>
            <a:pPr marL="0" indent="0">
              <a:buNone/>
            </a:pPr>
            <a:r>
              <a:rPr lang="da-DK" dirty="0"/>
              <a:t>Joshua </a:t>
            </a:r>
            <a:r>
              <a:rPr lang="da-DK" dirty="0" err="1"/>
              <a:t>Gamson</a:t>
            </a:r>
            <a:r>
              <a:rPr lang="da-DK" dirty="0"/>
              <a:t> skelner mellem </a:t>
            </a:r>
          </a:p>
          <a:p>
            <a:r>
              <a:rPr lang="da-DK" dirty="0">
                <a:solidFill>
                  <a:srgbClr val="FF0000"/>
                </a:solidFill>
              </a:rPr>
              <a:t>’traditionelle læsere’: </a:t>
            </a:r>
            <a:r>
              <a:rPr lang="da-DK" dirty="0"/>
              <a:t>lav grad af viden om, hvordan </a:t>
            </a:r>
            <a:r>
              <a:rPr lang="da-DK" dirty="0" err="1"/>
              <a:t>celebrity</a:t>
            </a:r>
            <a:r>
              <a:rPr lang="da-DK" dirty="0"/>
              <a:t>-nyheder fremstilles; rollemodel, fantasi, identifikation</a:t>
            </a:r>
          </a:p>
          <a:p>
            <a:r>
              <a:rPr lang="da-DK" dirty="0">
                <a:solidFill>
                  <a:srgbClr val="FF0000"/>
                </a:solidFill>
              </a:rPr>
              <a:t>’</a:t>
            </a:r>
            <a:r>
              <a:rPr lang="da-DK" dirty="0" err="1">
                <a:solidFill>
                  <a:srgbClr val="FF0000"/>
                </a:solidFill>
              </a:rPr>
              <a:t>gameplayeren</a:t>
            </a:r>
            <a:r>
              <a:rPr lang="da-DK" dirty="0">
                <a:solidFill>
                  <a:srgbClr val="FF0000"/>
                </a:solidFill>
              </a:rPr>
              <a:t>’: </a:t>
            </a:r>
            <a:r>
              <a:rPr lang="da-DK" dirty="0"/>
              <a:t>handler om, i hvor høj grad modtager er i stand til at afdække et post på sociale medier som udtryk for en strategi hos afsender (</a:t>
            </a:r>
            <a:r>
              <a:rPr lang="da-DK" dirty="0" err="1"/>
              <a:t>indtryksstryring</a:t>
            </a:r>
            <a:r>
              <a:rPr lang="da-DK" dirty="0"/>
              <a:t>, forsvarsforanstaltning).</a:t>
            </a:r>
          </a:p>
          <a:p>
            <a:pPr marL="0" indent="0">
              <a:buNone/>
            </a:pPr>
            <a:r>
              <a:rPr lang="da-DK" dirty="0"/>
              <a:t> </a:t>
            </a:r>
            <a:r>
              <a:rPr lang="da-DK" dirty="0" err="1"/>
              <a:t>Gameplayeren</a:t>
            </a:r>
            <a:r>
              <a:rPr lang="da-DK" dirty="0"/>
              <a:t> ser </a:t>
            </a:r>
            <a:r>
              <a:rPr lang="da-DK" dirty="0" err="1"/>
              <a:t>celebrities</a:t>
            </a:r>
            <a:r>
              <a:rPr lang="da-DK" dirty="0"/>
              <a:t> som </a:t>
            </a:r>
            <a:r>
              <a:rPr lang="da-DK" dirty="0" err="1"/>
              <a:t>semifiktionelle</a:t>
            </a:r>
            <a:r>
              <a:rPr lang="da-DK" dirty="0"/>
              <a:t>; ser distancen mellem afsender og modtager. Den traditionelle læser optages af fantasien/fiktionen (Haastrup 2018, s.310).  </a:t>
            </a:r>
          </a:p>
        </p:txBody>
      </p:sp>
    </p:spTree>
    <p:extLst>
      <p:ext uri="{BB962C8B-B14F-4D97-AF65-F5344CB8AC3E}">
        <p14:creationId xmlns:p14="http://schemas.microsoft.com/office/powerpoint/2010/main" val="301554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222040-4436-AF89-7FD1-5B43C6EC0CEB}"/>
              </a:ext>
            </a:extLst>
          </p:cNvPr>
          <p:cNvSpPr>
            <a:spLocks noGrp="1"/>
          </p:cNvSpPr>
          <p:nvPr>
            <p:ph type="title"/>
          </p:nvPr>
        </p:nvSpPr>
        <p:spPr/>
        <p:txBody>
          <a:bodyPr/>
          <a:lstStyle/>
          <a:p>
            <a:r>
              <a:rPr lang="da-DK" dirty="0"/>
              <a:t>Mediernes to regimer</a:t>
            </a:r>
          </a:p>
        </p:txBody>
      </p:sp>
      <p:sp>
        <p:nvSpPr>
          <p:cNvPr id="3" name="Pladsholder til indhold 2">
            <a:extLst>
              <a:ext uri="{FF2B5EF4-FFF2-40B4-BE49-F238E27FC236}">
                <a16:creationId xmlns:a16="http://schemas.microsoft.com/office/drawing/2014/main" id="{72365F47-B7CF-D9CC-D3CE-20CB3FB57552}"/>
              </a:ext>
            </a:extLst>
          </p:cNvPr>
          <p:cNvSpPr>
            <a:spLocks noGrp="1"/>
          </p:cNvSpPr>
          <p:nvPr>
            <p:ph idx="1"/>
          </p:nvPr>
        </p:nvSpPr>
        <p:spPr/>
        <p:txBody>
          <a:bodyPr>
            <a:normAutofit/>
          </a:bodyPr>
          <a:lstStyle/>
          <a:p>
            <a:r>
              <a:rPr lang="da-DK" dirty="0"/>
              <a:t>Det </a:t>
            </a:r>
            <a:r>
              <a:rPr lang="da-DK" dirty="0" err="1"/>
              <a:t>repræsentationelle</a:t>
            </a:r>
            <a:r>
              <a:rPr lang="da-DK" dirty="0"/>
              <a:t> regime</a:t>
            </a:r>
          </a:p>
          <a:p>
            <a:pPr lvl="1"/>
            <a:r>
              <a:rPr lang="da-DK" dirty="0"/>
              <a:t>De traditionelle medier (aviser, radio, tv) – fokus på	repræsentation</a:t>
            </a:r>
          </a:p>
          <a:p>
            <a:pPr lvl="1"/>
            <a:r>
              <a:rPr lang="da-DK" dirty="0"/>
              <a:t>Medietekster, fx talkshows, avisinterviews, magasiner produceret af medieindustrien</a:t>
            </a:r>
          </a:p>
          <a:p>
            <a:pPr lvl="1"/>
            <a:r>
              <a:rPr lang="da-DK" dirty="0"/>
              <a:t>Afsender er en institution/en medieindustri</a:t>
            </a:r>
          </a:p>
          <a:p>
            <a:r>
              <a:rPr lang="da-DK" dirty="0"/>
              <a:t>Det </a:t>
            </a:r>
            <a:r>
              <a:rPr lang="da-DK" dirty="0" err="1"/>
              <a:t>præsentationelle</a:t>
            </a:r>
            <a:r>
              <a:rPr lang="da-DK" dirty="0"/>
              <a:t> regime</a:t>
            </a:r>
          </a:p>
          <a:p>
            <a:pPr lvl="1"/>
            <a:r>
              <a:rPr lang="da-DK" dirty="0"/>
              <a:t>De sociale netværks platforme – fokus på præsentation</a:t>
            </a:r>
          </a:p>
          <a:p>
            <a:pPr lvl="1"/>
            <a:r>
              <a:rPr lang="da-DK" dirty="0"/>
              <a:t>Medietekster: opdateringer, posts på SoMe (visuelle eller verbale, produceret af den individuelle celebritet eller evt. vedkommendes ansatte</a:t>
            </a:r>
          </a:p>
          <a:p>
            <a:pPr lvl="1"/>
            <a:r>
              <a:rPr lang="da-DK" dirty="0"/>
              <a:t>Afsender er et individ</a:t>
            </a:r>
          </a:p>
        </p:txBody>
      </p:sp>
    </p:spTree>
    <p:extLst>
      <p:ext uri="{BB962C8B-B14F-4D97-AF65-F5344CB8AC3E}">
        <p14:creationId xmlns:p14="http://schemas.microsoft.com/office/powerpoint/2010/main" val="2582475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54EC03-0F2F-C099-4DE6-0850CC2CD87A}"/>
              </a:ext>
            </a:extLst>
          </p:cNvPr>
          <p:cNvSpPr>
            <a:spLocks noGrp="1"/>
          </p:cNvSpPr>
          <p:nvPr>
            <p:ph type="title"/>
          </p:nvPr>
        </p:nvSpPr>
        <p:spPr>
          <a:xfrm>
            <a:off x="838200" y="365126"/>
            <a:ext cx="10515600" cy="572424"/>
          </a:xfrm>
        </p:spPr>
        <p:txBody>
          <a:bodyPr>
            <a:normAutofit fontScale="90000"/>
          </a:bodyPr>
          <a:lstStyle/>
          <a:p>
            <a:r>
              <a:rPr lang="da-DK" dirty="0"/>
              <a:t>Indhold</a:t>
            </a:r>
          </a:p>
        </p:txBody>
      </p:sp>
      <p:sp>
        <p:nvSpPr>
          <p:cNvPr id="3" name="Pladsholder til indhold 2">
            <a:extLst>
              <a:ext uri="{FF2B5EF4-FFF2-40B4-BE49-F238E27FC236}">
                <a16:creationId xmlns:a16="http://schemas.microsoft.com/office/drawing/2014/main" id="{6DC5A90C-A874-669E-B3D3-CA244D7ECAB1}"/>
              </a:ext>
            </a:extLst>
          </p:cNvPr>
          <p:cNvSpPr>
            <a:spLocks noGrp="1"/>
          </p:cNvSpPr>
          <p:nvPr>
            <p:ph idx="1"/>
          </p:nvPr>
        </p:nvSpPr>
        <p:spPr>
          <a:xfrm>
            <a:off x="838200" y="937550"/>
            <a:ext cx="10515600" cy="5239413"/>
          </a:xfrm>
        </p:spPr>
        <p:txBody>
          <a:bodyPr>
            <a:normAutofit fontScale="62500" lnSpcReduction="20000"/>
          </a:bodyPr>
          <a:lstStyle/>
          <a:p>
            <a:pPr marL="0" indent="0">
              <a:buNone/>
            </a:pPr>
            <a:endParaRPr lang="da-DK" dirty="0"/>
          </a:p>
          <a:p>
            <a:r>
              <a:rPr lang="da-DK" dirty="0"/>
              <a:t>Hvem er de?</a:t>
            </a:r>
          </a:p>
          <a:p>
            <a:r>
              <a:rPr lang="da-DK" dirty="0"/>
              <a:t>Hvad er de?</a:t>
            </a:r>
          </a:p>
          <a:p>
            <a:r>
              <a:rPr lang="da-DK" dirty="0" err="1"/>
              <a:t>Celebrity</a:t>
            </a:r>
            <a:r>
              <a:rPr lang="da-DK" dirty="0"/>
              <a:t>-kulturen som et medie-system</a:t>
            </a:r>
          </a:p>
          <a:p>
            <a:r>
              <a:rPr lang="da-DK" dirty="0"/>
              <a:t>Tre </a:t>
            </a:r>
            <a:r>
              <a:rPr lang="da-DK" dirty="0" err="1"/>
              <a:t>definitoner</a:t>
            </a:r>
            <a:endParaRPr lang="da-DK" dirty="0"/>
          </a:p>
          <a:p>
            <a:pPr marL="0" indent="0">
              <a:buNone/>
            </a:pPr>
            <a:r>
              <a:rPr lang="da-DK" dirty="0"/>
              <a:t>	Udødelighed, 3 typer, privatlivets indtræden</a:t>
            </a:r>
          </a:p>
          <a:p>
            <a:r>
              <a:rPr lang="da-DK" dirty="0"/>
              <a:t>Traditionelle celebriteter</a:t>
            </a:r>
          </a:p>
          <a:p>
            <a:r>
              <a:rPr lang="da-DK" dirty="0"/>
              <a:t>Mikro-celebriteter</a:t>
            </a:r>
          </a:p>
          <a:p>
            <a:r>
              <a:rPr lang="da-DK" dirty="0"/>
              <a:t>Influencer</a:t>
            </a:r>
          </a:p>
          <a:p>
            <a:r>
              <a:rPr lang="da-DK" dirty="0" err="1"/>
              <a:t>Celebrity</a:t>
            </a:r>
            <a:r>
              <a:rPr lang="da-DK" dirty="0"/>
              <a:t>-matricen</a:t>
            </a:r>
          </a:p>
          <a:p>
            <a:r>
              <a:rPr lang="da-DK" dirty="0"/>
              <a:t>Forskellige termer for </a:t>
            </a:r>
            <a:r>
              <a:rPr lang="da-DK" dirty="0" err="1"/>
              <a:t>influencerer</a:t>
            </a:r>
            <a:endParaRPr lang="da-DK" dirty="0"/>
          </a:p>
          <a:p>
            <a:r>
              <a:rPr lang="da-DK" dirty="0"/>
              <a:t>Goffmans indtryksstyring</a:t>
            </a:r>
          </a:p>
          <a:p>
            <a:r>
              <a:rPr lang="da-DK" dirty="0"/>
              <a:t>Out of face og shitstormen</a:t>
            </a:r>
          </a:p>
          <a:p>
            <a:r>
              <a:rPr lang="da-DK" dirty="0"/>
              <a:t>Beskuerens evne til at gennemskue spillet</a:t>
            </a:r>
          </a:p>
          <a:p>
            <a:r>
              <a:rPr lang="da-DK" dirty="0"/>
              <a:t>Mediernes to regimer</a:t>
            </a:r>
          </a:p>
          <a:p>
            <a:r>
              <a:rPr lang="da-DK" dirty="0" err="1"/>
              <a:t>Analyse”model</a:t>
            </a:r>
            <a:r>
              <a:rPr lang="da-DK" dirty="0"/>
              <a:t>”</a:t>
            </a:r>
          </a:p>
        </p:txBody>
      </p:sp>
    </p:spTree>
    <p:extLst>
      <p:ext uri="{BB962C8B-B14F-4D97-AF65-F5344CB8AC3E}">
        <p14:creationId xmlns:p14="http://schemas.microsoft.com/office/powerpoint/2010/main" val="96298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9421E7-F560-976A-4234-1C6005766FBA}"/>
              </a:ext>
            </a:extLst>
          </p:cNvPr>
          <p:cNvSpPr>
            <a:spLocks noGrp="1"/>
          </p:cNvSpPr>
          <p:nvPr>
            <p:ph type="title"/>
          </p:nvPr>
        </p:nvSpPr>
        <p:spPr/>
        <p:txBody>
          <a:bodyPr/>
          <a:lstStyle/>
          <a:p>
            <a:r>
              <a:rPr lang="da-DK" dirty="0"/>
              <a:t>Analyse af en </a:t>
            </a:r>
            <a:r>
              <a:rPr lang="da-DK" dirty="0" err="1"/>
              <a:t>celebrity</a:t>
            </a:r>
            <a:r>
              <a:rPr lang="da-DK" dirty="0"/>
              <a:t> </a:t>
            </a:r>
            <a:r>
              <a:rPr lang="da-DK" sz="2000" dirty="0"/>
              <a:t>Dyer</a:t>
            </a:r>
            <a:endParaRPr lang="da-DK" dirty="0"/>
          </a:p>
        </p:txBody>
      </p:sp>
      <p:sp>
        <p:nvSpPr>
          <p:cNvPr id="3" name="Pladsholder til indhold 2">
            <a:extLst>
              <a:ext uri="{FF2B5EF4-FFF2-40B4-BE49-F238E27FC236}">
                <a16:creationId xmlns:a16="http://schemas.microsoft.com/office/drawing/2014/main" id="{A8BFD36E-DAA3-4FEE-E9A9-D2A796140214}"/>
              </a:ext>
            </a:extLst>
          </p:cNvPr>
          <p:cNvSpPr>
            <a:spLocks noGrp="1"/>
          </p:cNvSpPr>
          <p:nvPr>
            <p:ph idx="1"/>
          </p:nvPr>
        </p:nvSpPr>
        <p:spPr/>
        <p:txBody>
          <a:bodyPr>
            <a:normAutofit fontScale="85000" lnSpcReduction="10000"/>
          </a:bodyPr>
          <a:lstStyle/>
          <a:p>
            <a:pPr lvl="0"/>
            <a:r>
              <a:rPr lang="da-DK" dirty="0"/>
              <a:t>Synligt forbrug: Luksusforbrug og opulent livsstil fungerer som dokumentation for succesfuld status.</a:t>
            </a:r>
          </a:p>
          <a:p>
            <a:pPr lvl="0"/>
            <a:r>
              <a:rPr lang="da-DK" dirty="0"/>
              <a:t>Karisma: ’en udefinerbar egenskab, der eksisterer uden for den institutionelle ramme’; ikke muligt at fremstille kunstigt! Kombinationen af det unikke og en særlig gennemslagskraft, som understøttes af mediernes repræsentation.</a:t>
            </a:r>
          </a:p>
          <a:p>
            <a:pPr lvl="0"/>
            <a:r>
              <a:rPr lang="da-DK" dirty="0"/>
              <a:t>Autenticitet: Den paradoksale kombination af det ordinære og det ekstraordinære, som skaber indlevelse og giver troværdighed.</a:t>
            </a:r>
          </a:p>
          <a:p>
            <a:r>
              <a:rPr lang="da-DK" dirty="0"/>
              <a:t>Protestantisk arbejdsmoral (yde-nyde): Myten om, at alle kan få succes, hvis man gør sig fortjent til det, men at tilfældet og skæbnen samtidig også kan spille ind.</a:t>
            </a:r>
          </a:p>
          <a:p>
            <a:pPr marL="0" indent="0">
              <a:buNone/>
            </a:pPr>
            <a:r>
              <a:rPr lang="da-DK" dirty="0"/>
              <a:t>Plus </a:t>
            </a:r>
          </a:p>
          <a:p>
            <a:r>
              <a:rPr lang="da-DK" dirty="0"/>
              <a:t>Medietekster: re-</a:t>
            </a:r>
            <a:r>
              <a:rPr lang="da-DK" dirty="0" err="1"/>
              <a:t>præsentationelle</a:t>
            </a:r>
            <a:r>
              <a:rPr lang="da-DK" dirty="0"/>
              <a:t> (prof.) eller </a:t>
            </a:r>
            <a:r>
              <a:rPr lang="da-DK" dirty="0" err="1"/>
              <a:t>præsentationelle</a:t>
            </a:r>
            <a:r>
              <a:rPr lang="da-DK" dirty="0"/>
              <a:t> (private)</a:t>
            </a:r>
          </a:p>
        </p:txBody>
      </p:sp>
    </p:spTree>
    <p:extLst>
      <p:ext uri="{BB962C8B-B14F-4D97-AF65-F5344CB8AC3E}">
        <p14:creationId xmlns:p14="http://schemas.microsoft.com/office/powerpoint/2010/main" val="701521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0F3AE6-6399-7887-6AF3-D78F47A3B09A}"/>
              </a:ext>
            </a:extLst>
          </p:cNvPr>
          <p:cNvSpPr>
            <a:spLocks noGrp="1"/>
          </p:cNvSpPr>
          <p:nvPr>
            <p:ph type="title"/>
          </p:nvPr>
        </p:nvSpPr>
        <p:spPr/>
        <p:txBody>
          <a:bodyPr/>
          <a:lstStyle/>
          <a:p>
            <a:pPr algn="ctr"/>
            <a:r>
              <a:rPr lang="da-DK" dirty="0"/>
              <a:t>Internet-celebritet</a:t>
            </a:r>
          </a:p>
        </p:txBody>
      </p:sp>
      <p:sp>
        <p:nvSpPr>
          <p:cNvPr id="3" name="Pladsholder til indhold 2">
            <a:extLst>
              <a:ext uri="{FF2B5EF4-FFF2-40B4-BE49-F238E27FC236}">
                <a16:creationId xmlns:a16="http://schemas.microsoft.com/office/drawing/2014/main" id="{61FCC086-B2BB-8DBB-4EAF-4A9373897D39}"/>
              </a:ext>
            </a:extLst>
          </p:cNvPr>
          <p:cNvSpPr>
            <a:spLocks noGrp="1"/>
          </p:cNvSpPr>
          <p:nvPr>
            <p:ph idx="1"/>
          </p:nvPr>
        </p:nvSpPr>
        <p:spPr/>
        <p:txBody>
          <a:bodyPr>
            <a:normAutofit fontScale="92500" lnSpcReduction="10000"/>
          </a:bodyPr>
          <a:lstStyle/>
          <a:p>
            <a:pPr algn="ctr"/>
            <a:r>
              <a:rPr lang="da-DK" dirty="0"/>
              <a:t>”</a:t>
            </a:r>
            <a:r>
              <a:rPr lang="da-DK" dirty="0" err="1"/>
              <a:t>Celebrity</a:t>
            </a:r>
            <a:r>
              <a:rPr lang="da-DK" dirty="0"/>
              <a:t> </a:t>
            </a:r>
            <a:r>
              <a:rPr lang="da-DK" dirty="0" err="1"/>
              <a:t>culture</a:t>
            </a:r>
            <a:r>
              <a:rPr lang="da-DK" dirty="0"/>
              <a:t> is, in </a:t>
            </a:r>
            <a:r>
              <a:rPr lang="da-DK" dirty="0" err="1"/>
              <a:t>fact</a:t>
            </a:r>
            <a:r>
              <a:rPr lang="da-DK" dirty="0"/>
              <a:t>, </a:t>
            </a:r>
            <a:r>
              <a:rPr lang="da-DK" dirty="0" err="1"/>
              <a:t>overwhelmingly</a:t>
            </a:r>
            <a:r>
              <a:rPr lang="da-DK" dirty="0"/>
              <a:t> a </a:t>
            </a:r>
            <a:r>
              <a:rPr lang="da-DK" dirty="0" err="1"/>
              <a:t>culture</a:t>
            </a:r>
            <a:r>
              <a:rPr lang="da-DK" dirty="0"/>
              <a:t> of </a:t>
            </a:r>
            <a:r>
              <a:rPr lang="da-DK" dirty="0" err="1"/>
              <a:t>surface</a:t>
            </a:r>
            <a:r>
              <a:rPr lang="da-DK" dirty="0"/>
              <a:t> relations”</a:t>
            </a:r>
            <a:r>
              <a:rPr lang="da-DK" dirty="0">
                <a:effectLst/>
              </a:rPr>
              <a:t> </a:t>
            </a:r>
          </a:p>
          <a:p>
            <a:pPr marL="0" indent="0" algn="ctr">
              <a:buNone/>
            </a:pPr>
            <a:endParaRPr lang="da-DK" dirty="0">
              <a:effectLst/>
            </a:endParaRPr>
          </a:p>
          <a:p>
            <a:pPr algn="ctr"/>
            <a:r>
              <a:rPr lang="en-US" dirty="0"/>
              <a:t>”Other than religion, celebrity culture is the only cluster of human relationships in which mutual passion typically operates without physical interaction. The general form of interaction between the fan and the celebrity takes the form of the </a:t>
            </a:r>
            <a:r>
              <a:rPr lang="en-US" dirty="0" err="1"/>
              <a:t>comsumer</a:t>
            </a:r>
            <a:r>
              <a:rPr lang="en-US" dirty="0"/>
              <a:t> absorbing a mediated image. (…) celebrities (…) typically relate to fans as an abstraction, which is also translated through the mass-media (…)”</a:t>
            </a:r>
          </a:p>
          <a:p>
            <a:pPr marL="0" indent="0" algn="ctr">
              <a:buNone/>
            </a:pPr>
            <a:endParaRPr lang="en-US" dirty="0"/>
          </a:p>
          <a:p>
            <a:pPr marL="0" indent="0" algn="r">
              <a:buNone/>
            </a:pPr>
            <a:r>
              <a:rPr lang="en-US" sz="2000" dirty="0"/>
              <a:t>Rojek 2001</a:t>
            </a:r>
            <a:r>
              <a:rPr lang="en-US" dirty="0"/>
              <a:t> </a:t>
            </a:r>
            <a:endParaRPr lang="da-DK" dirty="0"/>
          </a:p>
        </p:txBody>
      </p:sp>
    </p:spTree>
    <p:extLst>
      <p:ext uri="{BB962C8B-B14F-4D97-AF65-F5344CB8AC3E}">
        <p14:creationId xmlns:p14="http://schemas.microsoft.com/office/powerpoint/2010/main" val="848274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4ED5F2-FB86-E739-6A4C-2F07B7280DEC}"/>
              </a:ext>
            </a:extLst>
          </p:cNvPr>
          <p:cNvSpPr>
            <a:spLocks noGrp="1"/>
          </p:cNvSpPr>
          <p:nvPr>
            <p:ph type="title"/>
          </p:nvPr>
        </p:nvSpPr>
        <p:spPr/>
        <p:txBody>
          <a:bodyPr/>
          <a:lstStyle/>
          <a:p>
            <a:r>
              <a:rPr lang="da-DK" dirty="0"/>
              <a:t>Hvem er de?</a:t>
            </a:r>
          </a:p>
        </p:txBody>
      </p:sp>
      <p:sp>
        <p:nvSpPr>
          <p:cNvPr id="3" name="Pladsholder til indhold 2">
            <a:extLst>
              <a:ext uri="{FF2B5EF4-FFF2-40B4-BE49-F238E27FC236}">
                <a16:creationId xmlns:a16="http://schemas.microsoft.com/office/drawing/2014/main" id="{07CD4A66-012C-FCFD-7B4A-0FF3EBB71439}"/>
              </a:ext>
            </a:extLst>
          </p:cNvPr>
          <p:cNvSpPr>
            <a:spLocks noGrp="1"/>
          </p:cNvSpPr>
          <p:nvPr>
            <p:ph idx="1"/>
          </p:nvPr>
        </p:nvSpPr>
        <p:spPr/>
        <p:txBody>
          <a:bodyPr>
            <a:normAutofit fontScale="85000" lnSpcReduction="20000"/>
          </a:bodyPr>
          <a:lstStyle/>
          <a:p>
            <a:r>
              <a:rPr lang="da-DK" dirty="0" err="1"/>
              <a:t>Celebritykultur</a:t>
            </a:r>
            <a:r>
              <a:rPr lang="da-DK" dirty="0"/>
              <a:t> er et centralt fænomen i nutidens mediekultur, fordi den formidler fortællinger om, hvem vi er, og hvad vi kulturelt og samfundsmæssigt synes er væsentligt (s.9).</a:t>
            </a:r>
          </a:p>
          <a:p>
            <a:endParaRPr lang="da-DK" dirty="0"/>
          </a:p>
          <a:p>
            <a:r>
              <a:rPr lang="da-DK" dirty="0" err="1"/>
              <a:t>Celebrities</a:t>
            </a:r>
            <a:r>
              <a:rPr lang="da-DK" dirty="0"/>
              <a:t> er en fælles referenceramme, og de viser os medierede versioner af, hvad det vil sige at være et moderne menneske (s.9).</a:t>
            </a:r>
          </a:p>
          <a:p>
            <a:r>
              <a:rPr lang="da-DK" dirty="0" err="1"/>
              <a:t>Celebritykultur</a:t>
            </a:r>
            <a:r>
              <a:rPr lang="da-DK" dirty="0"/>
              <a:t> siden antikken: fra magthavernes ønske om udødelighed til karrieremulighed ved renæssancens hof (s.9) -&gt; Shakespeare og </a:t>
            </a:r>
            <a:r>
              <a:rPr lang="da-DK" dirty="0" err="1"/>
              <a:t>celebritytyperne</a:t>
            </a:r>
            <a:r>
              <a:rPr lang="da-DK" dirty="0"/>
              <a:t>:</a:t>
            </a:r>
          </a:p>
          <a:p>
            <a:pPr marL="0" indent="0" algn="ctr">
              <a:buNone/>
            </a:pPr>
            <a:r>
              <a:rPr lang="da-DK" dirty="0"/>
              <a:t>Arvet</a:t>
            </a:r>
          </a:p>
          <a:p>
            <a:pPr marL="0" indent="0" algn="ctr">
              <a:buNone/>
            </a:pPr>
            <a:r>
              <a:rPr lang="da-DK" dirty="0"/>
              <a:t>Fortjent på merit</a:t>
            </a:r>
          </a:p>
          <a:p>
            <a:pPr marL="0" indent="0" algn="ctr">
              <a:buNone/>
            </a:pPr>
            <a:r>
              <a:rPr lang="da-DK" dirty="0"/>
              <a:t>Påtvunget af ydre omstændigheder</a:t>
            </a:r>
          </a:p>
        </p:txBody>
      </p:sp>
    </p:spTree>
    <p:extLst>
      <p:ext uri="{BB962C8B-B14F-4D97-AF65-F5344CB8AC3E}">
        <p14:creationId xmlns:p14="http://schemas.microsoft.com/office/powerpoint/2010/main" val="113088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22E3C8-15CE-FC55-CB40-90EA705CD44E}"/>
              </a:ext>
            </a:extLst>
          </p:cNvPr>
          <p:cNvSpPr>
            <a:spLocks noGrp="1"/>
          </p:cNvSpPr>
          <p:nvPr>
            <p:ph type="title"/>
          </p:nvPr>
        </p:nvSpPr>
        <p:spPr/>
        <p:txBody>
          <a:bodyPr/>
          <a:lstStyle/>
          <a:p>
            <a:r>
              <a:rPr lang="da-DK" dirty="0"/>
              <a:t>Hvad er en </a:t>
            </a:r>
            <a:r>
              <a:rPr lang="da-DK" dirty="0" err="1"/>
              <a:t>celebrity</a:t>
            </a:r>
            <a:r>
              <a:rPr lang="da-DK" dirty="0"/>
              <a:t>?</a:t>
            </a:r>
          </a:p>
        </p:txBody>
      </p:sp>
      <p:sp>
        <p:nvSpPr>
          <p:cNvPr id="3" name="Pladsholder til indhold 2">
            <a:extLst>
              <a:ext uri="{FF2B5EF4-FFF2-40B4-BE49-F238E27FC236}">
                <a16:creationId xmlns:a16="http://schemas.microsoft.com/office/drawing/2014/main" id="{98CF03A9-9BAE-000B-1143-1198335ED507}"/>
              </a:ext>
            </a:extLst>
          </p:cNvPr>
          <p:cNvSpPr>
            <a:spLocks noGrp="1"/>
          </p:cNvSpPr>
          <p:nvPr>
            <p:ph idx="1"/>
          </p:nvPr>
        </p:nvSpPr>
        <p:spPr/>
        <p:txBody>
          <a:bodyPr>
            <a:normAutofit fontScale="85000" lnSpcReduction="20000"/>
          </a:bodyPr>
          <a:lstStyle/>
          <a:p>
            <a:r>
              <a:rPr lang="da-DK" dirty="0"/>
              <a:t>Rollemodeller, yndlingsaversioner, døgnfluer og tidløse ikoner eller personer, der inkorporerer eller på markant vis bryder med de etablerede kulturelle og samfundsmæssige normer.</a:t>
            </a:r>
          </a:p>
          <a:p>
            <a:endParaRPr lang="da-DK" dirty="0"/>
          </a:p>
          <a:p>
            <a:r>
              <a:rPr lang="da-DK" dirty="0"/>
              <a:t>Det afgørende, analytisk set: </a:t>
            </a:r>
          </a:p>
          <a:p>
            <a:pPr marL="0" indent="0">
              <a:buNone/>
            </a:pPr>
            <a:r>
              <a:rPr lang="da-DK" i="1" dirty="0"/>
              <a:t>		Hvilken </a:t>
            </a:r>
            <a:r>
              <a:rPr lang="da-DK" dirty="0"/>
              <a:t>form for </a:t>
            </a:r>
            <a:r>
              <a:rPr lang="da-DK" dirty="0" err="1"/>
              <a:t>celebrity</a:t>
            </a:r>
            <a:endParaRPr lang="da-DK" dirty="0"/>
          </a:p>
          <a:p>
            <a:pPr marL="0" indent="0">
              <a:buNone/>
            </a:pPr>
            <a:r>
              <a:rPr lang="da-DK" dirty="0"/>
              <a:t>		Hvordan og hvorfor optræder de i medierne</a:t>
            </a:r>
          </a:p>
          <a:p>
            <a:pPr marL="0" indent="0">
              <a:buNone/>
            </a:pPr>
            <a:r>
              <a:rPr lang="da-DK" dirty="0"/>
              <a:t>		Hvilke værdier repræsenterer de</a:t>
            </a:r>
          </a:p>
          <a:p>
            <a:pPr marL="0" indent="0">
              <a:buNone/>
            </a:pPr>
            <a:r>
              <a:rPr lang="da-DK" dirty="0"/>
              <a:t>		</a:t>
            </a:r>
          </a:p>
          <a:p>
            <a:pPr marL="0" indent="0">
              <a:buNone/>
            </a:pPr>
            <a:r>
              <a:rPr lang="da-DK" dirty="0"/>
              <a:t>De kan både være globale berømtheder og eksklusivt kendte inden for særlige (lokale) områder i kulturen og samfundet.</a:t>
            </a:r>
          </a:p>
          <a:p>
            <a:pPr marL="0" indent="0">
              <a:buNone/>
            </a:pPr>
            <a:r>
              <a:rPr lang="da-DK" dirty="0"/>
              <a:t>	</a:t>
            </a:r>
          </a:p>
        </p:txBody>
      </p:sp>
    </p:spTree>
    <p:extLst>
      <p:ext uri="{BB962C8B-B14F-4D97-AF65-F5344CB8AC3E}">
        <p14:creationId xmlns:p14="http://schemas.microsoft.com/office/powerpoint/2010/main" val="550292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F93E4C-F2D7-F1A9-6AB2-D33F05577C80}"/>
              </a:ext>
            </a:extLst>
          </p:cNvPr>
          <p:cNvSpPr>
            <a:spLocks noGrp="1"/>
          </p:cNvSpPr>
          <p:nvPr>
            <p:ph type="title"/>
          </p:nvPr>
        </p:nvSpPr>
        <p:spPr/>
        <p:txBody>
          <a:bodyPr/>
          <a:lstStyle/>
          <a:p>
            <a:r>
              <a:rPr lang="da-DK" dirty="0" err="1"/>
              <a:t>Celebritykulturen</a:t>
            </a:r>
            <a:r>
              <a:rPr lang="da-DK" dirty="0"/>
              <a:t> som system (s.15ff.)</a:t>
            </a:r>
          </a:p>
        </p:txBody>
      </p:sp>
      <p:sp>
        <p:nvSpPr>
          <p:cNvPr id="3" name="Pladsholder til indhold 2">
            <a:extLst>
              <a:ext uri="{FF2B5EF4-FFF2-40B4-BE49-F238E27FC236}">
                <a16:creationId xmlns:a16="http://schemas.microsoft.com/office/drawing/2014/main" id="{784DECD0-F0E2-A8AB-856B-CF5E34A4A06A}"/>
              </a:ext>
            </a:extLst>
          </p:cNvPr>
          <p:cNvSpPr>
            <a:spLocks noGrp="1"/>
          </p:cNvSpPr>
          <p:nvPr>
            <p:ph idx="1"/>
          </p:nvPr>
        </p:nvSpPr>
        <p:spPr/>
        <p:txBody>
          <a:bodyPr>
            <a:normAutofit fontScale="85000" lnSpcReduction="20000"/>
          </a:bodyPr>
          <a:lstStyle/>
          <a:p>
            <a:r>
              <a:rPr lang="da-DK" dirty="0"/>
              <a:t>Fra nyheds-, film-, tv- og musikindustri til streaming på digitale platforme.</a:t>
            </a:r>
          </a:p>
          <a:p>
            <a:r>
              <a:rPr lang="da-DK" dirty="0"/>
              <a:t>De traditionelle medieinstitutioner er afhængige af de digitale platforme, fordi</a:t>
            </a:r>
          </a:p>
          <a:p>
            <a:pPr lvl="1"/>
            <a:r>
              <a:rPr lang="da-DK" dirty="0"/>
              <a:t>gælder om at fastholde og etablere </a:t>
            </a:r>
            <a:r>
              <a:rPr lang="da-DK" dirty="0" err="1"/>
              <a:t>tværmedial</a:t>
            </a:r>
            <a:r>
              <a:rPr lang="da-DK" dirty="0"/>
              <a:t> synlighed</a:t>
            </a:r>
          </a:p>
          <a:p>
            <a:pPr lvl="1"/>
            <a:r>
              <a:rPr lang="da-DK" dirty="0"/>
              <a:t>legitimere sig som væsentlig medieinstitution</a:t>
            </a:r>
          </a:p>
          <a:p>
            <a:pPr lvl="1"/>
            <a:r>
              <a:rPr lang="da-DK" dirty="0"/>
              <a:t>markedsføre produkter.</a:t>
            </a:r>
          </a:p>
          <a:p>
            <a:pPr lvl="1"/>
            <a:endParaRPr lang="da-DK" dirty="0"/>
          </a:p>
          <a:p>
            <a:pPr marL="457200" lvl="1" indent="0">
              <a:buNone/>
            </a:pPr>
            <a:r>
              <a:rPr lang="da-DK" dirty="0"/>
              <a:t>DET BETYDER</a:t>
            </a:r>
          </a:p>
          <a:p>
            <a:pPr marL="457200" lvl="1" indent="0">
              <a:buNone/>
            </a:pPr>
            <a:r>
              <a:rPr lang="da-DK" dirty="0"/>
              <a:t>Medieinstitutioner promoverer personer med potentiel bred appel (</a:t>
            </a:r>
            <a:r>
              <a:rPr lang="da-DK" dirty="0" err="1"/>
              <a:t>celebrity</a:t>
            </a:r>
            <a:r>
              <a:rPr lang="da-DK" dirty="0"/>
              <a:t>-materiale), men er afhængige af, at publikum er interesserede.</a:t>
            </a:r>
          </a:p>
          <a:p>
            <a:pPr marL="457200" lvl="1" indent="0">
              <a:buNone/>
            </a:pPr>
            <a:r>
              <a:rPr lang="da-DK" dirty="0"/>
              <a:t>		”Dobbelt rationalitet”: institutionens promovering – publikums accept</a:t>
            </a:r>
          </a:p>
          <a:p>
            <a:pPr marL="457200" lvl="1" indent="0">
              <a:buNone/>
            </a:pPr>
            <a:r>
              <a:rPr lang="da-DK" dirty="0"/>
              <a:t>	</a:t>
            </a:r>
          </a:p>
          <a:p>
            <a:pPr marL="457200" lvl="1" indent="0">
              <a:buNone/>
            </a:pPr>
            <a:r>
              <a:rPr lang="da-DK" b="1" dirty="0">
                <a:solidFill>
                  <a:srgbClr val="C00000"/>
                </a:solidFill>
              </a:rPr>
              <a:t>KOMMERCIELT PRODUCEREDE AF MEDIEINDUSTRIEN </a:t>
            </a:r>
          </a:p>
          <a:p>
            <a:pPr marL="457200" lvl="1" indent="0" algn="ctr">
              <a:buNone/>
            </a:pPr>
            <a:r>
              <a:rPr lang="da-DK" dirty="0"/>
              <a:t>Demokratiske ikoner </a:t>
            </a:r>
            <a:r>
              <a:rPr lang="da-DK" dirty="0">
                <a:sym typeface="Wingdings" pitchFamily="2" charset="2"/>
              </a:rPr>
              <a:t> i princippet potentielt ”alle”</a:t>
            </a:r>
          </a:p>
          <a:p>
            <a:pPr marL="457200" lvl="1" indent="0" algn="ctr">
              <a:buNone/>
            </a:pPr>
            <a:endParaRPr lang="da-DK" b="1" dirty="0">
              <a:solidFill>
                <a:srgbClr val="C00000"/>
              </a:solidFill>
              <a:sym typeface="Wingdings" pitchFamily="2" charset="2"/>
            </a:endParaRPr>
          </a:p>
          <a:p>
            <a:pPr marL="457200" lvl="1" indent="0" algn="ctr">
              <a:buNone/>
            </a:pPr>
            <a:r>
              <a:rPr lang="da-DK" b="1" dirty="0">
                <a:solidFill>
                  <a:srgbClr val="C00000"/>
                </a:solidFill>
                <a:sym typeface="Wingdings" pitchFamily="2" charset="2"/>
              </a:rPr>
              <a:t>Del af industri PLUS eksklusiv status (fåtal! Værd at opnå)</a:t>
            </a:r>
            <a:endParaRPr lang="da-DK" b="1" dirty="0">
              <a:solidFill>
                <a:srgbClr val="C00000"/>
              </a:solidFill>
            </a:endParaRPr>
          </a:p>
        </p:txBody>
      </p:sp>
    </p:spTree>
    <p:extLst>
      <p:ext uri="{BB962C8B-B14F-4D97-AF65-F5344CB8AC3E}">
        <p14:creationId xmlns:p14="http://schemas.microsoft.com/office/powerpoint/2010/main" val="1169129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FEA365-33C5-1472-0AD3-0D81F9664007}"/>
              </a:ext>
            </a:extLst>
          </p:cNvPr>
          <p:cNvSpPr>
            <a:spLocks noGrp="1"/>
          </p:cNvSpPr>
          <p:nvPr>
            <p:ph type="title"/>
          </p:nvPr>
        </p:nvSpPr>
        <p:spPr/>
        <p:txBody>
          <a:bodyPr/>
          <a:lstStyle/>
          <a:p>
            <a:r>
              <a:rPr lang="da-DK" dirty="0"/>
              <a:t>Definitioner</a:t>
            </a:r>
          </a:p>
        </p:txBody>
      </p:sp>
      <p:sp>
        <p:nvSpPr>
          <p:cNvPr id="3" name="Pladsholder til indhold 2">
            <a:extLst>
              <a:ext uri="{FF2B5EF4-FFF2-40B4-BE49-F238E27FC236}">
                <a16:creationId xmlns:a16="http://schemas.microsoft.com/office/drawing/2014/main" id="{E6BE62D1-C295-B657-0A31-83010D3348B7}"/>
              </a:ext>
            </a:extLst>
          </p:cNvPr>
          <p:cNvSpPr>
            <a:spLocks noGrp="1"/>
          </p:cNvSpPr>
          <p:nvPr>
            <p:ph idx="1"/>
          </p:nvPr>
        </p:nvSpPr>
        <p:spPr/>
        <p:txBody>
          <a:bodyPr>
            <a:normAutofit/>
          </a:bodyPr>
          <a:lstStyle/>
          <a:p>
            <a:r>
              <a:rPr lang="da-DK" dirty="0"/>
              <a:t>Berømmelse som udødelighed (</a:t>
            </a:r>
            <a:r>
              <a:rPr lang="da-DK" dirty="0" err="1"/>
              <a:t>Braudy</a:t>
            </a:r>
            <a:r>
              <a:rPr lang="da-DK" dirty="0"/>
              <a:t> 1997)</a:t>
            </a:r>
          </a:p>
          <a:p>
            <a:endParaRPr lang="da-DK" dirty="0"/>
          </a:p>
          <a:p>
            <a:r>
              <a:rPr lang="da-DK" dirty="0"/>
              <a:t>Forskellige typer af berømmelse (</a:t>
            </a:r>
            <a:r>
              <a:rPr lang="da-DK" dirty="0" err="1"/>
              <a:t>Rojek</a:t>
            </a:r>
            <a:r>
              <a:rPr lang="da-DK" dirty="0"/>
              <a:t> 2001)</a:t>
            </a:r>
          </a:p>
          <a:p>
            <a:endParaRPr lang="da-DK" dirty="0"/>
          </a:p>
          <a:p>
            <a:r>
              <a:rPr lang="da-DK" dirty="0"/>
              <a:t>Offentlige personer, som fremstiller både den private og den offentlige del af deres liv i medierne (Turner)</a:t>
            </a:r>
          </a:p>
        </p:txBody>
      </p:sp>
    </p:spTree>
    <p:extLst>
      <p:ext uri="{BB962C8B-B14F-4D97-AF65-F5344CB8AC3E}">
        <p14:creationId xmlns:p14="http://schemas.microsoft.com/office/powerpoint/2010/main" val="507103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87D586-EA73-701D-ADC8-C3967649556A}"/>
              </a:ext>
            </a:extLst>
          </p:cNvPr>
          <p:cNvSpPr>
            <a:spLocks noGrp="1"/>
          </p:cNvSpPr>
          <p:nvPr>
            <p:ph type="title"/>
          </p:nvPr>
        </p:nvSpPr>
        <p:spPr/>
        <p:txBody>
          <a:bodyPr/>
          <a:lstStyle/>
          <a:p>
            <a:r>
              <a:rPr lang="da-DK" dirty="0"/>
              <a:t>Berømmelse som udødelighed</a:t>
            </a:r>
          </a:p>
        </p:txBody>
      </p:sp>
      <p:sp>
        <p:nvSpPr>
          <p:cNvPr id="3" name="Pladsholder til indhold 2">
            <a:extLst>
              <a:ext uri="{FF2B5EF4-FFF2-40B4-BE49-F238E27FC236}">
                <a16:creationId xmlns:a16="http://schemas.microsoft.com/office/drawing/2014/main" id="{90180B35-E6BF-91FC-2BC5-BFA116A69D8F}"/>
              </a:ext>
            </a:extLst>
          </p:cNvPr>
          <p:cNvSpPr>
            <a:spLocks noGrp="1"/>
          </p:cNvSpPr>
          <p:nvPr>
            <p:ph idx="1"/>
          </p:nvPr>
        </p:nvSpPr>
        <p:spPr/>
        <p:txBody>
          <a:bodyPr/>
          <a:lstStyle/>
          <a:p>
            <a:r>
              <a:rPr lang="da-DK" dirty="0"/>
              <a:t>De rigtige er berømte ud over deres egen tid; Kleopatra og Shakespeare. Et betydningsfuldt eftermæle = udødelighed.</a:t>
            </a:r>
          </a:p>
          <a:p>
            <a:r>
              <a:rPr lang="da-DK" dirty="0"/>
              <a:t>Historisk set var berømmelse et middel til at synliggøre magt og opnå gudestatus.</a:t>
            </a:r>
          </a:p>
          <a:p>
            <a:endParaRPr lang="da-DK" dirty="0"/>
          </a:p>
          <a:p>
            <a:r>
              <a:rPr lang="da-DK" dirty="0"/>
              <a:t>Modsat døgnfluer. Status varer ikke nødvendigvis ved.</a:t>
            </a:r>
          </a:p>
        </p:txBody>
      </p:sp>
    </p:spTree>
    <p:extLst>
      <p:ext uri="{BB962C8B-B14F-4D97-AF65-F5344CB8AC3E}">
        <p14:creationId xmlns:p14="http://schemas.microsoft.com/office/powerpoint/2010/main" val="2551108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85E435-9946-1D0D-35CF-2EC634650E5B}"/>
              </a:ext>
            </a:extLst>
          </p:cNvPr>
          <p:cNvSpPr>
            <a:spLocks noGrp="1"/>
          </p:cNvSpPr>
          <p:nvPr>
            <p:ph type="title"/>
          </p:nvPr>
        </p:nvSpPr>
        <p:spPr/>
        <p:txBody>
          <a:bodyPr/>
          <a:lstStyle/>
          <a:p>
            <a:r>
              <a:rPr lang="da-DK" dirty="0"/>
              <a:t>Forskellige typer </a:t>
            </a:r>
            <a:r>
              <a:rPr lang="da-DK" sz="2000" dirty="0"/>
              <a:t>Hvor stammer berømmelsen fra</a:t>
            </a:r>
            <a:endParaRPr lang="da-DK" dirty="0"/>
          </a:p>
        </p:txBody>
      </p:sp>
      <p:sp>
        <p:nvSpPr>
          <p:cNvPr id="3" name="Pladsholder til indhold 2">
            <a:extLst>
              <a:ext uri="{FF2B5EF4-FFF2-40B4-BE49-F238E27FC236}">
                <a16:creationId xmlns:a16="http://schemas.microsoft.com/office/drawing/2014/main" id="{A468C365-FFA0-9B2B-08B8-AC17BB62A966}"/>
              </a:ext>
            </a:extLst>
          </p:cNvPr>
          <p:cNvSpPr>
            <a:spLocks noGrp="1"/>
          </p:cNvSpPr>
          <p:nvPr>
            <p:ph idx="1"/>
          </p:nvPr>
        </p:nvSpPr>
        <p:spPr/>
        <p:txBody>
          <a:bodyPr>
            <a:normAutofit fontScale="85000" lnSpcReduction="20000"/>
          </a:bodyPr>
          <a:lstStyle/>
          <a:p>
            <a:r>
              <a:rPr lang="da-DK" dirty="0">
                <a:solidFill>
                  <a:srgbClr val="FF0000"/>
                </a:solidFill>
              </a:rPr>
              <a:t>Arvet </a:t>
            </a:r>
            <a:r>
              <a:rPr lang="da-DK" dirty="0"/>
              <a:t>berømmelse (født med)</a:t>
            </a:r>
          </a:p>
          <a:p>
            <a:pPr marL="0" indent="0">
              <a:buNone/>
            </a:pPr>
            <a:r>
              <a:rPr lang="da-DK" dirty="0"/>
              <a:t>	”</a:t>
            </a:r>
            <a:r>
              <a:rPr lang="da-DK" dirty="0" err="1"/>
              <a:t>Famous</a:t>
            </a:r>
            <a:r>
              <a:rPr lang="da-DK" dirty="0"/>
              <a:t> by association” (gift ind i)</a:t>
            </a:r>
          </a:p>
          <a:p>
            <a:r>
              <a:rPr lang="da-DK" dirty="0"/>
              <a:t>Berømmelse på </a:t>
            </a:r>
            <a:r>
              <a:rPr lang="da-DK" dirty="0">
                <a:solidFill>
                  <a:srgbClr val="FF0000"/>
                </a:solidFill>
              </a:rPr>
              <a:t>merit</a:t>
            </a:r>
            <a:r>
              <a:rPr lang="da-DK" dirty="0"/>
              <a:t>: på grund af sit eget succesfulde professionelle virke, sin profession. Kræver omfattende medieeksponering. </a:t>
            </a:r>
            <a:r>
              <a:rPr lang="da-DK" dirty="0">
                <a:solidFill>
                  <a:srgbClr val="FF0000"/>
                </a:solidFill>
              </a:rPr>
              <a:t>Top-</a:t>
            </a:r>
            <a:r>
              <a:rPr lang="da-DK" dirty="0" err="1">
                <a:solidFill>
                  <a:srgbClr val="FF0000"/>
                </a:solidFill>
              </a:rPr>
              <a:t>down</a:t>
            </a:r>
            <a:endParaRPr lang="da-DK" dirty="0"/>
          </a:p>
          <a:p>
            <a:r>
              <a:rPr lang="da-DK" dirty="0">
                <a:solidFill>
                  <a:srgbClr val="FF0000"/>
                </a:solidFill>
              </a:rPr>
              <a:t>Tilskrevet </a:t>
            </a:r>
            <a:r>
              <a:rPr lang="da-DK" dirty="0"/>
              <a:t>berømmelse opnås (ofte over kort tid) gennem intensiv medieeksponering; fx ved deltagelse i </a:t>
            </a:r>
            <a:r>
              <a:rPr lang="da-DK" dirty="0" err="1"/>
              <a:t>TV-show</a:t>
            </a:r>
            <a:r>
              <a:rPr lang="da-DK" dirty="0"/>
              <a:t> eller exceptionel begivenhed (8-linger).</a:t>
            </a:r>
          </a:p>
          <a:p>
            <a:pPr marL="0" indent="0">
              <a:buNone/>
            </a:pPr>
            <a:r>
              <a:rPr lang="da-DK" dirty="0"/>
              <a:t>	Underkategori: </a:t>
            </a:r>
            <a:r>
              <a:rPr lang="da-DK" dirty="0" err="1">
                <a:solidFill>
                  <a:srgbClr val="FF0000"/>
                </a:solidFill>
              </a:rPr>
              <a:t>Celetoid</a:t>
            </a:r>
            <a:r>
              <a:rPr lang="da-DK" dirty="0">
                <a:solidFill>
                  <a:srgbClr val="FF0000"/>
                </a:solidFill>
              </a:rPr>
              <a:t>; </a:t>
            </a:r>
            <a:r>
              <a:rPr lang="da-DK" dirty="0"/>
              <a:t>varer kun kort. ”Døgnfluer”. </a:t>
            </a:r>
          </a:p>
          <a:p>
            <a:pPr marL="0" indent="0" algn="r">
              <a:buNone/>
            </a:pPr>
            <a:r>
              <a:rPr lang="da-DK" dirty="0"/>
              <a:t>Fx X-factor-deltagere. Vi glemmer dem inden næste sæson. Skal den fortsætte må den fornyes i form af fx eget program (</a:t>
            </a:r>
            <a:r>
              <a:rPr lang="da-DK" dirty="0" err="1"/>
              <a:t>SaveUs</a:t>
            </a:r>
            <a:r>
              <a:rPr lang="da-DK" dirty="0"/>
              <a:t>, Martin Hedegaard, Tobias Hamann, Den store bagedyst).</a:t>
            </a:r>
          </a:p>
          <a:p>
            <a:pPr marL="0" indent="0" algn="r">
              <a:buNone/>
            </a:pPr>
            <a:endParaRPr lang="da-DK" dirty="0"/>
          </a:p>
          <a:p>
            <a:pPr marL="0" indent="0" algn="ctr">
              <a:buNone/>
            </a:pPr>
            <a:r>
              <a:rPr lang="da-DK" b="1" dirty="0">
                <a:solidFill>
                  <a:schemeClr val="accent3"/>
                </a:solidFill>
              </a:rPr>
              <a:t>Kræver stadig genklang hos publikum, udover at være synlig og anerkendt!</a:t>
            </a:r>
          </a:p>
          <a:p>
            <a:endParaRPr lang="da-DK" dirty="0"/>
          </a:p>
        </p:txBody>
      </p:sp>
    </p:spTree>
    <p:extLst>
      <p:ext uri="{BB962C8B-B14F-4D97-AF65-F5344CB8AC3E}">
        <p14:creationId xmlns:p14="http://schemas.microsoft.com/office/powerpoint/2010/main" val="254891025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4638</TotalTime>
  <Words>1770</Words>
  <Application>Microsoft Macintosh PowerPoint</Application>
  <PresentationFormat>Widescreen</PresentationFormat>
  <Paragraphs>163</Paragraphs>
  <Slides>20</Slides>
  <Notes>1</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20</vt:i4>
      </vt:variant>
    </vt:vector>
  </HeadingPairs>
  <TitlesOfParts>
    <vt:vector size="26" baseType="lpstr">
      <vt:lpstr>Aptos</vt:lpstr>
      <vt:lpstr>Aptos Display</vt:lpstr>
      <vt:lpstr>Arial</vt:lpstr>
      <vt:lpstr>Open Sans</vt:lpstr>
      <vt:lpstr>Wingdings</vt:lpstr>
      <vt:lpstr>Office-tema</vt:lpstr>
      <vt:lpstr>Celebritykultur</vt:lpstr>
      <vt:lpstr>Indhold</vt:lpstr>
      <vt:lpstr>Internet-celebritet</vt:lpstr>
      <vt:lpstr>Hvem er de?</vt:lpstr>
      <vt:lpstr>Hvad er en celebrity?</vt:lpstr>
      <vt:lpstr>Celebritykulturen som system (s.15ff.)</vt:lpstr>
      <vt:lpstr>Definitioner</vt:lpstr>
      <vt:lpstr>Berømmelse som udødelighed</vt:lpstr>
      <vt:lpstr>Forskellige typer Hvor stammer berømmelsen fra</vt:lpstr>
      <vt:lpstr>Berømmelse ifht. privatliv</vt:lpstr>
      <vt:lpstr>Traditionelle celebrities</vt:lpstr>
      <vt:lpstr>Micro-celebrity</vt:lpstr>
      <vt:lpstr>Influencer</vt:lpstr>
      <vt:lpstr>Celebrity-matricen Dvs. formen;)</vt:lpstr>
      <vt:lpstr>Hvor mange skal der til? www.michaelrurupandersen.dk</vt:lpstr>
      <vt:lpstr>Goffmans indtryksstyring</vt:lpstr>
      <vt:lpstr>Out of face og shit-stormen</vt:lpstr>
      <vt:lpstr>Beskuerens evne til at gennemskue spillet</vt:lpstr>
      <vt:lpstr>Mediernes to regimer</vt:lpstr>
      <vt:lpstr>Analyse af en celebrity Dyer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Lisbeth Vejlgaard Sørensen</dc:creator>
  <cp:lastModifiedBy>Lisbeth Vejlgaard Sørensen</cp:lastModifiedBy>
  <cp:revision>1</cp:revision>
  <dcterms:created xsi:type="dcterms:W3CDTF">2026-02-06T08:31:02Z</dcterms:created>
  <dcterms:modified xsi:type="dcterms:W3CDTF">2026-02-09T13:50:02Z</dcterms:modified>
</cp:coreProperties>
</file>