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a-DK"/>
              <a:t>Klik for at redigere i master</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2/18/2026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a-DK"/>
              <a:t>Klik på ikonet for at tilføje et billede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a-DK"/>
              <a:t>Klik for at redigere i master</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a-DK"/>
              <a:t>Klik for at redigere i master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a-DK"/>
              <a:t>Klik for at redigere i master</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a-DK"/>
              <a:t>Klik for at redigere i master</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3" name="Date Placeholder 2"/>
          <p:cNvSpPr>
            <a:spLocks noGrp="1"/>
          </p:cNvSpPr>
          <p:nvPr>
            <p:ph type="dt" sz="half" idx="10"/>
          </p:nvPr>
        </p:nvSpPr>
        <p:spPr/>
        <p:txBody>
          <a:bodyPr/>
          <a:lstStyle/>
          <a:p>
            <a:fld id="{48A87A34-81AB-432B-8DAE-1953F412C126}" type="datetimeFigureOut">
              <a:rPr lang="en-US" dirty="0"/>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a-DK"/>
              <a:t>Klik for at redigere i master</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3" name="Date Placeholder 2"/>
          <p:cNvSpPr>
            <a:spLocks noGrp="1"/>
          </p:cNvSpPr>
          <p:nvPr>
            <p:ph type="dt" sz="half" idx="10"/>
          </p:nvPr>
        </p:nvSpPr>
        <p:spPr/>
        <p:txBody>
          <a:bodyPr/>
          <a:lstStyle/>
          <a:p>
            <a:fld id="{48A87A34-81AB-432B-8DAE-1953F412C126}" type="datetimeFigureOut">
              <a:rPr lang="en-US" dirty="0"/>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ncho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a-DK"/>
              <a:t>Klik for at redigere i master</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48A87A34-81AB-432B-8DAE-1953F412C126}"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a-DK"/>
              <a:t>Klik for at redigere i master</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1141410" y="3073397"/>
            <a:ext cx="4878391" cy="2717801"/>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6172200" y="3073397"/>
            <a:ext cx="4875210" cy="2717801"/>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da-DK"/>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a-DK"/>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a-DK"/>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2/18/2026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da.wikipedia.org/wiki/Kattedyr" TargetMode="External"/><Relationship Id="rId3" Type="http://schemas.openxmlformats.org/officeDocument/2006/relationships/image" Target="../media/image5.png"/><Relationship Id="rId7" Type="http://schemas.openxmlformats.org/officeDocument/2006/relationships/hyperlink" Target="http://da.wikipedia.org/wiki/Rovdyr" TargetMode="External"/><Relationship Id="rId12"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hyperlink" Target="http://da.wikipedia.org/wiki/Pattedyr" TargetMode="External"/><Relationship Id="rId11" Type="http://schemas.openxmlformats.org/officeDocument/2006/relationships/hyperlink" Target="http://images.google.com/imgres?imgurl=http://www.brugkulturen.dk/fileadmin/images/uk/Zoo/Try_the_Zoo_Auditorium/type3/Zoo_loeve_192x230.jpg&amp;imgrefurl=http://www.brugkulturen.dk/%3Fid%3D399&amp;h=230&amp;w=192&amp;sz=10&amp;tbnid=LtDxXvt1Cv8vBM:&amp;tbnh=108&amp;tbnw=90&amp;prev=/images%3Fq%3Dl%25C3%25B8ve%26um%3D1&amp;start=2&amp;sa=X&amp;oi=images&amp;ct=image&amp;cd=2" TargetMode="External"/><Relationship Id="rId5" Type="http://schemas.openxmlformats.org/officeDocument/2006/relationships/hyperlink" Target="http://da.wikipedia.org/wiki/Chordater" TargetMode="External"/><Relationship Id="rId10" Type="http://schemas.openxmlformats.org/officeDocument/2006/relationships/hyperlink" Target="http://da.wikipedia.org/wiki/L%C3%B8ve" TargetMode="External"/><Relationship Id="rId4" Type="http://schemas.openxmlformats.org/officeDocument/2006/relationships/hyperlink" Target="http://da.wikipedia.org/wiki/Dyr" TargetMode="External"/><Relationship Id="rId9" Type="http://schemas.openxmlformats.org/officeDocument/2006/relationships/hyperlink" Target="http://da.wikipedia.org/wiki/Panther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Slægtskab, bioinformatik og biodiversitet</a:t>
            </a:r>
          </a:p>
        </p:txBody>
      </p:sp>
      <p:sp>
        <p:nvSpPr>
          <p:cNvPr id="3" name="Undertitel 2"/>
          <p:cNvSpPr>
            <a:spLocks noGrp="1"/>
          </p:cNvSpPr>
          <p:nvPr>
            <p:ph type="subTitle" idx="1"/>
          </p:nvPr>
        </p:nvSpPr>
        <p:spPr/>
        <p:txBody>
          <a:bodyPr/>
          <a:lstStyle/>
          <a:p>
            <a:r>
              <a:rPr lang="da-DK" dirty="0"/>
              <a:t>Fokus på klassifikation og systematik</a:t>
            </a:r>
          </a:p>
        </p:txBody>
      </p:sp>
    </p:spTree>
    <p:extLst>
      <p:ext uri="{BB962C8B-B14F-4D97-AF65-F5344CB8AC3E}">
        <p14:creationId xmlns:p14="http://schemas.microsoft.com/office/powerpoint/2010/main" val="327362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Slægtskabsanalyse med DNA </a:t>
            </a:r>
            <a:br>
              <a:rPr lang="da-DK" dirty="0"/>
            </a:br>
            <a:r>
              <a:rPr lang="da-DK" dirty="0"/>
              <a:t>– hvad kan man få at vide ud fra en 4000 år gammel hårtot? (permafrost i Grønland)</a:t>
            </a:r>
          </a:p>
        </p:txBody>
      </p:sp>
      <p:sp>
        <p:nvSpPr>
          <p:cNvPr id="3" name="Pladsholder til indhold 2"/>
          <p:cNvSpPr>
            <a:spLocks noGrp="1"/>
          </p:cNvSpPr>
          <p:nvPr>
            <p:ph idx="1"/>
          </p:nvPr>
        </p:nvSpPr>
        <p:spPr>
          <a:xfrm>
            <a:off x="4646428" y="2249486"/>
            <a:ext cx="6400983" cy="4385229"/>
          </a:xfrm>
        </p:spPr>
        <p:txBody>
          <a:bodyPr>
            <a:normAutofit fontScale="92500" lnSpcReduction="10000"/>
          </a:bodyPr>
          <a:lstStyle/>
          <a:p>
            <a:r>
              <a:rPr lang="da-DK" dirty="0"/>
              <a:t>Mand, men ikke grønlandsk – tyder på flere indvandringer </a:t>
            </a:r>
          </a:p>
          <a:p>
            <a:r>
              <a:rPr lang="da-DK" dirty="0"/>
              <a:t>Lille og tætbygget</a:t>
            </a:r>
          </a:p>
          <a:p>
            <a:r>
              <a:rPr lang="da-DK" dirty="0"/>
              <a:t>Tendens til skaldethed</a:t>
            </a:r>
          </a:p>
          <a:p>
            <a:r>
              <a:rPr lang="da-DK" dirty="0"/>
              <a:t>Brune øjne, mørkt hår</a:t>
            </a:r>
          </a:p>
          <a:p>
            <a:r>
              <a:rPr lang="da-DK" dirty="0"/>
              <a:t>Skovlformede fortænder</a:t>
            </a:r>
          </a:p>
          <a:p>
            <a:r>
              <a:rPr lang="da-DK" dirty="0"/>
              <a:t>Tørt ørevoks</a:t>
            </a:r>
          </a:p>
          <a:p>
            <a:r>
              <a:rPr lang="da-DK" dirty="0"/>
              <a:t>Blodtype A </a:t>
            </a:r>
            <a:r>
              <a:rPr lang="da-DK" dirty="0" err="1"/>
              <a:t>rhesus</a:t>
            </a:r>
            <a:r>
              <a:rPr lang="da-DK" dirty="0"/>
              <a:t> positiv</a:t>
            </a:r>
          </a:p>
          <a:p>
            <a:r>
              <a:rPr lang="da-DK" dirty="0"/>
              <a:t>…</a:t>
            </a:r>
          </a:p>
        </p:txBody>
      </p:sp>
      <p:pic>
        <p:nvPicPr>
          <p:cNvPr id="4" name="Billede 3"/>
          <p:cNvPicPr>
            <a:picLocks noChangeAspect="1"/>
          </p:cNvPicPr>
          <p:nvPr/>
        </p:nvPicPr>
        <p:blipFill rotWithShape="1">
          <a:blip r:embed="rId2"/>
          <a:srcRect l="4074" t="20801" r="5659" b="13308"/>
          <a:stretch/>
        </p:blipFill>
        <p:spPr>
          <a:xfrm rot="16200000">
            <a:off x="-62024" y="2277139"/>
            <a:ext cx="4642885" cy="4518837"/>
          </a:xfrm>
          <a:prstGeom prst="rect">
            <a:avLst/>
          </a:prstGeom>
        </p:spPr>
      </p:pic>
      <p:sp>
        <p:nvSpPr>
          <p:cNvPr id="5" name="Rektangel 4"/>
          <p:cNvSpPr/>
          <p:nvPr/>
        </p:nvSpPr>
        <p:spPr>
          <a:xfrm>
            <a:off x="0" y="6251945"/>
            <a:ext cx="5348177" cy="60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DNA-sammenligninger: mest til fælles med nulevende i det nordøstlige Sibirien (Canada og Alaska)</a:t>
            </a:r>
          </a:p>
        </p:txBody>
      </p:sp>
    </p:spTree>
    <p:extLst>
      <p:ext uri="{BB962C8B-B14F-4D97-AF65-F5344CB8AC3E}">
        <p14:creationId xmlns:p14="http://schemas.microsoft.com/office/powerpoint/2010/main" val="367955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274638"/>
            <a:ext cx="5843588" cy="1143000"/>
          </a:xfrm>
        </p:spPr>
        <p:txBody>
          <a:bodyPr/>
          <a:lstStyle/>
          <a:p>
            <a:pPr eaLnBrk="1" hangingPunct="1">
              <a:defRPr/>
            </a:pPr>
            <a:r>
              <a:rPr lang="da-DK"/>
              <a:t>Linnés systematik</a:t>
            </a:r>
          </a:p>
        </p:txBody>
      </p:sp>
      <p:pic>
        <p:nvPicPr>
          <p:cNvPr id="23555" name="Picture 5" descr="RTEmagicC_3b76a6c0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852738"/>
            <a:ext cx="19240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1774825" y="5661026"/>
            <a:ext cx="302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eaLnBrk="1" hangingPunct="1">
              <a:spcBef>
                <a:spcPct val="0"/>
              </a:spcBef>
              <a:buClrTx/>
              <a:buFontTx/>
              <a:buNone/>
            </a:pPr>
            <a:r>
              <a:rPr lang="da-DK" altLang="da-DK" sz="1800"/>
              <a:t>Carl von Linné (1707-1778) </a:t>
            </a:r>
          </a:p>
        </p:txBody>
      </p:sp>
      <p:graphicFrame>
        <p:nvGraphicFramePr>
          <p:cNvPr id="29819" name="Group 123"/>
          <p:cNvGraphicFramePr>
            <a:graphicFrameLocks noGrp="1"/>
          </p:cNvGraphicFramePr>
          <p:nvPr/>
        </p:nvGraphicFramePr>
        <p:xfrm>
          <a:off x="4872038" y="2349500"/>
          <a:ext cx="4976812" cy="3702052"/>
        </p:xfrm>
        <a:graphic>
          <a:graphicData uri="http://schemas.openxmlformats.org/drawingml/2006/table">
            <a:tbl>
              <a:tblPr/>
              <a:tblGrid>
                <a:gridCol w="4976812">
                  <a:extLst>
                    <a:ext uri="{9D8B030D-6E8A-4147-A177-3AD203B41FA5}">
                      <a16:colId xmlns:a16="http://schemas.microsoft.com/office/drawing/2014/main" val="20000"/>
                    </a:ext>
                  </a:extLst>
                </a:gridCol>
              </a:tblGrid>
              <a:tr h="461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Moderne systematik</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5D753B"/>
                    </a:solidFill>
                  </a:tcPr>
                </a:tc>
                <a:extLst>
                  <a:ext uri="{0D108BD9-81ED-4DB2-BD59-A6C34878D82A}">
                    <a16:rowId xmlns:a16="http://schemas.microsoft.com/office/drawing/2014/main" val="10000"/>
                  </a:ext>
                </a:extLst>
              </a:tr>
              <a:tr h="4635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Rige: </a:t>
                      </a:r>
                      <a:r>
                        <a:rPr kumimoji="0" lang="da-DK" sz="2400" b="1" i="0" u="none" strike="noStrike" cap="none" normalizeH="0" baseline="0">
                          <a:ln>
                            <a:noFill/>
                          </a:ln>
                          <a:solidFill>
                            <a:srgbClr val="000000"/>
                          </a:solidFill>
                          <a:effectLst/>
                          <a:latin typeface="Arial" charset="0"/>
                          <a:hlinkClick r:id="rId4" tooltip="Dyr"/>
                        </a:rPr>
                        <a:t>Dyr</a:t>
                      </a:r>
                      <a:r>
                        <a:rPr kumimoji="0" lang="da-DK" sz="2400" b="1" i="0" u="none" strike="noStrike" cap="none" normalizeH="0" baseline="0">
                          <a:ln>
                            <a:noFill/>
                          </a:ln>
                          <a:solidFill>
                            <a:srgbClr val="000000"/>
                          </a:solidFill>
                          <a:effectLst/>
                          <a:latin typeface="Arial" charset="0"/>
                        </a:rPr>
                        <a:t> (Animalia)</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4635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Række: </a:t>
                      </a:r>
                      <a:r>
                        <a:rPr kumimoji="0" lang="da-DK" sz="2400" b="1" i="0" u="none" strike="noStrike" cap="none" normalizeH="0" baseline="0">
                          <a:ln>
                            <a:noFill/>
                          </a:ln>
                          <a:solidFill>
                            <a:srgbClr val="000000"/>
                          </a:solidFill>
                          <a:effectLst/>
                          <a:latin typeface="Arial" charset="0"/>
                          <a:hlinkClick r:id="rId5" tooltip="Chordater"/>
                        </a:rPr>
                        <a:t>Chordater</a:t>
                      </a:r>
                      <a:r>
                        <a:rPr kumimoji="0" lang="da-DK" sz="2400" b="1" i="0" u="none" strike="noStrike" cap="none" normalizeH="0" baseline="0">
                          <a:ln>
                            <a:noFill/>
                          </a:ln>
                          <a:solidFill>
                            <a:srgbClr val="000000"/>
                          </a:solidFill>
                          <a:effectLst/>
                          <a:latin typeface="Arial" charset="0"/>
                        </a:rPr>
                        <a:t> (Chordata)</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461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Klasse: </a:t>
                      </a:r>
                      <a:r>
                        <a:rPr kumimoji="0" lang="da-DK" sz="2400" b="1" i="0" u="none" strike="noStrike" cap="none" normalizeH="0" baseline="0">
                          <a:ln>
                            <a:noFill/>
                          </a:ln>
                          <a:solidFill>
                            <a:srgbClr val="000000"/>
                          </a:solidFill>
                          <a:effectLst/>
                          <a:latin typeface="Arial" charset="0"/>
                          <a:hlinkClick r:id="rId6" tooltip="Pattedyr"/>
                        </a:rPr>
                        <a:t>Pattedyr</a:t>
                      </a:r>
                      <a:r>
                        <a:rPr kumimoji="0" lang="da-DK" sz="2400" b="1" i="0" u="none" strike="noStrike" cap="none" normalizeH="0" baseline="0">
                          <a:ln>
                            <a:noFill/>
                          </a:ln>
                          <a:solidFill>
                            <a:srgbClr val="000000"/>
                          </a:solidFill>
                          <a:effectLst/>
                          <a:latin typeface="Arial" charset="0"/>
                        </a:rPr>
                        <a:t> (Mammalia)</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4635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Orden: </a:t>
                      </a:r>
                      <a:r>
                        <a:rPr kumimoji="0" lang="da-DK" sz="2400" b="1" i="0" u="none" strike="noStrike" cap="none" normalizeH="0" baseline="0">
                          <a:ln>
                            <a:noFill/>
                          </a:ln>
                          <a:solidFill>
                            <a:srgbClr val="000000"/>
                          </a:solidFill>
                          <a:effectLst/>
                          <a:latin typeface="Arial" charset="0"/>
                          <a:hlinkClick r:id="rId7" tooltip="Rovdyr"/>
                        </a:rPr>
                        <a:t>Rovdyr</a:t>
                      </a:r>
                      <a:r>
                        <a:rPr kumimoji="0" lang="da-DK" sz="2400" b="1" i="0" u="none" strike="noStrike" cap="none" normalizeH="0" baseline="0">
                          <a:ln>
                            <a:noFill/>
                          </a:ln>
                          <a:solidFill>
                            <a:srgbClr val="000000"/>
                          </a:solidFill>
                          <a:effectLst/>
                          <a:latin typeface="Arial" charset="0"/>
                        </a:rPr>
                        <a:t> (Carnivora)</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61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Familie: </a:t>
                      </a:r>
                      <a:r>
                        <a:rPr kumimoji="0" lang="da-DK" sz="2400" b="1" i="0" u="none" strike="noStrike" cap="none" normalizeH="0" baseline="0">
                          <a:ln>
                            <a:noFill/>
                          </a:ln>
                          <a:solidFill>
                            <a:srgbClr val="000000"/>
                          </a:solidFill>
                          <a:effectLst/>
                          <a:latin typeface="Arial" charset="0"/>
                          <a:hlinkClick r:id="rId8" tooltip="Kattedyr"/>
                        </a:rPr>
                        <a:t>Kattedyr</a:t>
                      </a:r>
                      <a:r>
                        <a:rPr kumimoji="0" lang="da-DK" sz="2400" b="1" i="0" u="none" strike="noStrike" cap="none" normalizeH="0" baseline="0">
                          <a:ln>
                            <a:noFill/>
                          </a:ln>
                          <a:solidFill>
                            <a:srgbClr val="000000"/>
                          </a:solidFill>
                          <a:effectLst/>
                          <a:latin typeface="Arial" charset="0"/>
                        </a:rPr>
                        <a:t> (Felidae)</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635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Slægt: </a:t>
                      </a:r>
                      <a:r>
                        <a:rPr kumimoji="0" lang="da-DK" sz="2400" b="1" i="1" u="none" strike="noStrike" cap="none" normalizeH="0" baseline="0">
                          <a:ln>
                            <a:noFill/>
                          </a:ln>
                          <a:solidFill>
                            <a:srgbClr val="000000"/>
                          </a:solidFill>
                          <a:effectLst/>
                          <a:latin typeface="Arial" charset="0"/>
                          <a:hlinkClick r:id="rId9" tooltip="Panthera"/>
                        </a:rPr>
                        <a:t>Panthera</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61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da-DK" sz="2400" b="1" i="0" u="none" strike="noStrike" cap="none" normalizeH="0" baseline="0">
                          <a:ln>
                            <a:noFill/>
                          </a:ln>
                          <a:solidFill>
                            <a:srgbClr val="000000"/>
                          </a:solidFill>
                          <a:effectLst/>
                          <a:latin typeface="Arial" charset="0"/>
                        </a:rPr>
                        <a:t>Art: </a:t>
                      </a:r>
                      <a:r>
                        <a:rPr kumimoji="0" lang="da-DK" sz="2400" b="1" i="0" u="none" strike="noStrike" cap="none" normalizeH="0" baseline="0">
                          <a:ln>
                            <a:noFill/>
                          </a:ln>
                          <a:solidFill>
                            <a:srgbClr val="000000"/>
                          </a:solidFill>
                          <a:effectLst/>
                          <a:latin typeface="Arial" charset="0"/>
                          <a:hlinkClick r:id="rId10" tooltip="Løve"/>
                        </a:rPr>
                        <a:t>Løve</a:t>
                      </a:r>
                      <a:r>
                        <a:rPr kumimoji="0" lang="da-DK" sz="2400" b="1" i="0" u="none" strike="noStrike" cap="none" normalizeH="0" baseline="0">
                          <a:ln>
                            <a:noFill/>
                          </a:ln>
                          <a:solidFill>
                            <a:srgbClr val="000000"/>
                          </a:solidFill>
                          <a:effectLst/>
                          <a:latin typeface="Arial" charset="0"/>
                        </a:rPr>
                        <a:t> (</a:t>
                      </a:r>
                      <a:r>
                        <a:rPr kumimoji="0" lang="da-DK" sz="2400" b="1" i="1" u="none" strike="noStrike" cap="none" normalizeH="0" baseline="0">
                          <a:ln>
                            <a:noFill/>
                          </a:ln>
                          <a:solidFill>
                            <a:srgbClr val="000000"/>
                          </a:solidFill>
                          <a:effectLst/>
                          <a:latin typeface="Arial" charset="0"/>
                        </a:rPr>
                        <a:t>Panthera leo</a:t>
                      </a:r>
                      <a:r>
                        <a:rPr kumimoji="0" lang="da-DK" sz="2400" b="1" i="0" u="none" strike="noStrike" cap="none" normalizeH="0" baseline="0">
                          <a:ln>
                            <a:noFill/>
                          </a:ln>
                          <a:solidFill>
                            <a:srgbClr val="000000"/>
                          </a:solidFill>
                          <a:effectLst/>
                          <a:latin typeface="Arial" charset="0"/>
                        </a:rPr>
                        <a:t>)</a:t>
                      </a:r>
                      <a:endParaRPr kumimoji="0" lang="da-DK" sz="2400" b="0" i="0" u="none" strike="noStrike" cap="none" normalizeH="0" baseline="0">
                        <a:ln>
                          <a:noFill/>
                        </a:ln>
                        <a:solidFill>
                          <a:srgbClr val="000000"/>
                        </a:solidFill>
                        <a:effectLst/>
                        <a:latin typeface="Arial" charset="0"/>
                      </a:endParaRP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bl>
          </a:graphicData>
        </a:graphic>
      </p:graphicFrame>
      <p:pic>
        <p:nvPicPr>
          <p:cNvPr id="23577" name="Picture 122" descr="http://www.brugkulturen.dk/?id=399">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56588" y="981075"/>
            <a:ext cx="17573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B5671823-3A56-4164-8468-FAEBED56C637}"/>
              </a:ext>
            </a:extLst>
          </p:cNvPr>
          <p:cNvSpPr/>
          <p:nvPr/>
        </p:nvSpPr>
        <p:spPr>
          <a:xfrm>
            <a:off x="8875643" y="5337314"/>
            <a:ext cx="3180522" cy="690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Arter har latinsk dobbeltnavn</a:t>
            </a:r>
          </a:p>
          <a:p>
            <a:pPr algn="ctr"/>
            <a:r>
              <a:rPr lang="da-DK" dirty="0"/>
              <a:t>Slægt og art</a:t>
            </a:r>
          </a:p>
        </p:txBody>
      </p:sp>
      <p:sp>
        <p:nvSpPr>
          <p:cNvPr id="3" name="Rektangel 2">
            <a:extLst>
              <a:ext uri="{FF2B5EF4-FFF2-40B4-BE49-F238E27FC236}">
                <a16:creationId xmlns:a16="http://schemas.microsoft.com/office/drawing/2014/main" id="{103510F4-F46D-4A54-87CC-72B7FC70510F}"/>
              </a:ext>
            </a:extLst>
          </p:cNvPr>
          <p:cNvSpPr/>
          <p:nvPr/>
        </p:nvSpPr>
        <p:spPr>
          <a:xfrm>
            <a:off x="208722" y="1282148"/>
            <a:ext cx="3816626" cy="1391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Systemet udvides efterhånden som man finder organismer, som er svære at placere indenfor de nuværende niveauer i hierarkiet</a:t>
            </a:r>
          </a:p>
        </p:txBody>
      </p:sp>
    </p:spTree>
    <p:extLst>
      <p:ext uri="{BB962C8B-B14F-4D97-AF65-F5344CB8AC3E}">
        <p14:creationId xmlns:p14="http://schemas.microsoft.com/office/powerpoint/2010/main" val="219667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2"/>
          <a:srcRect l="491" t="20181" r="6486" b="16098"/>
          <a:stretch/>
        </p:blipFill>
        <p:spPr>
          <a:xfrm rot="16200000">
            <a:off x="2725040" y="356229"/>
            <a:ext cx="6798627" cy="6209412"/>
          </a:xfrm>
          <a:prstGeom prst="rect">
            <a:avLst/>
          </a:prstGeom>
        </p:spPr>
      </p:pic>
    </p:spTree>
    <p:extLst>
      <p:ext uri="{BB962C8B-B14F-4D97-AF65-F5344CB8AC3E}">
        <p14:creationId xmlns:p14="http://schemas.microsoft.com/office/powerpoint/2010/main" val="325631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2"/>
          <a:srcRect l="22817" t="5608" r="48242" b="5866"/>
          <a:stretch/>
        </p:blipFill>
        <p:spPr>
          <a:xfrm rot="16200000">
            <a:off x="4273874" y="-1496570"/>
            <a:ext cx="2964105" cy="11306475"/>
          </a:xfrm>
          <a:prstGeom prst="rect">
            <a:avLst/>
          </a:prstGeom>
        </p:spPr>
      </p:pic>
      <p:sp>
        <p:nvSpPr>
          <p:cNvPr id="3" name="Rektangel 2"/>
          <p:cNvSpPr/>
          <p:nvPr/>
        </p:nvSpPr>
        <p:spPr>
          <a:xfrm>
            <a:off x="102689" y="1031358"/>
            <a:ext cx="11922734" cy="829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t>Forskellige klassifikationssystemer</a:t>
            </a:r>
          </a:p>
        </p:txBody>
      </p:sp>
      <p:sp>
        <p:nvSpPr>
          <p:cNvPr id="4" name="Rektangel 3">
            <a:extLst>
              <a:ext uri="{FF2B5EF4-FFF2-40B4-BE49-F238E27FC236}">
                <a16:creationId xmlns:a16="http://schemas.microsoft.com/office/drawing/2014/main" id="{D8CBA850-1EAD-470D-B6F5-AC36C37D4020}"/>
              </a:ext>
            </a:extLst>
          </p:cNvPr>
          <p:cNvSpPr/>
          <p:nvPr/>
        </p:nvSpPr>
        <p:spPr>
          <a:xfrm>
            <a:off x="626166" y="5786355"/>
            <a:ext cx="2633870" cy="548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Encellede + simple flercellede organismer</a:t>
            </a:r>
          </a:p>
        </p:txBody>
      </p:sp>
      <p:cxnSp>
        <p:nvCxnSpPr>
          <p:cNvPr id="6" name="Lige pilforbindelse 5">
            <a:extLst>
              <a:ext uri="{FF2B5EF4-FFF2-40B4-BE49-F238E27FC236}">
                <a16:creationId xmlns:a16="http://schemas.microsoft.com/office/drawing/2014/main" id="{CE1A3CF9-2F7D-41E5-90F2-7C9B924F3798}"/>
              </a:ext>
            </a:extLst>
          </p:cNvPr>
          <p:cNvCxnSpPr>
            <a:stCxn id="4" idx="0"/>
          </p:cNvCxnSpPr>
          <p:nvPr/>
        </p:nvCxnSpPr>
        <p:spPr>
          <a:xfrm flipV="1">
            <a:off x="1943101" y="4097661"/>
            <a:ext cx="253447" cy="16886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24D79DC8-3204-4911-A130-0231AEE8A08F}"/>
              </a:ext>
            </a:extLst>
          </p:cNvPr>
          <p:cNvSpPr/>
          <p:nvPr/>
        </p:nvSpPr>
        <p:spPr>
          <a:xfrm>
            <a:off x="3340233" y="3429000"/>
            <a:ext cx="1703410" cy="228840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B8A78E44-0412-4084-81E3-A46966F0B355}"/>
              </a:ext>
            </a:extLst>
          </p:cNvPr>
          <p:cNvSpPr/>
          <p:nvPr/>
        </p:nvSpPr>
        <p:spPr>
          <a:xfrm>
            <a:off x="3359483" y="5169306"/>
            <a:ext cx="1799662" cy="168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Denne inddeling bruges stadig til grundlæggende forskelsbeskrivelse af cellers opbygning</a:t>
            </a:r>
          </a:p>
        </p:txBody>
      </p:sp>
      <p:sp>
        <p:nvSpPr>
          <p:cNvPr id="9" name="Rektangel 8">
            <a:extLst>
              <a:ext uri="{FF2B5EF4-FFF2-40B4-BE49-F238E27FC236}">
                <a16:creationId xmlns:a16="http://schemas.microsoft.com/office/drawing/2014/main" id="{DD3D3B4F-C524-4FE4-B104-9A1A1ACCA0F3}"/>
              </a:ext>
            </a:extLst>
          </p:cNvPr>
          <p:cNvSpPr/>
          <p:nvPr/>
        </p:nvSpPr>
        <p:spPr>
          <a:xfrm>
            <a:off x="4889636" y="1860698"/>
            <a:ext cx="1915427" cy="81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Adskillelse af encellede og flercellede </a:t>
            </a:r>
          </a:p>
        </p:txBody>
      </p:sp>
      <p:sp>
        <p:nvSpPr>
          <p:cNvPr id="10" name="Rektangel 9">
            <a:extLst>
              <a:ext uri="{FF2B5EF4-FFF2-40B4-BE49-F238E27FC236}">
                <a16:creationId xmlns:a16="http://schemas.microsoft.com/office/drawing/2014/main" id="{8F234623-7E97-4080-8273-923ED7D74B7A}"/>
              </a:ext>
            </a:extLst>
          </p:cNvPr>
          <p:cNvSpPr/>
          <p:nvPr/>
        </p:nvSpPr>
        <p:spPr>
          <a:xfrm>
            <a:off x="6484221" y="5606957"/>
            <a:ext cx="1915427" cy="81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Adskillelse af svampe og planter – pga. grønkorn</a:t>
            </a:r>
          </a:p>
        </p:txBody>
      </p:sp>
      <p:sp>
        <p:nvSpPr>
          <p:cNvPr id="11" name="Rektangel 10">
            <a:extLst>
              <a:ext uri="{FF2B5EF4-FFF2-40B4-BE49-F238E27FC236}">
                <a16:creationId xmlns:a16="http://schemas.microsoft.com/office/drawing/2014/main" id="{857FC542-ED88-427D-8BC9-55CE5EDF392D}"/>
              </a:ext>
            </a:extLst>
          </p:cNvPr>
          <p:cNvSpPr/>
          <p:nvPr/>
        </p:nvSpPr>
        <p:spPr>
          <a:xfrm>
            <a:off x="8155805" y="1887941"/>
            <a:ext cx="2768869" cy="81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Monera</a:t>
            </a:r>
            <a:r>
              <a:rPr lang="da-DK" dirty="0"/>
              <a:t> deles op- forskel i lipider i cellemembran + opbygning af cellevæg </a:t>
            </a:r>
          </a:p>
        </p:txBody>
      </p:sp>
      <p:sp>
        <p:nvSpPr>
          <p:cNvPr id="12" name="Rektangel 11">
            <a:extLst>
              <a:ext uri="{FF2B5EF4-FFF2-40B4-BE49-F238E27FC236}">
                <a16:creationId xmlns:a16="http://schemas.microsoft.com/office/drawing/2014/main" id="{B68F6E23-809E-4A05-B5E8-448C06C6133A}"/>
              </a:ext>
            </a:extLst>
          </p:cNvPr>
          <p:cNvSpPr/>
          <p:nvPr/>
        </p:nvSpPr>
        <p:spPr>
          <a:xfrm>
            <a:off x="9551488" y="5639244"/>
            <a:ext cx="1915427" cy="81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Hovedinddeling i 3 domæner</a:t>
            </a:r>
          </a:p>
        </p:txBody>
      </p:sp>
    </p:spTree>
    <p:extLst>
      <p:ext uri="{BB962C8B-B14F-4D97-AF65-F5344CB8AC3E}">
        <p14:creationId xmlns:p14="http://schemas.microsoft.com/office/powerpoint/2010/main" val="29608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Tree-of-life_%28Danish_version%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0"/>
            <a:ext cx="8518525"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a:extLst>
              <a:ext uri="{FF2B5EF4-FFF2-40B4-BE49-F238E27FC236}">
                <a16:creationId xmlns:a16="http://schemas.microsoft.com/office/drawing/2014/main" id="{7D4C1D77-FB19-43DA-84BA-FEDB497504A7}"/>
              </a:ext>
            </a:extLst>
          </p:cNvPr>
          <p:cNvSpPr/>
          <p:nvPr/>
        </p:nvSpPr>
        <p:spPr>
          <a:xfrm>
            <a:off x="0" y="-1"/>
            <a:ext cx="3673475" cy="567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err="1">
                <a:solidFill>
                  <a:srgbClr val="000000"/>
                </a:solidFill>
                <a:latin typeface="Arial" panose="020B0604020202020204" pitchFamily="34" charset="0"/>
              </a:rPr>
              <a:t>Fylogeni</a:t>
            </a:r>
            <a:r>
              <a:rPr lang="da-DK" dirty="0">
                <a:solidFill>
                  <a:srgbClr val="000000"/>
                </a:solidFill>
                <a:latin typeface="Arial" panose="020B0604020202020204" pitchFamily="34" charset="0"/>
              </a:rPr>
              <a:t> beskriver den evolutionære </a:t>
            </a:r>
            <a:r>
              <a:rPr lang="da-DK" dirty="0" err="1">
                <a:solidFill>
                  <a:srgbClr val="000000"/>
                </a:solidFill>
                <a:latin typeface="Arial" panose="020B0604020202020204" pitchFamily="34" charset="0"/>
              </a:rPr>
              <a:t>beslægtethed</a:t>
            </a:r>
            <a:r>
              <a:rPr lang="da-DK" dirty="0">
                <a:solidFill>
                  <a:srgbClr val="000000"/>
                </a:solidFill>
                <a:latin typeface="Arial" panose="020B0604020202020204" pitchFamily="34" charset="0"/>
              </a:rPr>
              <a:t> mellem grupper af organismer, typisk arter. I modsætning til traditionel </a:t>
            </a:r>
            <a:r>
              <a:rPr lang="da-DK" dirty="0" err="1">
                <a:solidFill>
                  <a:srgbClr val="000000"/>
                </a:solidFill>
                <a:latin typeface="Arial" panose="020B0604020202020204" pitchFamily="34" charset="0"/>
              </a:rPr>
              <a:t>taxonomi</a:t>
            </a:r>
            <a:r>
              <a:rPr lang="da-DK" dirty="0">
                <a:solidFill>
                  <a:srgbClr val="000000"/>
                </a:solidFill>
                <a:latin typeface="Arial" panose="020B0604020202020204" pitchFamily="34" charset="0"/>
              </a:rPr>
              <a:t>, beskriver </a:t>
            </a:r>
            <a:r>
              <a:rPr lang="da-DK" dirty="0" err="1">
                <a:solidFill>
                  <a:srgbClr val="000000"/>
                </a:solidFill>
                <a:latin typeface="Arial" panose="020B0604020202020204" pitchFamily="34" charset="0"/>
              </a:rPr>
              <a:t>fylogeni</a:t>
            </a:r>
            <a:r>
              <a:rPr lang="da-DK" dirty="0">
                <a:solidFill>
                  <a:srgbClr val="000000"/>
                </a:solidFill>
                <a:latin typeface="Arial" panose="020B0604020202020204" pitchFamily="34" charset="0"/>
              </a:rPr>
              <a:t> den evolutionære relation mellem arter, nemlig hvilke arter der havde en fælles stamfader og hvornår. For eksempel har mennesket og chimpansen en fælles stamfader for færre år siden end mennesket og gorillaen, og er derfor fylogenetisk tættere beslægtet. </a:t>
            </a:r>
            <a:endParaRPr lang="da-DK" dirty="0"/>
          </a:p>
        </p:txBody>
      </p:sp>
    </p:spTree>
    <p:extLst>
      <p:ext uri="{BB962C8B-B14F-4D97-AF65-F5344CB8AC3E}">
        <p14:creationId xmlns:p14="http://schemas.microsoft.com/office/powerpoint/2010/main" val="419205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2"/>
          <a:srcRect l="11860" t="2352" r="22196" b="749"/>
          <a:stretch/>
        </p:blipFill>
        <p:spPr>
          <a:xfrm rot="16200000">
            <a:off x="2984603" y="-2429225"/>
            <a:ext cx="6222797" cy="12192000"/>
          </a:xfrm>
          <a:prstGeom prst="rect">
            <a:avLst/>
          </a:prstGeom>
        </p:spPr>
      </p:pic>
      <p:sp>
        <p:nvSpPr>
          <p:cNvPr id="2" name="Rektangel 1">
            <a:extLst>
              <a:ext uri="{FF2B5EF4-FFF2-40B4-BE49-F238E27FC236}">
                <a16:creationId xmlns:a16="http://schemas.microsoft.com/office/drawing/2014/main" id="{B43D99BB-3095-404A-A80F-6CB4696C02B9}"/>
              </a:ext>
            </a:extLst>
          </p:cNvPr>
          <p:cNvSpPr/>
          <p:nvPr/>
        </p:nvSpPr>
        <p:spPr>
          <a:xfrm>
            <a:off x="1905802" y="625642"/>
            <a:ext cx="3041583" cy="1068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Strukturen angiver slægtskab – hvem er tættest beslægtede?</a:t>
            </a:r>
          </a:p>
        </p:txBody>
      </p:sp>
    </p:spTree>
    <p:extLst>
      <p:ext uri="{BB962C8B-B14F-4D97-AF65-F5344CB8AC3E}">
        <p14:creationId xmlns:p14="http://schemas.microsoft.com/office/powerpoint/2010/main" val="332490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284FF-38E9-4E2F-AAE7-4C6D80D2A4AD}"/>
              </a:ext>
            </a:extLst>
          </p:cNvPr>
          <p:cNvSpPr>
            <a:spLocks noGrp="1"/>
          </p:cNvSpPr>
          <p:nvPr>
            <p:ph type="title"/>
          </p:nvPr>
        </p:nvSpPr>
        <p:spPr/>
        <p:txBody>
          <a:bodyPr/>
          <a:lstStyle/>
          <a:p>
            <a:r>
              <a:rPr lang="da-DK" dirty="0"/>
              <a:t>Evolutionære begreber og artsdannelse</a:t>
            </a:r>
          </a:p>
        </p:txBody>
      </p:sp>
      <p:graphicFrame>
        <p:nvGraphicFramePr>
          <p:cNvPr id="4" name="Tabel 3">
            <a:extLst>
              <a:ext uri="{FF2B5EF4-FFF2-40B4-BE49-F238E27FC236}">
                <a16:creationId xmlns:a16="http://schemas.microsoft.com/office/drawing/2014/main" id="{D43397A9-3A68-4A6E-AABF-C3656CF5DC0A}"/>
              </a:ext>
            </a:extLst>
          </p:cNvPr>
          <p:cNvGraphicFramePr>
            <a:graphicFrameLocks noGrp="1"/>
          </p:cNvGraphicFramePr>
          <p:nvPr>
            <p:extLst>
              <p:ext uri="{D42A27DB-BD31-4B8C-83A1-F6EECF244321}">
                <p14:modId xmlns:p14="http://schemas.microsoft.com/office/powerpoint/2010/main" val="2324823068"/>
              </p:ext>
            </p:extLst>
          </p:nvPr>
        </p:nvGraphicFramePr>
        <p:xfrm>
          <a:off x="477078" y="1709530"/>
          <a:ext cx="10992680" cy="4999383"/>
        </p:xfrm>
        <a:graphic>
          <a:graphicData uri="http://schemas.openxmlformats.org/drawingml/2006/table">
            <a:tbl>
              <a:tblPr firstRow="1" bandRow="1">
                <a:tableStyleId>{5940675A-B579-460E-94D1-54222C63F5DA}</a:tableStyleId>
              </a:tblPr>
              <a:tblGrid>
                <a:gridCol w="5496340">
                  <a:extLst>
                    <a:ext uri="{9D8B030D-6E8A-4147-A177-3AD203B41FA5}">
                      <a16:colId xmlns:a16="http://schemas.microsoft.com/office/drawing/2014/main" val="20000"/>
                    </a:ext>
                  </a:extLst>
                </a:gridCol>
                <a:gridCol w="5496340">
                  <a:extLst>
                    <a:ext uri="{9D8B030D-6E8A-4147-A177-3AD203B41FA5}">
                      <a16:colId xmlns:a16="http://schemas.microsoft.com/office/drawing/2014/main" val="20001"/>
                    </a:ext>
                  </a:extLst>
                </a:gridCol>
              </a:tblGrid>
              <a:tr h="2075215">
                <a:tc>
                  <a:txBody>
                    <a:bodyPr/>
                    <a:lstStyle/>
                    <a:p>
                      <a:pPr algn="ctr"/>
                      <a:endParaRPr lang="da-DK" sz="2400" dirty="0"/>
                    </a:p>
                    <a:p>
                      <a:pPr algn="ctr"/>
                      <a:r>
                        <a:rPr lang="da-DK" sz="2400" dirty="0"/>
                        <a:t>Homologe ligheder</a:t>
                      </a:r>
                    </a:p>
                    <a:p>
                      <a:pPr algn="ctr"/>
                      <a:r>
                        <a:rPr lang="da-DK" sz="1800" b="0" i="0" u="none" strike="noStrike" kern="1200" dirty="0">
                          <a:solidFill>
                            <a:schemeClr val="tx1"/>
                          </a:solidFill>
                          <a:effectLst/>
                          <a:latin typeface="+mn-lt"/>
                          <a:ea typeface="+mn-ea"/>
                          <a:cs typeface="+mn-cs"/>
                        </a:rPr>
                        <a:t>strukturer, der hos forskellige arter har fælles evolutionær oprindelse og deraf følgende fællestræk i bygning og/eller placering.</a:t>
                      </a:r>
                      <a:endParaRPr lang="da-DK" sz="2400" dirty="0"/>
                    </a:p>
                    <a:p>
                      <a:pPr algn="ctr"/>
                      <a:endParaRPr lang="da-DK" sz="2400" dirty="0"/>
                    </a:p>
                  </a:txBody>
                  <a:tcPr/>
                </a:tc>
                <a:tc>
                  <a:txBody>
                    <a:bodyPr/>
                    <a:lstStyle/>
                    <a:p>
                      <a:pPr algn="ctr"/>
                      <a:endParaRPr lang="da-DK" sz="2400" dirty="0"/>
                    </a:p>
                    <a:p>
                      <a:pPr algn="ctr"/>
                      <a:r>
                        <a:rPr lang="da-DK" sz="2400" dirty="0"/>
                        <a:t>Analoge ligheder</a:t>
                      </a:r>
                    </a:p>
                    <a:p>
                      <a:pPr algn="ctr"/>
                      <a:r>
                        <a:rPr lang="da-DK" sz="1800" b="0" i="0" u="none" strike="noStrike" kern="1200" dirty="0">
                          <a:solidFill>
                            <a:schemeClr val="tx1"/>
                          </a:solidFill>
                          <a:effectLst/>
                          <a:latin typeface="+mn-lt"/>
                          <a:ea typeface="+mn-ea"/>
                          <a:cs typeface="+mn-cs"/>
                        </a:rPr>
                        <a:t>organer hos forskellige arter, der har samme funktion og derfor en vis lighed med hinanden, men som har en helt forskellig oprindelse. </a:t>
                      </a:r>
                      <a:endParaRPr lang="da-DK" sz="2400" dirty="0"/>
                    </a:p>
                  </a:txBody>
                  <a:tcPr/>
                </a:tc>
                <a:extLst>
                  <a:ext uri="{0D108BD9-81ED-4DB2-BD59-A6C34878D82A}">
                    <a16:rowId xmlns:a16="http://schemas.microsoft.com/office/drawing/2014/main" val="10000"/>
                  </a:ext>
                </a:extLst>
              </a:tr>
              <a:tr h="2924168">
                <a:tc>
                  <a:txBody>
                    <a:bodyPr/>
                    <a:lstStyle/>
                    <a:p>
                      <a:pPr algn="ctr"/>
                      <a:endParaRPr lang="da-DK" sz="2400" dirty="0"/>
                    </a:p>
                    <a:p>
                      <a:pPr algn="ctr"/>
                      <a:r>
                        <a:rPr lang="da-DK" sz="2400" dirty="0"/>
                        <a:t>Konvergent udvikling</a:t>
                      </a:r>
                    </a:p>
                    <a:p>
                      <a:pPr algn="ctr"/>
                      <a:r>
                        <a:rPr lang="da-DK" sz="1800" b="0" i="0" u="none" strike="noStrike" kern="1200" dirty="0">
                          <a:solidFill>
                            <a:schemeClr val="tx1"/>
                          </a:solidFill>
                          <a:effectLst/>
                          <a:latin typeface="+mn-lt"/>
                          <a:ea typeface="+mn-ea"/>
                          <a:cs typeface="+mn-cs"/>
                        </a:rPr>
                        <a:t>en sammenlignelig udvikling hos arter, der ikke er beslægtede. Som svar på ensartede, afgørende miljøfaktorer får arterne udseende eller indre funktioner, der ligner hinanden. Med andre ord konvergerer ubeslægtede organismers fænotype, uden deres genotype nødvendigvis gør det samme.</a:t>
                      </a:r>
                      <a:endParaRPr lang="da-DK" sz="2400" dirty="0"/>
                    </a:p>
                    <a:p>
                      <a:pPr algn="ctr"/>
                      <a:endParaRPr lang="da-DK" sz="2400" dirty="0"/>
                    </a:p>
                  </a:txBody>
                  <a:tcPr/>
                </a:tc>
                <a:tc>
                  <a:txBody>
                    <a:bodyPr/>
                    <a:lstStyle/>
                    <a:p>
                      <a:pPr algn="ctr"/>
                      <a:endParaRPr lang="da-DK" sz="2400" dirty="0"/>
                    </a:p>
                    <a:p>
                      <a:pPr algn="ctr"/>
                      <a:r>
                        <a:rPr lang="da-DK" sz="2400" dirty="0"/>
                        <a:t>Divergent udvikling</a:t>
                      </a:r>
                    </a:p>
                    <a:p>
                      <a:pPr algn="ctr"/>
                      <a:r>
                        <a:rPr lang="da-DK" sz="1800" dirty="0"/>
                        <a:t>Et individ eller en gruppe af individer splittes op igennem et evolutionsforløb i et større antal arter/underarter.  Udvikling hen i mod forskelligartethed.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141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dsløb">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TM04033919[[fn=Kredsløb]]</Template>
  <TotalTime>1407</TotalTime>
  <Words>404</Words>
  <Application>Microsoft Office PowerPoint</Application>
  <PresentationFormat>Widescreen</PresentationFormat>
  <Paragraphs>47</Paragraphs>
  <Slides>8</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8</vt:i4>
      </vt:variant>
    </vt:vector>
  </HeadingPairs>
  <TitlesOfParts>
    <vt:vector size="11" baseType="lpstr">
      <vt:lpstr>Arial</vt:lpstr>
      <vt:lpstr>Tw Cen MT</vt:lpstr>
      <vt:lpstr>Kredsløb</vt:lpstr>
      <vt:lpstr>Slægtskab, bioinformatik og biodiversitet</vt:lpstr>
      <vt:lpstr>Slægtskabsanalyse med DNA  – hvad kan man få at vide ud fra en 4000 år gammel hårtot? (permafrost i Grønland)</vt:lpstr>
      <vt:lpstr>Linnés systematik</vt:lpstr>
      <vt:lpstr>PowerPoint-præsentation</vt:lpstr>
      <vt:lpstr>PowerPoint-præsentation</vt:lpstr>
      <vt:lpstr>PowerPoint-præsentation</vt:lpstr>
      <vt:lpstr>PowerPoint-præsentation</vt:lpstr>
      <vt:lpstr>Evolutionære begreber og artsdannelse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Slægtskab, bioinformatik og biodiversitet</dc:title>
  <dc:creator>Vigga N�rgaard Madsb�ll</dc:creator>
  <cp:lastModifiedBy>Vigga Nørgaard Madsbøll</cp:lastModifiedBy>
  <cp:revision>13</cp:revision>
  <dcterms:created xsi:type="dcterms:W3CDTF">2017-02-27T08:07:42Z</dcterms:created>
  <dcterms:modified xsi:type="dcterms:W3CDTF">2026-02-18T14:04:36Z</dcterms:modified>
</cp:coreProperties>
</file>