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72" r:id="rId3"/>
    <p:sldId id="273" r:id="rId4"/>
    <p:sldId id="262" r:id="rId5"/>
    <p:sldId id="263" r:id="rId6"/>
    <p:sldId id="264" r:id="rId7"/>
    <p:sldId id="265" r:id="rId8"/>
    <p:sldId id="270" r:id="rId9"/>
    <p:sldId id="271" r:id="rId10"/>
    <p:sldId id="266" r:id="rId11"/>
    <p:sldId id="267" r:id="rId12"/>
    <p:sldId id="274" r:id="rId13"/>
    <p:sldId id="269" r:id="rId14"/>
    <p:sldId id="268" r:id="rId15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50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67C66B-CAAE-4A2B-B3F2-1A727BCC54AF}" type="datetimeFigureOut">
              <a:rPr lang="da-DK" smtClean="0"/>
              <a:t>21-02-2026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B5E030-0B1D-49E9-A593-AAE1BC3ACA6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01433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B5E030-0B1D-49E9-A593-AAE1BC3ACA68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30891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AF9EC-F613-4CBD-B2C6-ECCDF1DE7C3C}" type="datetimeFigureOut">
              <a:rPr lang="da-DK" smtClean="0"/>
              <a:t>21-02-2026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6A702-4AAA-4BDD-B5AA-766F3073B3D7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AF9EC-F613-4CBD-B2C6-ECCDF1DE7C3C}" type="datetimeFigureOut">
              <a:rPr lang="da-DK" smtClean="0"/>
              <a:t>21-02-2026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6A702-4AAA-4BDD-B5AA-766F3073B3D7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AF9EC-F613-4CBD-B2C6-ECCDF1DE7C3C}" type="datetimeFigureOut">
              <a:rPr lang="da-DK" smtClean="0"/>
              <a:t>21-02-2026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6A702-4AAA-4BDD-B5AA-766F3073B3D7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AF9EC-F613-4CBD-B2C6-ECCDF1DE7C3C}" type="datetimeFigureOut">
              <a:rPr lang="da-DK" smtClean="0"/>
              <a:t>21-02-2026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6A702-4AAA-4BDD-B5AA-766F3073B3D7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AF9EC-F613-4CBD-B2C6-ECCDF1DE7C3C}" type="datetimeFigureOut">
              <a:rPr lang="da-DK" smtClean="0"/>
              <a:t>21-02-2026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6A702-4AAA-4BDD-B5AA-766F3073B3D7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AF9EC-F613-4CBD-B2C6-ECCDF1DE7C3C}" type="datetimeFigureOut">
              <a:rPr lang="da-DK" smtClean="0"/>
              <a:t>21-02-2026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6A702-4AAA-4BDD-B5AA-766F3073B3D7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AF9EC-F613-4CBD-B2C6-ECCDF1DE7C3C}" type="datetimeFigureOut">
              <a:rPr lang="da-DK" smtClean="0"/>
              <a:t>21-02-2026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6A702-4AAA-4BDD-B5AA-766F3073B3D7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AF9EC-F613-4CBD-B2C6-ECCDF1DE7C3C}" type="datetimeFigureOut">
              <a:rPr lang="da-DK" smtClean="0"/>
              <a:t>21-02-2026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6A702-4AAA-4BDD-B5AA-766F3073B3D7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AF9EC-F613-4CBD-B2C6-ECCDF1DE7C3C}" type="datetimeFigureOut">
              <a:rPr lang="da-DK" smtClean="0"/>
              <a:t>21-02-2026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6A702-4AAA-4BDD-B5AA-766F3073B3D7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AF9EC-F613-4CBD-B2C6-ECCDF1DE7C3C}" type="datetimeFigureOut">
              <a:rPr lang="da-DK" smtClean="0"/>
              <a:t>21-02-2026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6A702-4AAA-4BDD-B5AA-766F3073B3D7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AF9EC-F613-4CBD-B2C6-ECCDF1DE7C3C}" type="datetimeFigureOut">
              <a:rPr lang="da-DK" smtClean="0"/>
              <a:t>21-02-2026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6A702-4AAA-4BDD-B5AA-766F3073B3D7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7AF9EC-F613-4CBD-B2C6-ECCDF1DE7C3C}" type="datetimeFigureOut">
              <a:rPr lang="da-DK" smtClean="0"/>
              <a:t>21-02-2026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6A702-4AAA-4BDD-B5AA-766F3073B3D7}" type="slidenum">
              <a:rPr lang="da-DK" smtClean="0"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hyperlink" Target="http://da.wikipedia.org/wiki/Billede:Neandertal.gif" TargetMode="External"/><Relationship Id="rId3" Type="http://schemas.openxmlformats.org/officeDocument/2006/relationships/image" Target="../media/image8.png"/><Relationship Id="rId7" Type="http://schemas.openxmlformats.org/officeDocument/2006/relationships/hyperlink" Target="http://da.wikipedia.org/wiki/Billede:Homo_habilis.gif" TargetMode="External"/><Relationship Id="rId12" Type="http://schemas.openxmlformats.org/officeDocument/2006/relationships/image" Target="../media/image13.png"/><Relationship Id="rId2" Type="http://schemas.openxmlformats.org/officeDocument/2006/relationships/hyperlink" Target="http://da.wikipedia.org/wiki/Billede:Australopiteco.gif" TargetMode="Externa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hyperlink" Target="http://da.wikipedia.org/wiki/Billede:Homo_erectus.gif" TargetMode="External"/><Relationship Id="rId5" Type="http://schemas.openxmlformats.org/officeDocument/2006/relationships/hyperlink" Target="http://da.wikipedia.org/wiki/Billede:Homo_antecessor.gif" TargetMode="External"/><Relationship Id="rId15" Type="http://schemas.openxmlformats.org/officeDocument/2006/relationships/hyperlink" Target="http://da.wikipedia.org/wiki/Billede:Homo_sapiens.gif" TargetMode="External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hyperlink" Target="http://da.wikipedia.org/wiki/Billede:Homo_ergaster.gif" TargetMode="External"/><Relationship Id="rId1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da.wikipedia.org/wiki/Orden_(biologi)" TargetMode="External"/><Relationship Id="rId13" Type="http://schemas.openxmlformats.org/officeDocument/2006/relationships/hyperlink" Target="http://da.wikipedia.org/wiki/Abemennesker" TargetMode="External"/><Relationship Id="rId3" Type="http://schemas.openxmlformats.org/officeDocument/2006/relationships/hyperlink" Target="http://da.wikipedia.org/wiki/Dyr" TargetMode="External"/><Relationship Id="rId7" Type="http://schemas.openxmlformats.org/officeDocument/2006/relationships/hyperlink" Target="http://da.wikipedia.org/wiki/Pattedyr" TargetMode="External"/><Relationship Id="rId12" Type="http://schemas.openxmlformats.org/officeDocument/2006/relationships/hyperlink" Target="http://da.wikipedia.org/wiki/Underfamilie" TargetMode="External"/><Relationship Id="rId2" Type="http://schemas.openxmlformats.org/officeDocument/2006/relationships/hyperlink" Target="http://da.wikipedia.org/wiki/Rige_(biologi)" TargetMode="External"/><Relationship Id="rId16" Type="http://schemas.openxmlformats.org/officeDocument/2006/relationships/hyperlink" Target="http://da.wikipedia.org/wiki/Art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da.wikipedia.org/wiki/Klasse_(biologi)" TargetMode="External"/><Relationship Id="rId11" Type="http://schemas.openxmlformats.org/officeDocument/2006/relationships/hyperlink" Target="http://da.wikipedia.org/wiki/Menneskeaber" TargetMode="External"/><Relationship Id="rId5" Type="http://schemas.openxmlformats.org/officeDocument/2006/relationships/hyperlink" Target="http://da.wikipedia.org/wiki/Chordater" TargetMode="External"/><Relationship Id="rId15" Type="http://schemas.openxmlformats.org/officeDocument/2006/relationships/hyperlink" Target="http://da.wikipedia.org/wiki/Homo_(sl%C3%A6gten)" TargetMode="External"/><Relationship Id="rId10" Type="http://schemas.openxmlformats.org/officeDocument/2006/relationships/hyperlink" Target="http://da.wikipedia.org/wiki/Familie_(biologi)" TargetMode="External"/><Relationship Id="rId4" Type="http://schemas.openxmlformats.org/officeDocument/2006/relationships/hyperlink" Target="http://da.wikipedia.org/wiki/R%C3%A6kke_(biologi)" TargetMode="External"/><Relationship Id="rId9" Type="http://schemas.openxmlformats.org/officeDocument/2006/relationships/hyperlink" Target="http://da.wikipedia.org/wiki/Primater" TargetMode="External"/><Relationship Id="rId14" Type="http://schemas.openxmlformats.org/officeDocument/2006/relationships/hyperlink" Target="http://da.wikipedia.org/wiki/Sl%C3%A6gt_(biologi)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Menneskets udvikling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7788" y="1695450"/>
            <a:ext cx="6448425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F1E89ECA-65FA-40FA-9AEE-CA3E3B1621AD}"/>
              </a:ext>
            </a:extLst>
          </p:cNvPr>
          <p:cNvSpPr/>
          <p:nvPr/>
        </p:nvSpPr>
        <p:spPr>
          <a:xfrm>
            <a:off x="899592" y="980728"/>
            <a:ext cx="1656184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Menneske (voksen)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3AE70D47-37BB-4C70-A4FA-AC4479222E8A}"/>
              </a:ext>
            </a:extLst>
          </p:cNvPr>
          <p:cNvSpPr/>
          <p:nvPr/>
        </p:nvSpPr>
        <p:spPr>
          <a:xfrm>
            <a:off x="6968120" y="1124744"/>
            <a:ext cx="1656184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Chimpanse (voksen)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82EB4C32-7B18-4108-B573-B6C8E246BC2D}"/>
              </a:ext>
            </a:extLst>
          </p:cNvPr>
          <p:cNvSpPr/>
          <p:nvPr/>
        </p:nvSpPr>
        <p:spPr>
          <a:xfrm>
            <a:off x="4243170" y="939366"/>
            <a:ext cx="1656184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Chimpanse (unge)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034C60CC-A297-4DF7-BF9A-72057B41C0C0}"/>
              </a:ext>
            </a:extLst>
          </p:cNvPr>
          <p:cNvSpPr/>
          <p:nvPr/>
        </p:nvSpPr>
        <p:spPr>
          <a:xfrm>
            <a:off x="0" y="4869160"/>
            <a:ext cx="4104456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99% ens </a:t>
            </a:r>
          </a:p>
          <a:p>
            <a:pPr algn="ctr"/>
            <a:r>
              <a:rPr lang="da-DK" dirty="0"/>
              <a:t>=</a:t>
            </a:r>
          </a:p>
          <a:p>
            <a:pPr algn="ctr"/>
            <a:r>
              <a:rPr lang="da-DK" dirty="0"/>
              <a:t>forskel i 30 mio. basepar</a:t>
            </a:r>
          </a:p>
        </p:txBody>
      </p:sp>
      <p:sp>
        <p:nvSpPr>
          <p:cNvPr id="6" name="Rektangel: afrundede hjørner 5">
            <a:extLst>
              <a:ext uri="{FF2B5EF4-FFF2-40B4-BE49-F238E27FC236}">
                <a16:creationId xmlns:a16="http://schemas.microsoft.com/office/drawing/2014/main" id="{CD3BF006-7296-4944-9C96-5438428DE096}"/>
              </a:ext>
            </a:extLst>
          </p:cNvPr>
          <p:cNvSpPr/>
          <p:nvPr/>
        </p:nvSpPr>
        <p:spPr>
          <a:xfrm>
            <a:off x="4788024" y="5162550"/>
            <a:ext cx="4248472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De fleste forskelle findes ikke i de kodende gener, men i de </a:t>
            </a:r>
            <a:r>
              <a:rPr lang="da-DK" dirty="0" err="1"/>
              <a:t>regulative</a:t>
            </a:r>
            <a:r>
              <a:rPr lang="da-DK" dirty="0"/>
              <a:t> gener (gener der bestemmer om de andre gener er aktive)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1125" y="0"/>
            <a:ext cx="7762875" cy="659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3BBE8C44-9597-494A-90DA-B5EEA559EF33}"/>
              </a:ext>
            </a:extLst>
          </p:cNvPr>
          <p:cNvSpPr/>
          <p:nvPr/>
        </p:nvSpPr>
        <p:spPr>
          <a:xfrm>
            <a:off x="0" y="0"/>
            <a:ext cx="1403648" cy="4509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Foster-udvikling hos forskellige hvirveldyr – store ligheder – på bestemte tidspunkter har alle anlæg til hale og gæller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46A8C0-0C50-4FEF-979E-B03584338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Udviklingen af det moderne menneske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7B7428F-CC49-41F2-A4E1-321A4DDAAD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72608"/>
          </a:xfrm>
        </p:spPr>
        <p:txBody>
          <a:bodyPr>
            <a:normAutofit fontScale="77500" lnSpcReduction="20000"/>
          </a:bodyPr>
          <a:lstStyle/>
          <a:p>
            <a:r>
              <a:rPr lang="da-DK" dirty="0"/>
              <a:t>Mennesket er IKKE en videreudvikling på de andre menneskeaber</a:t>
            </a:r>
          </a:p>
          <a:p>
            <a:r>
              <a:rPr lang="da-DK" dirty="0"/>
              <a:t>Mennesket er én gren på primaternes stamtræ</a:t>
            </a:r>
          </a:p>
          <a:p>
            <a:r>
              <a:rPr lang="da-DK" dirty="0"/>
              <a:t>Homo sapiens er én (og eneste nulevende) gren på menneskelinjens stamtræ</a:t>
            </a:r>
          </a:p>
          <a:p>
            <a:pPr lvl="1"/>
            <a:r>
              <a:rPr lang="da-DK" dirty="0"/>
              <a:t>400.000-200.000 år siden: Homo Sapiens i Afrika – kraniets rumfang er mindre end nutidige, og med større øjenbue, men større end andre samtidige menneskelinjer</a:t>
            </a:r>
          </a:p>
          <a:p>
            <a:pPr lvl="1"/>
            <a:r>
              <a:rPr lang="da-DK" dirty="0"/>
              <a:t>200.000-100.000 år siden: Homo Sapiens i Afrika – kraniets rumfang er næsten på størrelse med det nutidige menneskes</a:t>
            </a:r>
          </a:p>
          <a:p>
            <a:pPr lvl="1"/>
            <a:r>
              <a:rPr lang="da-DK" dirty="0"/>
              <a:t>130.000 år siden: Næsten ingen anatomiske forskelle på kraniet</a:t>
            </a:r>
          </a:p>
          <a:p>
            <a:pPr lvl="1"/>
            <a:r>
              <a:rPr lang="da-DK" dirty="0"/>
              <a:t>60.000 år siden: Det første kranie fra Homo sapiens fundet udenfor Afrika har denne alder – fundet i Kina</a:t>
            </a:r>
          </a:p>
          <a:p>
            <a:pPr lvl="1"/>
            <a:r>
              <a:rPr lang="da-DK" dirty="0"/>
              <a:t>43.000 år siden: Det ældste kranie fra Homo sapiens fundet i Europa har denne alder</a:t>
            </a:r>
          </a:p>
          <a:p>
            <a:pPr lvl="1"/>
            <a:r>
              <a:rPr lang="da-DK" dirty="0"/>
              <a:t>200.000-30.000 år siden: Homo </a:t>
            </a:r>
            <a:r>
              <a:rPr lang="da-DK" dirty="0" err="1"/>
              <a:t>neanderthalensis</a:t>
            </a:r>
            <a:r>
              <a:rPr lang="da-DK" dirty="0"/>
              <a:t> levede i Europa </a:t>
            </a:r>
          </a:p>
          <a:p>
            <a:pPr lvl="1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22026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3" descr="111px-Australopiteco">
            <a:hlinkClick r:id="rId2" tooltip="Australopiteco.gif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2130425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34"/>
          <p:cNvSpPr>
            <a:spLocks noChangeArrowheads="1"/>
          </p:cNvSpPr>
          <p:nvPr/>
        </p:nvSpPr>
        <p:spPr bwMode="auto">
          <a:xfrm>
            <a:off x="395288" y="2708275"/>
            <a:ext cx="1809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a-DK" altLang="da-DK" sz="1800"/>
              <a:t>Australopitecus.</a:t>
            </a:r>
          </a:p>
        </p:txBody>
      </p:sp>
      <p:pic>
        <p:nvPicPr>
          <p:cNvPr id="18436" name="Picture 36" descr="90px-Homo_antecessor">
            <a:hlinkClick r:id="rId5" tooltip="Homo antecessor.gif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333375"/>
            <a:ext cx="1728788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Rectangle 37"/>
          <p:cNvSpPr>
            <a:spLocks noChangeArrowheads="1"/>
          </p:cNvSpPr>
          <p:nvPr/>
        </p:nvSpPr>
        <p:spPr bwMode="auto">
          <a:xfrm>
            <a:off x="2700338" y="2708275"/>
            <a:ext cx="2038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a-DK" altLang="da-DK" sz="1800"/>
              <a:t>Homo antecessor.</a:t>
            </a:r>
          </a:p>
        </p:txBody>
      </p:sp>
      <p:pic>
        <p:nvPicPr>
          <p:cNvPr id="18438" name="Picture 40" descr="90px-Homo_habilis">
            <a:hlinkClick r:id="rId7" tooltip="Homo habilis.gif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33375"/>
            <a:ext cx="1727200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42" descr="90px-Homo_ergaster">
            <a:hlinkClick r:id="rId9" tooltip="Homo ergaster.gif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333375"/>
            <a:ext cx="1727200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0" name="Rectangle 43"/>
          <p:cNvSpPr>
            <a:spLocks noChangeArrowheads="1"/>
          </p:cNvSpPr>
          <p:nvPr/>
        </p:nvSpPr>
        <p:spPr bwMode="auto">
          <a:xfrm>
            <a:off x="4859338" y="2708275"/>
            <a:ext cx="156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a-DK" altLang="da-DK" sz="1800"/>
              <a:t>Homo habilis.</a:t>
            </a:r>
          </a:p>
        </p:txBody>
      </p:sp>
      <p:sp>
        <p:nvSpPr>
          <p:cNvPr id="18441" name="Rectangle 44"/>
          <p:cNvSpPr>
            <a:spLocks noChangeArrowheads="1"/>
          </p:cNvSpPr>
          <p:nvPr/>
        </p:nvSpPr>
        <p:spPr bwMode="auto">
          <a:xfrm>
            <a:off x="7019925" y="2781300"/>
            <a:ext cx="1758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a-DK" altLang="da-DK" sz="1800"/>
              <a:t>Homo ergaster.</a:t>
            </a:r>
          </a:p>
        </p:txBody>
      </p:sp>
      <p:pic>
        <p:nvPicPr>
          <p:cNvPr id="18442" name="Picture 46" descr="90px-Homo_erectus">
            <a:hlinkClick r:id="rId11" tooltip="Homo erectus.gif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716338"/>
            <a:ext cx="1728788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Picture 48" descr="90px-Neandertal">
            <a:hlinkClick r:id="rId13" tooltip="Neandertal.gif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3716338"/>
            <a:ext cx="1728788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4" name="Rectangle 61"/>
          <p:cNvSpPr>
            <a:spLocks noChangeArrowheads="1"/>
          </p:cNvSpPr>
          <p:nvPr/>
        </p:nvSpPr>
        <p:spPr bwMode="auto">
          <a:xfrm>
            <a:off x="2627313" y="6237288"/>
            <a:ext cx="3511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t">
              <a:spcBef>
                <a:spcPct val="0"/>
              </a:spcBef>
              <a:buClrTx/>
              <a:buFontTx/>
              <a:buNone/>
            </a:pPr>
            <a:r>
              <a:rPr lang="da-DK" altLang="da-DK" sz="1800"/>
              <a:t>Homo sapiens neanderthalensis.</a:t>
            </a:r>
          </a:p>
        </p:txBody>
      </p:sp>
      <p:sp>
        <p:nvSpPr>
          <p:cNvPr id="18445" name="Rectangle 62"/>
          <p:cNvSpPr>
            <a:spLocks noChangeArrowheads="1"/>
          </p:cNvSpPr>
          <p:nvPr/>
        </p:nvSpPr>
        <p:spPr bwMode="auto">
          <a:xfrm>
            <a:off x="323850" y="6237288"/>
            <a:ext cx="1670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t">
              <a:spcBef>
                <a:spcPct val="0"/>
              </a:spcBef>
              <a:buClrTx/>
              <a:buFontTx/>
              <a:buNone/>
            </a:pPr>
            <a:r>
              <a:rPr lang="da-DK" altLang="da-DK" sz="1800"/>
              <a:t>Homo erectus.</a:t>
            </a:r>
          </a:p>
        </p:txBody>
      </p:sp>
      <p:pic>
        <p:nvPicPr>
          <p:cNvPr id="18446" name="Picture 67" descr="90px-Homo_sapiens">
            <a:hlinkClick r:id="rId15" tooltip="Homo sapiens.gif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3716338"/>
            <a:ext cx="1728787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7" name="Rectangle 68"/>
          <p:cNvSpPr>
            <a:spLocks noChangeArrowheads="1"/>
          </p:cNvSpPr>
          <p:nvPr/>
        </p:nvSpPr>
        <p:spPr bwMode="auto">
          <a:xfrm>
            <a:off x="6584950" y="6237288"/>
            <a:ext cx="2559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a-DK" altLang="da-DK" sz="1800"/>
              <a:t>Homo sapiens sapiens.</a:t>
            </a:r>
          </a:p>
        </p:txBody>
      </p:sp>
    </p:spTree>
    <p:extLst>
      <p:ext uri="{BB962C8B-B14F-4D97-AF65-F5344CB8AC3E}">
        <p14:creationId xmlns:p14="http://schemas.microsoft.com/office/powerpoint/2010/main" val="26049925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116632"/>
            <a:ext cx="4493066" cy="660855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F26688-357C-4D6E-878E-C6B26AD8B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Udviklingen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079FC62-52FE-49E3-931E-CAAA362AAF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da-DK" dirty="0"/>
              <a:t>Hvirveldyr (430 mio. år)</a:t>
            </a:r>
          </a:p>
          <a:p>
            <a:pPr lvl="1"/>
            <a:r>
              <a:rPr lang="da-DK" dirty="0" err="1"/>
              <a:t>Placentale</a:t>
            </a:r>
            <a:r>
              <a:rPr lang="da-DK" dirty="0"/>
              <a:t> pattedyr </a:t>
            </a:r>
          </a:p>
          <a:p>
            <a:pPr lvl="2"/>
            <a:r>
              <a:rPr lang="da-DK" dirty="0"/>
              <a:t>Primater</a:t>
            </a:r>
          </a:p>
          <a:p>
            <a:pPr lvl="3"/>
            <a:r>
              <a:rPr lang="da-DK" dirty="0"/>
              <a:t>Nærmest beslægtet med chimpanser (6 mio. år siden fælles stamform)</a:t>
            </a:r>
          </a:p>
          <a:p>
            <a:r>
              <a:rPr lang="da-DK" dirty="0"/>
              <a:t>Adskillelse mennesker – menneskeaber</a:t>
            </a:r>
          </a:p>
          <a:p>
            <a:pPr lvl="1"/>
            <a:r>
              <a:rPr lang="da-DK" dirty="0"/>
              <a:t>Gå oprejst – gå på alle 4</a:t>
            </a:r>
          </a:p>
          <a:p>
            <a:r>
              <a:rPr lang="da-DK" dirty="0"/>
              <a:t>Klimatiske ændringer – tørrere periode</a:t>
            </a:r>
          </a:p>
          <a:p>
            <a:r>
              <a:rPr lang="da-DK" dirty="0"/>
              <a:t>Skove indskrænkes – savanne fremkommer</a:t>
            </a:r>
          </a:p>
          <a:p>
            <a:pPr lvl="1"/>
            <a:r>
              <a:rPr lang="da-DK" dirty="0"/>
              <a:t>Genetisk drift: de tilfældigheder der sker i generne og gensammensætningen når én generation giver generne videre til den næste</a:t>
            </a:r>
          </a:p>
          <a:p>
            <a:pPr lvl="1"/>
            <a:r>
              <a:rPr lang="da-DK" dirty="0"/>
              <a:t>Naturlig selektion: Den bedst tilpasset miljøet har bedste overlevelseschancer og bedste muligheder for at få afkom</a:t>
            </a:r>
          </a:p>
          <a:p>
            <a:pPr lvl="2"/>
            <a:r>
              <a:rPr lang="da-DK" dirty="0"/>
              <a:t>fordel ved at kunne stå oprejst; man kan se fjender såsom løve og leopard</a:t>
            </a:r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25163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CA93EB-4ADC-4255-837F-801EFF6EE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Bestemme slægtskab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E0B3353-F96C-4AD5-A661-D1FE26AF03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dirty="0"/>
              <a:t>Darwin: </a:t>
            </a:r>
          </a:p>
          <a:p>
            <a:pPr lvl="1"/>
            <a:r>
              <a:rPr lang="da-DK" dirty="0"/>
              <a:t>Morfologi = udseende, form og bygning</a:t>
            </a:r>
          </a:p>
          <a:p>
            <a:r>
              <a:rPr lang="da-DK" dirty="0"/>
              <a:t>Problem: </a:t>
            </a:r>
          </a:p>
          <a:p>
            <a:pPr lvl="1"/>
            <a:r>
              <a:rPr lang="da-DK" dirty="0"/>
              <a:t>indenfor samme art kan være store variationer i udseende</a:t>
            </a:r>
          </a:p>
          <a:p>
            <a:r>
              <a:rPr lang="da-DK" dirty="0"/>
              <a:t>Genernes placering på DNA:</a:t>
            </a:r>
          </a:p>
          <a:p>
            <a:pPr lvl="1"/>
            <a:r>
              <a:rPr lang="da-DK" dirty="0"/>
              <a:t>Mulighed for at sammenligne arter på DNA-niveau – des større lighed, des tættere slægtskab </a:t>
            </a:r>
          </a:p>
          <a:p>
            <a:pPr lvl="1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22179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90900" y="1214438"/>
            <a:ext cx="2362200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AE3D3AD1-F26D-47AA-9B66-BCF63472FB12}"/>
              </a:ext>
            </a:extLst>
          </p:cNvPr>
          <p:cNvSpPr/>
          <p:nvPr/>
        </p:nvSpPr>
        <p:spPr>
          <a:xfrm>
            <a:off x="539552" y="1214438"/>
            <a:ext cx="2664296" cy="42307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Forskel på mennesker og chimpanser</a:t>
            </a:r>
          </a:p>
          <a:p>
            <a:pPr algn="ctr"/>
            <a:endParaRPr lang="da-DK" dirty="0"/>
          </a:p>
          <a:p>
            <a:pPr algn="ctr"/>
            <a:r>
              <a:rPr lang="da-DK" dirty="0"/>
              <a:t>Mennesker har 46 kromosomer</a:t>
            </a:r>
          </a:p>
          <a:p>
            <a:pPr algn="ctr"/>
            <a:r>
              <a:rPr lang="da-DK" dirty="0"/>
              <a:t>Chimpanser har 48 kromosomer</a:t>
            </a:r>
          </a:p>
          <a:p>
            <a:pPr algn="ctr"/>
            <a:endParaRPr lang="da-DK" dirty="0"/>
          </a:p>
          <a:p>
            <a:pPr algn="ctr"/>
            <a:r>
              <a:rPr lang="da-DK" dirty="0"/>
              <a:t>Forskellen skyldes en variation, hvor 2 kromosomer hos mennesket er sammenvokset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3975" y="709612"/>
            <a:ext cx="6496050" cy="543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137798F3-4FE4-434E-9E63-DB09238CE7FF}"/>
              </a:ext>
            </a:extLst>
          </p:cNvPr>
          <p:cNvSpPr/>
          <p:nvPr/>
        </p:nvSpPr>
        <p:spPr>
          <a:xfrm>
            <a:off x="1763688" y="44624"/>
            <a:ext cx="554461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Metode til at undersøge slægtskab mellem 2 arter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C17597A2-7611-4845-9660-5DE4F54284D9}"/>
              </a:ext>
            </a:extLst>
          </p:cNvPr>
          <p:cNvSpPr/>
          <p:nvPr/>
        </p:nvSpPr>
        <p:spPr>
          <a:xfrm>
            <a:off x="91881" y="709612"/>
            <a:ext cx="1216471" cy="42315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Ved højt </a:t>
            </a:r>
            <a:r>
              <a:rPr lang="da-DK" dirty="0" err="1"/>
              <a:t>smelte-punkt</a:t>
            </a:r>
            <a:r>
              <a:rPr lang="da-DK" dirty="0"/>
              <a:t> passer de 2 DNA-strenge godt sammen = baserne passer sammen ifølge base-parrings-princippet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D46AD6CB-89FE-45D0-9D25-BDF706406256}"/>
              </a:ext>
            </a:extLst>
          </p:cNvPr>
          <p:cNvSpPr/>
          <p:nvPr/>
        </p:nvSpPr>
        <p:spPr>
          <a:xfrm>
            <a:off x="7861464" y="709612"/>
            <a:ext cx="1216471" cy="47356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Ved lavt </a:t>
            </a:r>
            <a:r>
              <a:rPr lang="da-DK" dirty="0" err="1"/>
              <a:t>smelte-punkt</a:t>
            </a:r>
            <a:r>
              <a:rPr lang="da-DK" dirty="0"/>
              <a:t> passer de 2 DNA-strenge mindre godt sammen = baserne passer ikke alle  sammen ifølge base-parrings-princippet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2150" y="1485900"/>
            <a:ext cx="52197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9738" y="1795463"/>
            <a:ext cx="5724525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a-DK"/>
              <a:t>Menneskets udvikling</a:t>
            </a:r>
          </a:p>
        </p:txBody>
      </p:sp>
      <p:pic>
        <p:nvPicPr>
          <p:cNvPr id="15363" name="Picture 6" descr="menneskeudvikl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276475"/>
            <a:ext cx="8642350" cy="296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25489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46"/>
          <p:cNvGraphicFramePr>
            <a:graphicFrameLocks noGrp="1"/>
          </p:cNvGraphicFramePr>
          <p:nvPr/>
        </p:nvGraphicFramePr>
        <p:xfrm>
          <a:off x="1331913" y="404813"/>
          <a:ext cx="6456362" cy="6218237"/>
        </p:xfrm>
        <a:graphic>
          <a:graphicData uri="http://schemas.openxmlformats.org/drawingml/2006/table">
            <a:tbl>
              <a:tblPr/>
              <a:tblGrid>
                <a:gridCol w="21669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89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3002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hlinkClick r:id="rId2" tooltip="Rige (biologi)"/>
                        </a:rPr>
                        <a:t>Rige</a:t>
                      </a:r>
                      <a:r>
                        <a:rPr kumimoji="0" lang="da-D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:</a:t>
                      </a:r>
                    </a:p>
                  </a:txBody>
                  <a:tcPr marT="45722" marB="45722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hlinkClick r:id="rId3" tooltip="Dyr"/>
                        </a:rPr>
                        <a:t>Dyr</a:t>
                      </a:r>
                      <a:r>
                        <a:rPr kumimoji="0" lang="da-D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(</a:t>
                      </a:r>
                      <a:r>
                        <a:rPr kumimoji="0" lang="da-DK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Animalia</a:t>
                      </a:r>
                      <a:r>
                        <a:rPr kumimoji="0" lang="da-D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)</a:t>
                      </a:r>
                      <a:br>
                        <a:rPr kumimoji="0" lang="da-D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</a:br>
                      <a:endParaRPr kumimoji="0" lang="da-DK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3002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hlinkClick r:id="rId4" tooltip="Række (biologi)"/>
                        </a:rPr>
                        <a:t>Række</a:t>
                      </a:r>
                      <a:r>
                        <a:rPr kumimoji="0" lang="da-DK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:</a:t>
                      </a:r>
                    </a:p>
                  </a:txBody>
                  <a:tcPr marT="45722" marB="45722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hlinkClick r:id="rId5" tooltip="Chordater"/>
                        </a:rPr>
                        <a:t>Chordater</a:t>
                      </a:r>
                      <a:r>
                        <a:rPr kumimoji="0" lang="da-DK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(Chordata)</a:t>
                      </a:r>
                      <a:br>
                        <a:rPr kumimoji="0" lang="da-DK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</a:br>
                      <a:endParaRPr kumimoji="0" lang="da-DK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3002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hlinkClick r:id="rId6" tooltip="Klasse (biologi)"/>
                        </a:rPr>
                        <a:t>Klasse</a:t>
                      </a:r>
                      <a:r>
                        <a:rPr kumimoji="0" lang="da-DK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:</a:t>
                      </a:r>
                    </a:p>
                  </a:txBody>
                  <a:tcPr marT="45722" marB="45722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hlinkClick r:id="rId7" tooltip="Pattedyr"/>
                        </a:rPr>
                        <a:t>Pattedyr</a:t>
                      </a:r>
                      <a:r>
                        <a:rPr kumimoji="0" lang="da-DK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(Mammalia)</a:t>
                      </a:r>
                      <a:br>
                        <a:rPr kumimoji="0" lang="da-DK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</a:br>
                      <a:endParaRPr kumimoji="0" lang="da-DK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3002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hlinkClick r:id="rId8" tooltip="Orden (biologi)"/>
                        </a:rPr>
                        <a:t>Orden</a:t>
                      </a:r>
                      <a:r>
                        <a:rPr kumimoji="0" lang="da-DK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:</a:t>
                      </a:r>
                    </a:p>
                  </a:txBody>
                  <a:tcPr marT="45722" marB="45722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hlinkClick r:id="rId9" tooltip="Primater"/>
                        </a:rPr>
                        <a:t>Primater</a:t>
                      </a:r>
                      <a:r>
                        <a:rPr kumimoji="0" lang="da-DK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(Primates)</a:t>
                      </a:r>
                      <a:br>
                        <a:rPr kumimoji="0" lang="da-DK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</a:br>
                      <a:endParaRPr kumimoji="0" lang="da-DK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3002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hlinkClick r:id="rId10" tooltip="Familie (biologi)"/>
                        </a:rPr>
                        <a:t>Familie</a:t>
                      </a:r>
                      <a:r>
                        <a:rPr kumimoji="0" lang="da-DK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:</a:t>
                      </a:r>
                    </a:p>
                  </a:txBody>
                  <a:tcPr marT="45722" marB="45722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hlinkClick r:id="rId11" tooltip="Menneskeaber"/>
                        </a:rPr>
                        <a:t>Menneskeaber</a:t>
                      </a:r>
                      <a:r>
                        <a:rPr kumimoji="0" lang="da-DK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(Hominidae)</a:t>
                      </a:r>
                      <a:br>
                        <a:rPr kumimoji="0" lang="da-DK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</a:br>
                      <a:endParaRPr kumimoji="0" lang="da-DK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3002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hlinkClick r:id="rId12" tooltip="Underfamilie"/>
                        </a:rPr>
                        <a:t>Underfamilie</a:t>
                      </a:r>
                      <a:r>
                        <a:rPr kumimoji="0" lang="da-DK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:</a:t>
                      </a:r>
                    </a:p>
                  </a:txBody>
                  <a:tcPr marT="45722" marB="45722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hlinkClick r:id="rId13" tooltip="Abemennesker"/>
                        </a:rPr>
                        <a:t>Abemennesker</a:t>
                      </a:r>
                      <a:r>
                        <a:rPr kumimoji="0" lang="da-DK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(Homininae)</a:t>
                      </a:r>
                      <a:br>
                        <a:rPr kumimoji="0" lang="da-DK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</a:br>
                      <a:endParaRPr kumimoji="0" lang="da-DK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3002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hlinkClick r:id="rId14" tooltip="Slægt (biologi)"/>
                        </a:rPr>
                        <a:t>Slægt</a:t>
                      </a:r>
                      <a:r>
                        <a:rPr kumimoji="0" lang="da-DK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:</a:t>
                      </a:r>
                    </a:p>
                  </a:txBody>
                  <a:tcPr marT="45722" marB="45722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hlinkClick r:id="rId15" tooltip="Homo (slægten)"/>
                        </a:rPr>
                        <a:t>Homo</a:t>
                      </a:r>
                      <a:br>
                        <a:rPr kumimoji="0" lang="da-DK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</a:br>
                      <a:endParaRPr kumimoji="0" lang="da-DK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2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hlinkClick r:id="rId16" tooltip="Art"/>
                        </a:rPr>
                        <a:t>Art</a:t>
                      </a:r>
                      <a:r>
                        <a:rPr kumimoji="0" lang="da-DK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:</a:t>
                      </a:r>
                    </a:p>
                  </a:txBody>
                  <a:tcPr marT="45722" marB="45722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H. sapiens</a:t>
                      </a:r>
                      <a:endParaRPr kumimoji="0" lang="da-DK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3051079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2779</TotalTime>
  <Words>484</Words>
  <Application>Microsoft Office PowerPoint</Application>
  <PresentationFormat>Skærmshow (4:3)</PresentationFormat>
  <Paragraphs>72</Paragraphs>
  <Slides>14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14</vt:i4>
      </vt:variant>
    </vt:vector>
  </HeadingPairs>
  <TitlesOfParts>
    <vt:vector size="17" baseType="lpstr">
      <vt:lpstr>Arial</vt:lpstr>
      <vt:lpstr>Calibri</vt:lpstr>
      <vt:lpstr>Kontortema</vt:lpstr>
      <vt:lpstr>Menneskets udvikling</vt:lpstr>
      <vt:lpstr>Udviklingen</vt:lpstr>
      <vt:lpstr>Bestemme slægtskab</vt:lpstr>
      <vt:lpstr>PowerPoint-præsentation</vt:lpstr>
      <vt:lpstr>PowerPoint-præsentation</vt:lpstr>
      <vt:lpstr>PowerPoint-præsentation</vt:lpstr>
      <vt:lpstr>PowerPoint-præsentation</vt:lpstr>
      <vt:lpstr>Menneskets udvikling</vt:lpstr>
      <vt:lpstr>PowerPoint-præsentation</vt:lpstr>
      <vt:lpstr>PowerPoint-præsentation</vt:lpstr>
      <vt:lpstr>PowerPoint-præsentation</vt:lpstr>
      <vt:lpstr>Udviklingen af det moderne menneske</vt:lpstr>
      <vt:lpstr>PowerPoint-præsentation</vt:lpstr>
      <vt:lpstr>PowerPoint-præsentation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Vigga Madsbøll</dc:creator>
  <cp:lastModifiedBy>Vigga Nørgaard Madsbøll</cp:lastModifiedBy>
  <cp:revision>13</cp:revision>
  <dcterms:created xsi:type="dcterms:W3CDTF">2013-02-07T06:45:43Z</dcterms:created>
  <dcterms:modified xsi:type="dcterms:W3CDTF">2026-02-21T12:48:41Z</dcterms:modified>
</cp:coreProperties>
</file>