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9" r:id="rId3"/>
    <p:sldId id="270" r:id="rId4"/>
    <p:sldId id="271" r:id="rId5"/>
    <p:sldId id="258" r:id="rId6"/>
    <p:sldId id="259" r:id="rId7"/>
    <p:sldId id="260" r:id="rId8"/>
    <p:sldId id="261" r:id="rId9"/>
    <p:sldId id="268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9"/>
  </p:normalViewPr>
  <p:slideViewPr>
    <p:cSldViewPr>
      <p:cViewPr varScale="1">
        <p:scale>
          <a:sx n="103" d="100"/>
          <a:sy n="103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3B7B7-430C-AB49-9643-D40FA7C29CBD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3B125-8F94-474A-BFBF-6737775335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1004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5870-810C-4B1E-B7BE-C7B41B87AB8D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7886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Lige forbindels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8" name="Lige forbindels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Lige forbindels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ladsholder til indhol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2" name="Pladsholder til indhol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ge forbindels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a-DK"/>
          </a:p>
        </p:txBody>
      </p:sp>
      <p:sp>
        <p:nvSpPr>
          <p:cNvPr id="15" name="Lige forbindels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dsholder til indhol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6" name="Pladsholder til indhol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ladsholder til indhol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ge forbindels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44E1DE3-4219-437D-B3CF-935C26263E5A}" type="datetimeFigureOut">
              <a:rPr lang="da-DK" smtClean="0"/>
              <a:t>24.02.2026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Lige forbindels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3BF4D7-5667-4FFD-B36E-BFCA14143318}" type="slidenum">
              <a:rPr lang="da-DK" smtClean="0"/>
              <a:t>‹nr.›</a:t>
            </a:fld>
            <a:endParaRPr lang="da-DK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i master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Forberedelsen til mundtlig eksamen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Synopsisgenren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78925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Undersøgelsen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Derefter besvares underspørgsmålene</a:t>
            </a:r>
          </a:p>
          <a:p>
            <a:pPr lvl="1"/>
            <a:r>
              <a:rPr lang="da-DK" dirty="0"/>
              <a:t>Dette gøres i punktform</a:t>
            </a:r>
          </a:p>
          <a:p>
            <a:pPr lvl="1"/>
            <a:endParaRPr lang="da-DK" dirty="0"/>
          </a:p>
          <a:p>
            <a:r>
              <a:rPr lang="da-DK" dirty="0"/>
              <a:t>Fx: </a:t>
            </a:r>
            <a:r>
              <a:rPr lang="da-DK" b="1" i="1" dirty="0"/>
              <a:t>Hvorfor opstår den sociale ulighed i uddannelse?</a:t>
            </a:r>
          </a:p>
          <a:p>
            <a:pPr lvl="1"/>
            <a:r>
              <a:rPr lang="da-DK" b="1" dirty="0"/>
              <a:t>Social arv </a:t>
            </a:r>
            <a:r>
              <a:rPr lang="da-DK" b="1" dirty="0">
                <a:sym typeface="Wingdings"/>
              </a:rPr>
              <a:t></a:t>
            </a:r>
            <a:r>
              <a:rPr lang="da-DK" b="1" dirty="0"/>
              <a:t> </a:t>
            </a:r>
            <a:r>
              <a:rPr lang="da-DK" dirty="0"/>
              <a:t>overtager holdninger, personlighedstræk og adfærd fra vores forældre igennem opvæksten.</a:t>
            </a:r>
          </a:p>
          <a:p>
            <a:pPr lvl="1"/>
            <a:endParaRPr lang="da-DK" dirty="0"/>
          </a:p>
          <a:p>
            <a:pPr lvl="1"/>
            <a:r>
              <a:rPr lang="da-DK" b="1" dirty="0"/>
              <a:t>Bopæl/placering i landet </a:t>
            </a:r>
            <a:r>
              <a:rPr lang="da-DK" b="1" dirty="0">
                <a:sym typeface="Wingdings"/>
              </a:rPr>
              <a:t></a:t>
            </a:r>
            <a:r>
              <a:rPr lang="da-DK" b="1" dirty="0"/>
              <a:t> </a:t>
            </a:r>
            <a:r>
              <a:rPr lang="da-DK" dirty="0"/>
              <a:t>Befinder man sig i forvejen i de store universitetsbyer, er det naturligvis ”lettere” at få adgang til uddannelse. ”Akademiker ghettoer”, hvor man samtidig kan få styrket sit sociale kapital. Bor med ufaglærte forældre i udkants Danmark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langt sværere at bryde ud af den social arv.  (Bilag 2)</a:t>
            </a:r>
          </a:p>
          <a:p>
            <a:pPr lvl="1"/>
            <a:endParaRPr lang="da-DK" b="1" dirty="0"/>
          </a:p>
          <a:p>
            <a:pPr lvl="1"/>
            <a:r>
              <a:rPr lang="da-DK" b="1" dirty="0"/>
              <a:t>Bourdieu </a:t>
            </a:r>
            <a:r>
              <a:rPr lang="da-DK" b="1" dirty="0">
                <a:sym typeface="Wingdings"/>
              </a:rPr>
              <a:t></a:t>
            </a:r>
            <a:r>
              <a:rPr lang="da-DK" dirty="0"/>
              <a:t> ulighed opstår fordi de enkelte individer ikke har samme mængde kapitaler</a:t>
            </a:r>
            <a:r>
              <a:rPr lang="da-DK" sz="1600" dirty="0"/>
              <a:t> </a:t>
            </a:r>
            <a:r>
              <a:rPr lang="da-DK" dirty="0"/>
              <a:t>. </a:t>
            </a:r>
          </a:p>
          <a:p>
            <a:pPr lvl="1"/>
            <a:endParaRPr lang="da-DK" b="1" dirty="0"/>
          </a:p>
          <a:p>
            <a:pPr lvl="1"/>
            <a:r>
              <a:rPr lang="da-DK" b="1" dirty="0"/>
              <a:t>Giddens </a:t>
            </a:r>
            <a:r>
              <a:rPr lang="da-DK" b="1" dirty="0">
                <a:sym typeface="Wingdings"/>
              </a:rPr>
              <a:t></a:t>
            </a:r>
            <a:r>
              <a:rPr lang="da-DK" dirty="0"/>
              <a:t> refleksivitets begreb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individet i det senmoderne samfund spejler sig i sine omgivelser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Dette forklarer hvorfor børnene spejler sig i sine forældre, hvilket får betydning for børnenes udvikling. </a:t>
            </a:r>
            <a:r>
              <a:rPr lang="da-DK" sz="1600" dirty="0"/>
              <a:t> </a:t>
            </a:r>
            <a:endParaRPr lang="da-DK" dirty="0"/>
          </a:p>
          <a:p>
            <a:pPr lvl="1"/>
            <a:endParaRPr lang="da-DK" b="1" dirty="0"/>
          </a:p>
          <a:p>
            <a:pPr lvl="1"/>
            <a:r>
              <a:rPr lang="da-DK" b="1" dirty="0" err="1"/>
              <a:t>Maslow</a:t>
            </a:r>
            <a:r>
              <a:rPr lang="da-DK" b="1" dirty="0"/>
              <a:t> og </a:t>
            </a:r>
            <a:r>
              <a:rPr lang="da-DK" b="1" dirty="0" err="1"/>
              <a:t>Inglehart</a:t>
            </a:r>
            <a:r>
              <a:rPr lang="da-DK" dirty="0"/>
              <a:t>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De ressourcesvage får færre behov inddækket, og der vil derfor være mindre sandsynlighed for selvrealisering</a:t>
            </a:r>
            <a:r>
              <a:rPr lang="da-DK" sz="1600" dirty="0"/>
              <a:t> </a:t>
            </a:r>
            <a:r>
              <a:rPr lang="da-DK" dirty="0"/>
              <a:t>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9748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– Konklusion og praktisk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b="1" dirty="0"/>
              <a:t>Konklusion</a:t>
            </a:r>
          </a:p>
          <a:p>
            <a:pPr lvl="1"/>
            <a:r>
              <a:rPr lang="da-DK" dirty="0"/>
              <a:t>Her besvares hovedspørgsmålet. Det er altså vigtigt, at svarene til underspørgsmålene tilsammen gør dig i stand til at besvare hovedspørgsmål. Er du ikke i stand til dette, kan du omformulere dit hovedspørgsmål.</a:t>
            </a:r>
          </a:p>
          <a:p>
            <a:pPr lvl="1"/>
            <a:endParaRPr lang="da-DK" dirty="0"/>
          </a:p>
          <a:p>
            <a:r>
              <a:rPr lang="da-DK" b="1" dirty="0"/>
              <a:t>Litteraturliste</a:t>
            </a:r>
          </a:p>
          <a:p>
            <a:pPr lvl="1"/>
            <a:r>
              <a:rPr lang="da-DK" dirty="0"/>
              <a:t>ALT det litteratur du har brugt til synopsen; Lærebøger, bilag, selvfundne bilag, hjemmesider</a:t>
            </a:r>
          </a:p>
          <a:p>
            <a:endParaRPr lang="da-DK" dirty="0"/>
          </a:p>
          <a:p>
            <a:r>
              <a:rPr lang="da-DK" b="1" dirty="0"/>
              <a:t>Bilag</a:t>
            </a:r>
          </a:p>
          <a:p>
            <a:pPr lvl="1"/>
            <a:r>
              <a:rPr lang="da-DK" dirty="0"/>
              <a:t>I skal selv finde </a:t>
            </a:r>
            <a:r>
              <a:rPr lang="da-DK" b="1" dirty="0"/>
              <a:t>mindst 1 </a:t>
            </a:r>
            <a:r>
              <a:rPr lang="da-DK" dirty="0"/>
              <a:t>bilag (udover de tildelte), som kan bringe nye perspektiver i Jeres undersøgelse. Skal vedlægges som bilag til synopsen (medbringes i to eksemplarer til eksamen)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07907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Tjekliste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da-DK" dirty="0"/>
              <a:t>Følger dine spørgsmål de taksonomiske niveauer? Hænger de sammen, og hænger de sammen med hovedspørgsmålet?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Bliver der svaret præcist på dit hovedspørgsmål?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Får du brugt de bilag, du har til rådighed? Du skal ikke nødvendigvis bruge alle, men du SKAL vide, hvad der står I alle, da de kan inddrages i eksaminationen.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Har du selv fundet min. 1-3 relevante selvfundne bilag?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Inddrager du samfundsfaglig viden, begreber og teorier?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Er din dokumentation i orden – Er der henvisninger til eller citater fra bilagene og til hjælpemidlerne?</a:t>
            </a:r>
          </a:p>
          <a:p>
            <a:pPr lvl="0"/>
            <a:endParaRPr lang="da-DK" dirty="0"/>
          </a:p>
          <a:p>
            <a:pPr lvl="0"/>
            <a:r>
              <a:rPr lang="da-DK" dirty="0"/>
              <a:t>Er din synopsis skrevet i et klart sprog – uden stavefejl?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23353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Spørgsmål?</a:t>
            </a:r>
          </a:p>
        </p:txBody>
      </p:sp>
      <p:pic>
        <p:nvPicPr>
          <p:cNvPr id="1026" name="Picture 2" descr="Købmand sætter spørgsmålstegn ved analyse">
            <a:extLst>
              <a:ext uri="{FF2B5EF4-FFF2-40B4-BE49-F238E27FC236}">
                <a16:creationId xmlns:a16="http://schemas.microsoft.com/office/drawing/2014/main" id="{6D562D04-0420-305C-00B3-F038701CB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29086"/>
            <a:ext cx="5820000" cy="3248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77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F57DF-0B17-ECC2-83D1-42370FA7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Synopsens rolle til eksamen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69905A-D284-D093-0E0E-7382E52DEBF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/>
              <a:t>I trækker et forløb 24 timer før eksamen</a:t>
            </a:r>
          </a:p>
          <a:p>
            <a:r>
              <a:rPr lang="da-DK" dirty="0"/>
              <a:t>Til hvert forløb har BA lavet et bilagssæt med artikler, statistikker, billeder, radio-/TV-/podcast-klip</a:t>
            </a:r>
          </a:p>
          <a:p>
            <a:r>
              <a:rPr lang="da-DK" dirty="0"/>
              <a:t>I udarbejder derefter en synopsis i grupper eller individuelt</a:t>
            </a:r>
          </a:p>
          <a:p>
            <a:r>
              <a:rPr lang="da-DK" dirty="0"/>
              <a:t>Dagen efter forsvares synopsen individuelt</a:t>
            </a:r>
          </a:p>
          <a:p>
            <a:pPr lvl="1"/>
            <a:r>
              <a:rPr lang="da-DK" dirty="0"/>
              <a:t>10 min. præsentation af synopsis</a:t>
            </a:r>
          </a:p>
          <a:p>
            <a:pPr lvl="1"/>
            <a:r>
              <a:rPr lang="da-DK" dirty="0"/>
              <a:t>15 min. faglig samtale – primært med afsæt i pointer fra synopsen</a:t>
            </a:r>
          </a:p>
        </p:txBody>
      </p:sp>
    </p:spTree>
    <p:extLst>
      <p:ext uri="{BB962C8B-B14F-4D97-AF65-F5344CB8AC3E}">
        <p14:creationId xmlns:p14="http://schemas.microsoft.com/office/powerpoint/2010/main" val="103413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Eksamens 3 dele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skriftlig del er synopsen som er udarbejdet i forberedelsestiden. </a:t>
            </a:r>
          </a:p>
          <a:p>
            <a:r>
              <a:rPr lang="da-DK" dirty="0"/>
              <a:t>Den anden del er det mundtlige oplæg af 10 minutters varighed. </a:t>
            </a:r>
          </a:p>
          <a:p>
            <a:endParaRPr lang="da-DK" dirty="0"/>
          </a:p>
          <a:p>
            <a:r>
              <a:rPr lang="da-DK" dirty="0"/>
              <a:t>Den tredje del er dialogen mellem elev, eksaminator og censor ca. 14 minutter.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4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Husk at inddrage viden fra undervisningen</a:t>
            </a:r>
          </a:p>
        </p:txBody>
      </p:sp>
      <p:sp>
        <p:nvSpPr>
          <p:cNvPr id="6" name="Højrepil 5"/>
          <p:cNvSpPr/>
          <p:nvPr/>
        </p:nvSpPr>
        <p:spPr>
          <a:xfrm rot="10800000">
            <a:off x="5580112" y="3392996"/>
            <a:ext cx="129614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Højrepil 6"/>
          <p:cNvSpPr/>
          <p:nvPr/>
        </p:nvSpPr>
        <p:spPr>
          <a:xfrm>
            <a:off x="2243839" y="3447002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3779912" y="2996952"/>
            <a:ext cx="1584176" cy="1404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Synopsis lavet i forberedelsestiden</a:t>
            </a:r>
          </a:p>
        </p:txBody>
      </p:sp>
      <p:sp>
        <p:nvSpPr>
          <p:cNvPr id="9" name="Rektangel 8"/>
          <p:cNvSpPr/>
          <p:nvPr/>
        </p:nvSpPr>
        <p:spPr>
          <a:xfrm>
            <a:off x="827584" y="2996953"/>
            <a:ext cx="108012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Eksamenssæt</a:t>
            </a:r>
          </a:p>
        </p:txBody>
      </p:sp>
      <p:sp>
        <p:nvSpPr>
          <p:cNvPr id="10" name="Rektangel 9"/>
          <p:cNvSpPr/>
          <p:nvPr/>
        </p:nvSpPr>
        <p:spPr>
          <a:xfrm>
            <a:off x="7524328" y="3140968"/>
            <a:ext cx="21602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/>
          <p:cNvSpPr/>
          <p:nvPr/>
        </p:nvSpPr>
        <p:spPr>
          <a:xfrm>
            <a:off x="7308304" y="2996952"/>
            <a:ext cx="1224136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Viden fra undervisningen, dvs. teorier, begreber og praktisk viden 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2784C49-0A5E-8448-8144-66F91DAD13E8}"/>
              </a:ext>
            </a:extLst>
          </p:cNvPr>
          <p:cNvSpPr/>
          <p:nvPr/>
        </p:nvSpPr>
        <p:spPr>
          <a:xfrm>
            <a:off x="3779912" y="5085184"/>
            <a:ext cx="15841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Materiale fundet i forberedelsestiden</a:t>
            </a:r>
          </a:p>
        </p:txBody>
      </p:sp>
      <p:sp>
        <p:nvSpPr>
          <p:cNvPr id="14" name="Pil ned 13">
            <a:extLst>
              <a:ext uri="{FF2B5EF4-FFF2-40B4-BE49-F238E27FC236}">
                <a16:creationId xmlns:a16="http://schemas.microsoft.com/office/drawing/2014/main" id="{2400CF10-7790-FD4F-9FC7-6E9624E53B56}"/>
              </a:ext>
            </a:extLst>
          </p:cNvPr>
          <p:cNvSpPr/>
          <p:nvPr/>
        </p:nvSpPr>
        <p:spPr>
          <a:xfrm>
            <a:off x="4355976" y="4509120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058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Problemformulering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b="1" dirty="0"/>
              <a:t>Problemfelt</a:t>
            </a:r>
          </a:p>
          <a:p>
            <a:pPr lvl="1"/>
            <a:r>
              <a:rPr lang="da-DK" dirty="0"/>
              <a:t>En indledning hvor du skriver om den problemstilling/undring du vil undersøge, og som ender med dit hovedspørgsmål.</a:t>
            </a:r>
          </a:p>
          <a:p>
            <a:pPr marL="914400" lvl="2" indent="0">
              <a:buNone/>
            </a:pPr>
            <a:endParaRPr lang="da-DK" dirty="0"/>
          </a:p>
          <a:p>
            <a:r>
              <a:rPr lang="da-DK" b="1" dirty="0"/>
              <a:t>Hovedspørgsmål</a:t>
            </a:r>
          </a:p>
          <a:p>
            <a:pPr lvl="1"/>
            <a:r>
              <a:rPr lang="da-DK" dirty="0"/>
              <a:t>Den overordnede problemstilling/undring du vil undersøge. Det er ikke et problem som sådan, men mere et ’Spørgsmål, der skal undersøges’.</a:t>
            </a:r>
          </a:p>
          <a:p>
            <a:pPr lvl="1"/>
            <a:r>
              <a:rPr lang="da-DK" dirty="0"/>
              <a:t>Det skal være på et højt taksonomisk niveau, så det ikke umiddelbart kan besvares.</a:t>
            </a:r>
          </a:p>
          <a:p>
            <a:pPr lvl="1"/>
            <a:r>
              <a:rPr lang="da-DK" dirty="0"/>
              <a:t>Formuleres med et </a:t>
            </a:r>
            <a:r>
              <a:rPr lang="da-DK" dirty="0" err="1"/>
              <a:t>hv</a:t>
            </a:r>
            <a:r>
              <a:rPr lang="da-DK" dirty="0"/>
              <a:t>-spørgsmål</a:t>
            </a:r>
          </a:p>
          <a:p>
            <a:pPr lvl="2"/>
            <a:endParaRPr lang="da-DK" dirty="0"/>
          </a:p>
          <a:p>
            <a:r>
              <a:rPr lang="da-DK" b="1" dirty="0"/>
              <a:t>Underspørgsmål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300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Problemformulering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Redegørende underspørgsmål</a:t>
            </a:r>
          </a:p>
          <a:p>
            <a:pPr lvl="1"/>
            <a:r>
              <a:rPr lang="da-DK" dirty="0"/>
              <a:t>Dette spørgsmål kan besvares ved opslag i lærebøger, eller redegørelse af synspunkter fra artikler, partiprogrammer </a:t>
            </a:r>
            <a:r>
              <a:rPr lang="da-DK" dirty="0" err="1"/>
              <a:t>o.lign</a:t>
            </a:r>
            <a:r>
              <a:rPr lang="da-DK" dirty="0"/>
              <a:t>, eller redegørelse af udviklingen i fx en statistik.</a:t>
            </a:r>
          </a:p>
          <a:p>
            <a:pPr marL="274320" lvl="1" indent="0">
              <a:buNone/>
            </a:pPr>
            <a:endParaRPr lang="da-DK" dirty="0"/>
          </a:p>
          <a:p>
            <a:pPr lvl="1"/>
            <a:r>
              <a:rPr lang="da-DK" dirty="0"/>
              <a:t>Husk det skal være et svar, du kan bruge til noget videre i din undersøgelse.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1942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Problemformulering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Undersøgende underspørgsmål</a:t>
            </a:r>
          </a:p>
          <a:p>
            <a:pPr lvl="1"/>
            <a:r>
              <a:rPr lang="da-DK" dirty="0"/>
              <a:t>Spørgsmål som skal bruges til at undersøge sammenhænge og forklaringer på problemstillingen.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Her skabes et overblik over fx bilagsmateriale, hvor man foretager dokumenterede nedslag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Finder citater el.lign., som man forklare vha. teorier/begreber/modeller.</a:t>
            </a:r>
          </a:p>
          <a:p>
            <a:pPr lvl="2"/>
            <a:r>
              <a:rPr lang="da-DK" dirty="0"/>
              <a:t>Citaterne skal altså IKKE bare refereres, men du skal forholde dig fagligt til dem, og forklare det.</a:t>
            </a:r>
          </a:p>
          <a:p>
            <a:pPr marL="594360" lvl="2" indent="0">
              <a:buNone/>
            </a:pPr>
            <a:endParaRPr lang="da-DK" dirty="0"/>
          </a:p>
          <a:p>
            <a:pPr lvl="2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499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Synopsis - Problemformulering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da-DK" dirty="0"/>
              <a:t>Diskuterende underspørgsmål</a:t>
            </a:r>
          </a:p>
          <a:p>
            <a:pPr lvl="1"/>
            <a:r>
              <a:rPr lang="da-DK" dirty="0"/>
              <a:t>Her diskuteres forskellige holdninger, handlinger, sager </a:t>
            </a:r>
            <a:r>
              <a:rPr lang="da-DK" dirty="0" err="1"/>
              <a:t>o.lign</a:t>
            </a:r>
            <a:r>
              <a:rPr lang="da-DK" dirty="0"/>
              <a:t>. Ud fra flere forskellige perspektiver?</a:t>
            </a:r>
          </a:p>
          <a:p>
            <a:pPr lvl="1"/>
            <a:r>
              <a:rPr lang="da-DK" dirty="0"/>
              <a:t>Stilles ofte med ‘Hvordan’-spørgsmål</a:t>
            </a:r>
          </a:p>
          <a:p>
            <a:pPr lvl="1"/>
            <a:r>
              <a:rPr lang="da-DK" dirty="0"/>
              <a:t>Det er vigtigt at der ses på problemstillingen ud fra to forskellige teoretiske perspektiver</a:t>
            </a:r>
          </a:p>
          <a:p>
            <a:pPr marL="274320" lvl="1" indent="0">
              <a:buNone/>
            </a:pPr>
            <a:endParaRPr lang="da-DK" dirty="0"/>
          </a:p>
          <a:p>
            <a:pPr lvl="1"/>
            <a:r>
              <a:rPr lang="da-DK" dirty="0"/>
              <a:t>Fx</a:t>
            </a:r>
          </a:p>
          <a:p>
            <a:pPr lvl="2"/>
            <a:r>
              <a:rPr lang="da-DK" dirty="0"/>
              <a:t>Liberalisme vs. Socialisme</a:t>
            </a:r>
          </a:p>
          <a:p>
            <a:pPr lvl="2"/>
            <a:r>
              <a:rPr lang="da-DK" dirty="0"/>
              <a:t>Giddens vs. Bourdieu</a:t>
            </a:r>
          </a:p>
          <a:p>
            <a:pPr lvl="2"/>
            <a:r>
              <a:rPr lang="da-DK" dirty="0"/>
              <a:t>Fordele vs. ulemper</a:t>
            </a:r>
          </a:p>
          <a:p>
            <a:pPr lvl="4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934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Skabelon til problemformulering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Redegør for en udvikling eller situation, der fremgår af bilagsmaterialet</a:t>
            </a:r>
          </a:p>
          <a:p>
            <a:r>
              <a:rPr lang="da-DK" dirty="0"/>
              <a:t>Undersøg/forklar denne udvikling eller situation</a:t>
            </a:r>
          </a:p>
          <a:p>
            <a:r>
              <a:rPr lang="da-DK" dirty="0"/>
              <a:t>Diskutér et løsningsforslag, fordele/ulemper ved udviklingen el. lign.</a:t>
            </a:r>
          </a:p>
          <a:p>
            <a:pPr marL="274320" lvl="1" indent="0">
              <a:buNone/>
            </a:pPr>
            <a:endParaRPr lang="da-DK" dirty="0"/>
          </a:p>
          <a:p>
            <a:r>
              <a:rPr lang="da-DK" dirty="0"/>
              <a:t>Eksempel på problemformulering</a:t>
            </a:r>
          </a:p>
          <a:p>
            <a:pPr lvl="1"/>
            <a:r>
              <a:rPr lang="da-DK" dirty="0"/>
              <a:t>Hvordan er muligheden for at realisere den amerikanske drøm?</a:t>
            </a:r>
          </a:p>
          <a:p>
            <a:pPr lvl="1"/>
            <a:r>
              <a:rPr lang="da-DK" i="1" dirty="0"/>
              <a:t>Underspørgsmål</a:t>
            </a:r>
            <a:endParaRPr lang="da-DK" dirty="0"/>
          </a:p>
          <a:p>
            <a:pPr lvl="2"/>
            <a:r>
              <a:rPr lang="da-DK" dirty="0"/>
              <a:t>Hvordan er indkomstfordelingen i USA? </a:t>
            </a:r>
          </a:p>
          <a:p>
            <a:pPr lvl="2"/>
            <a:r>
              <a:rPr lang="da-DK" dirty="0"/>
              <a:t>Hvorfor er der ulighed blandt de amerikanske borgere? </a:t>
            </a:r>
          </a:p>
          <a:p>
            <a:pPr lvl="2"/>
            <a:r>
              <a:rPr lang="da-DK" dirty="0"/>
              <a:t>Hvordan kan den sociale ulighed, i USA, mindskes?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30642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iel">
  <a:themeElements>
    <a:clrScheme name="Officie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162</TotalTime>
  <Words>846</Words>
  <Application>Microsoft Macintosh PowerPoint</Application>
  <PresentationFormat>Skærmshow (4:3)</PresentationFormat>
  <Paragraphs>100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Aptos</vt:lpstr>
      <vt:lpstr>Georgia</vt:lpstr>
      <vt:lpstr>Wingdings</vt:lpstr>
      <vt:lpstr>Wingdings 2</vt:lpstr>
      <vt:lpstr>Officiel</vt:lpstr>
      <vt:lpstr>Synopsisgenren</vt:lpstr>
      <vt:lpstr>Synopsens rolle til eksamen</vt:lpstr>
      <vt:lpstr>Eksamens 3 dele</vt:lpstr>
      <vt:lpstr>Husk at inddrage viden fra undervisningen</vt:lpstr>
      <vt:lpstr>Synopsis - Problemformulering</vt:lpstr>
      <vt:lpstr>Synopsis - Problemformulering</vt:lpstr>
      <vt:lpstr>Synopsis - Problemformulering</vt:lpstr>
      <vt:lpstr>Synopsis - Problemformulering</vt:lpstr>
      <vt:lpstr>Skabelon til problemformulering</vt:lpstr>
      <vt:lpstr>Synopsis - Undersøgelsen</vt:lpstr>
      <vt:lpstr>Synopsis – Konklusion og praktisk</vt:lpstr>
      <vt:lpstr>Synopsis - Tjekliste</vt:lpstr>
      <vt:lpstr>Spørgsmål?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Synopsis</dc:title>
  <dc:creator>Louise Nielsen</dc:creator>
  <cp:lastModifiedBy>Maj-Britt Agerskov</cp:lastModifiedBy>
  <cp:revision>18</cp:revision>
  <dcterms:created xsi:type="dcterms:W3CDTF">2016-09-08T13:46:25Z</dcterms:created>
  <dcterms:modified xsi:type="dcterms:W3CDTF">2026-02-24T09:15:53Z</dcterms:modified>
</cp:coreProperties>
</file>