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1" r:id="rId6"/>
    <p:sldId id="260"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B2DB6B-8A5E-4C44-9323-6D1799BA9BD1}" v="1" dt="2020-01-10T10:10:54.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7" name="Date Placeholder 6"/>
          <p:cNvSpPr>
            <a:spLocks noGrp="1"/>
          </p:cNvSpPr>
          <p:nvPr>
            <p:ph type="dt" sz="half" idx="10"/>
          </p:nvPr>
        </p:nvSpPr>
        <p:spPr/>
        <p:txBody>
          <a:bodyPr/>
          <a:lstStyle/>
          <a:p>
            <a:fld id="{1160EA64-D806-43AC-9DF2-F8C432F32B4C}" type="datetimeFigureOut">
              <a:rPr lang="en-US" dirty="0"/>
              <a:t>2/25/2026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2/25/2026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Content Placeholder 3"/>
          <p:cNvSpPr>
            <a:spLocks noGrp="1"/>
          </p:cNvSpPr>
          <p:nvPr>
            <p:ph sz="half" idx="2"/>
          </p:nvPr>
        </p:nvSpPr>
        <p:spPr>
          <a:xfrm>
            <a:off x="1583436" y="3143250"/>
            <a:ext cx="4270248" cy="2596776"/>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7" name="Date Placeholder 6"/>
          <p:cNvSpPr>
            <a:spLocks noGrp="1"/>
          </p:cNvSpPr>
          <p:nvPr>
            <p:ph type="dt" sz="half" idx="10"/>
          </p:nvPr>
        </p:nvSpPr>
        <p:spPr/>
        <p:txBody>
          <a:bodyPr/>
          <a:lstStyle/>
          <a:p>
            <a:fld id="{4F7D4976-E339-4826-83B7-FBD03F55ECF8}" type="datetimeFigureOut">
              <a:rPr lang="en-US" dirty="0"/>
              <a:t>2/25/2026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‹nr.›</a:t>
            </a:fld>
            <a:endParaRPr lang="en-US" dirty="0"/>
          </a:p>
        </p:txBody>
      </p:sp>
      <p:sp>
        <p:nvSpPr>
          <p:cNvPr id="10" name="Title 9"/>
          <p:cNvSpPr>
            <a:spLocks noGrp="1"/>
          </p:cNvSpPr>
          <p:nvPr>
            <p:ph type="title"/>
          </p:nvPr>
        </p:nvSpPr>
        <p:spPr/>
        <p:txBody>
          <a:bodyPr/>
          <a:lstStyle/>
          <a:p>
            <a:r>
              <a:rPr lang="da-DK"/>
              <a:t>Klik for at redigere titeltypografien i masteren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2/25/2026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da-DK"/>
              <a:t>Klik for at redigere titeltypografien i masteren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9" name="Date Placeholder 8"/>
          <p:cNvSpPr>
            <a:spLocks noGrp="1"/>
          </p:cNvSpPr>
          <p:nvPr>
            <p:ph type="dt" sz="half" idx="10"/>
          </p:nvPr>
        </p:nvSpPr>
        <p:spPr/>
        <p:txBody>
          <a:bodyPr/>
          <a:lstStyle/>
          <a:p>
            <a:fld id="{D1BE4249-C0D0-4B06-8692-E8BB871AF643}" type="datetimeFigureOut">
              <a:rPr lang="en-US" dirty="0"/>
              <a:t>2/25/2026</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2/25/2026</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2/25/2026</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dk/imgres?imgurl=https://www.hvepsefjerner.dk/images/stor_gedehams_om_hvepse_1.JPG&amp;imgrefurl=https://www.hvepsefjerner.dk/Omhvepse1.htm&amp;docid=dydaRBM9tpSJyM&amp;tbnid=j3hODiiyF-P_JM:&amp;vet=10ahUKEwjus4PC2dTgAhUsxqYKHWc1AU8QMwhHKAkwCQ..i&amp;w=679&amp;h=501&amp;bih=603&amp;biw=1280&amp;q=hveps&amp;ved=0ahUKEwjus4PC2dTgAhUsxqYKHWc1AU8QMwhHKAkwCQ&amp;iact=mrc&amp;uact=8"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AEA7F2-B87E-46BD-9DEA-85AA814ED318}"/>
              </a:ext>
            </a:extLst>
          </p:cNvPr>
          <p:cNvSpPr>
            <a:spLocks noGrp="1"/>
          </p:cNvSpPr>
          <p:nvPr>
            <p:ph type="ctrTitle"/>
          </p:nvPr>
        </p:nvSpPr>
        <p:spPr/>
        <p:txBody>
          <a:bodyPr/>
          <a:lstStyle/>
          <a:p>
            <a:r>
              <a:rPr lang="da-DK" dirty="0"/>
              <a:t>Evolution</a:t>
            </a:r>
          </a:p>
        </p:txBody>
      </p:sp>
      <p:sp>
        <p:nvSpPr>
          <p:cNvPr id="3" name="Undertitel 2">
            <a:extLst>
              <a:ext uri="{FF2B5EF4-FFF2-40B4-BE49-F238E27FC236}">
                <a16:creationId xmlns:a16="http://schemas.microsoft.com/office/drawing/2014/main" id="{B8FF92C1-CD70-4C3B-8A71-7532D07191B1}"/>
              </a:ext>
            </a:extLst>
          </p:cNvPr>
          <p:cNvSpPr>
            <a:spLocks noGrp="1"/>
          </p:cNvSpPr>
          <p:nvPr>
            <p:ph type="subTitle" idx="1"/>
          </p:nvPr>
        </p:nvSpPr>
        <p:spPr/>
        <p:txBody>
          <a:bodyPr/>
          <a:lstStyle/>
          <a:p>
            <a:r>
              <a:rPr lang="da-DK" dirty="0"/>
              <a:t>Ole Husen</a:t>
            </a:r>
          </a:p>
        </p:txBody>
      </p:sp>
    </p:spTree>
    <p:extLst>
      <p:ext uri="{BB962C8B-B14F-4D97-AF65-F5344CB8AC3E}">
        <p14:creationId xmlns:p14="http://schemas.microsoft.com/office/powerpoint/2010/main" val="2144179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C95730-552F-4AEC-B859-C1391F03D1E4}"/>
              </a:ext>
            </a:extLst>
          </p:cNvPr>
          <p:cNvSpPr>
            <a:spLocks noGrp="1"/>
          </p:cNvSpPr>
          <p:nvPr>
            <p:ph type="title"/>
          </p:nvPr>
        </p:nvSpPr>
        <p:spPr/>
        <p:txBody>
          <a:bodyPr/>
          <a:lstStyle/>
          <a:p>
            <a:r>
              <a:rPr lang="da-DK" dirty="0"/>
              <a:t>Zoologiske haver</a:t>
            </a:r>
          </a:p>
        </p:txBody>
      </p:sp>
      <p:sp>
        <p:nvSpPr>
          <p:cNvPr id="3" name="Pladsholder til indhold 2">
            <a:extLst>
              <a:ext uri="{FF2B5EF4-FFF2-40B4-BE49-F238E27FC236}">
                <a16:creationId xmlns:a16="http://schemas.microsoft.com/office/drawing/2014/main" id="{2E09A452-8941-418E-B21B-8AB713AE900C}"/>
              </a:ext>
            </a:extLst>
          </p:cNvPr>
          <p:cNvSpPr>
            <a:spLocks noGrp="1"/>
          </p:cNvSpPr>
          <p:nvPr>
            <p:ph idx="1"/>
          </p:nvPr>
        </p:nvSpPr>
        <p:spPr>
          <a:xfrm>
            <a:off x="2231135" y="2638044"/>
            <a:ext cx="8231301" cy="3101983"/>
          </a:xfrm>
        </p:spPr>
        <p:txBody>
          <a:bodyPr/>
          <a:lstStyle/>
          <a:p>
            <a:r>
              <a:rPr lang="da-DK" dirty="0"/>
              <a:t>AL AVL KOORDINERES AF EN KOORDINATOR + DER LAVES STAMTAVLER</a:t>
            </a:r>
          </a:p>
          <a:p>
            <a:r>
              <a:rPr lang="da-DK" dirty="0"/>
              <a:t>MÅL: </a:t>
            </a:r>
          </a:p>
          <a:p>
            <a:r>
              <a:rPr lang="da-DK" dirty="0"/>
              <a:t>Undgå indavl, øge populationen</a:t>
            </a:r>
          </a:p>
          <a:p>
            <a:endParaRPr lang="da-DK" dirty="0"/>
          </a:p>
        </p:txBody>
      </p:sp>
    </p:spTree>
    <p:extLst>
      <p:ext uri="{BB962C8B-B14F-4D97-AF65-F5344CB8AC3E}">
        <p14:creationId xmlns:p14="http://schemas.microsoft.com/office/powerpoint/2010/main" val="404108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32C477-EE90-4447-B4F8-9BAA255D6C7B}"/>
              </a:ext>
            </a:extLst>
          </p:cNvPr>
          <p:cNvSpPr>
            <a:spLocks noGrp="1"/>
          </p:cNvSpPr>
          <p:nvPr>
            <p:ph type="title"/>
          </p:nvPr>
        </p:nvSpPr>
        <p:spPr/>
        <p:txBody>
          <a:bodyPr/>
          <a:lstStyle/>
          <a:p>
            <a:r>
              <a:rPr lang="da-DK" dirty="0"/>
              <a:t>Våbenkapløbet med bakterierne </a:t>
            </a:r>
          </a:p>
        </p:txBody>
      </p:sp>
      <p:sp>
        <p:nvSpPr>
          <p:cNvPr id="3" name="Pladsholder til indhold 2">
            <a:extLst>
              <a:ext uri="{FF2B5EF4-FFF2-40B4-BE49-F238E27FC236}">
                <a16:creationId xmlns:a16="http://schemas.microsoft.com/office/drawing/2014/main" id="{95551372-5830-4C10-BE18-AE64E32A3097}"/>
              </a:ext>
            </a:extLst>
          </p:cNvPr>
          <p:cNvSpPr>
            <a:spLocks noGrp="1"/>
          </p:cNvSpPr>
          <p:nvPr>
            <p:ph idx="1"/>
          </p:nvPr>
        </p:nvSpPr>
        <p:spPr/>
        <p:txBody>
          <a:bodyPr/>
          <a:lstStyle/>
          <a:p>
            <a:r>
              <a:rPr lang="da-DK" dirty="0"/>
              <a:t>Brugen af antibiotika</a:t>
            </a:r>
          </a:p>
        </p:txBody>
      </p:sp>
      <p:pic>
        <p:nvPicPr>
          <p:cNvPr id="4" name="Billede 3">
            <a:extLst>
              <a:ext uri="{FF2B5EF4-FFF2-40B4-BE49-F238E27FC236}">
                <a16:creationId xmlns:a16="http://schemas.microsoft.com/office/drawing/2014/main" id="{27C38346-DF7E-4F7D-A8CA-3753300B9EC2}"/>
              </a:ext>
            </a:extLst>
          </p:cNvPr>
          <p:cNvPicPr>
            <a:picLocks noChangeAspect="1"/>
          </p:cNvPicPr>
          <p:nvPr/>
        </p:nvPicPr>
        <p:blipFill rotWithShape="1">
          <a:blip r:embed="rId2"/>
          <a:srcRect l="19622" t="39845" r="37645" b="31163"/>
          <a:stretch/>
        </p:blipFill>
        <p:spPr>
          <a:xfrm>
            <a:off x="1678716" y="3124218"/>
            <a:ext cx="8282148" cy="3160741"/>
          </a:xfrm>
          <a:prstGeom prst="rect">
            <a:avLst/>
          </a:prstGeom>
        </p:spPr>
      </p:pic>
    </p:spTree>
    <p:extLst>
      <p:ext uri="{BB962C8B-B14F-4D97-AF65-F5344CB8AC3E}">
        <p14:creationId xmlns:p14="http://schemas.microsoft.com/office/powerpoint/2010/main" val="113046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4D5B9C-F769-4269-AE95-C82697D3CA99}"/>
              </a:ext>
            </a:extLst>
          </p:cNvPr>
          <p:cNvSpPr>
            <a:spLocks noGrp="1"/>
          </p:cNvSpPr>
          <p:nvPr>
            <p:ph type="title"/>
          </p:nvPr>
        </p:nvSpPr>
        <p:spPr>
          <a:xfrm>
            <a:off x="242847" y="337371"/>
            <a:ext cx="7729728" cy="1188720"/>
          </a:xfrm>
        </p:spPr>
        <p:txBody>
          <a:bodyPr/>
          <a:lstStyle/>
          <a:p>
            <a:r>
              <a:rPr lang="da-DK" dirty="0"/>
              <a:t>Naturlig selektion</a:t>
            </a:r>
          </a:p>
        </p:txBody>
      </p:sp>
      <p:sp>
        <p:nvSpPr>
          <p:cNvPr id="3" name="Pladsholder til indhold 2">
            <a:extLst>
              <a:ext uri="{FF2B5EF4-FFF2-40B4-BE49-F238E27FC236}">
                <a16:creationId xmlns:a16="http://schemas.microsoft.com/office/drawing/2014/main" id="{C3A73BDB-BD0F-4D18-9478-097DAA305D04}"/>
              </a:ext>
            </a:extLst>
          </p:cNvPr>
          <p:cNvSpPr>
            <a:spLocks noGrp="1"/>
          </p:cNvSpPr>
          <p:nvPr>
            <p:ph idx="1"/>
          </p:nvPr>
        </p:nvSpPr>
        <p:spPr>
          <a:xfrm>
            <a:off x="242847" y="2179824"/>
            <a:ext cx="7729728" cy="4252874"/>
          </a:xfrm>
        </p:spPr>
        <p:txBody>
          <a:bodyPr>
            <a:normAutofit/>
          </a:bodyPr>
          <a:lstStyle/>
          <a:p>
            <a:r>
              <a:rPr lang="da-DK" dirty="0"/>
              <a:t>Ikke en drift mod et bedre individ, men overlevelse af det individ der tilfældigt er bedst tilpasset det givne miljø</a:t>
            </a:r>
          </a:p>
          <a:p>
            <a:r>
              <a:rPr lang="da-DK" dirty="0"/>
              <a:t>Antallet af individer øges sjældent markant fra én generation til den næste, til trods for stort fødselsoverskud – de der er dårligt tilpassede dør i kampen for ressourcer. </a:t>
            </a:r>
          </a:p>
          <a:p>
            <a:r>
              <a:rPr lang="da-DK" dirty="0"/>
              <a:t>Eksempel med birkemåler</a:t>
            </a:r>
          </a:p>
          <a:p>
            <a:endParaRPr lang="da-DK" dirty="0"/>
          </a:p>
          <a:p>
            <a:r>
              <a:rPr lang="da-DK" dirty="0"/>
              <a:t>Adaptation – tilpasning: her efter nærheden til industri (kul)</a:t>
            </a:r>
          </a:p>
          <a:p>
            <a:endParaRPr lang="da-DK" dirty="0"/>
          </a:p>
          <a:p>
            <a:r>
              <a:rPr lang="da-DK" dirty="0"/>
              <a:t>Årsag: Væsentligste fjende er fugle, og sætter den sig på stammer dækket af hvid lav er den skjult – medmindre de stammer mister lavet pga. forurening, og derfor er mørke</a:t>
            </a:r>
          </a:p>
          <a:p>
            <a:endParaRPr lang="da-DK" dirty="0"/>
          </a:p>
        </p:txBody>
      </p:sp>
      <p:pic>
        <p:nvPicPr>
          <p:cNvPr id="4" name="Billede 3">
            <a:extLst>
              <a:ext uri="{FF2B5EF4-FFF2-40B4-BE49-F238E27FC236}">
                <a16:creationId xmlns:a16="http://schemas.microsoft.com/office/drawing/2014/main" id="{A33ED5E0-5BFB-4D59-A649-9B95810C9AB4}"/>
              </a:ext>
            </a:extLst>
          </p:cNvPr>
          <p:cNvPicPr>
            <a:picLocks noChangeAspect="1"/>
          </p:cNvPicPr>
          <p:nvPr/>
        </p:nvPicPr>
        <p:blipFill rotWithShape="1">
          <a:blip r:embed="rId2"/>
          <a:srcRect l="68896" t="24651" r="14622" b="12713"/>
          <a:stretch/>
        </p:blipFill>
        <p:spPr>
          <a:xfrm>
            <a:off x="8983679" y="-1"/>
            <a:ext cx="3208321" cy="6858001"/>
          </a:xfrm>
          <a:prstGeom prst="rect">
            <a:avLst/>
          </a:prstGeom>
        </p:spPr>
      </p:pic>
    </p:spTree>
    <p:extLst>
      <p:ext uri="{BB962C8B-B14F-4D97-AF65-F5344CB8AC3E}">
        <p14:creationId xmlns:p14="http://schemas.microsoft.com/office/powerpoint/2010/main" val="134943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55BAF3-4BCE-4173-8D5A-BDF61023EEFC}"/>
              </a:ext>
            </a:extLst>
          </p:cNvPr>
          <p:cNvSpPr>
            <a:spLocks noGrp="1"/>
          </p:cNvSpPr>
          <p:nvPr>
            <p:ph type="title"/>
          </p:nvPr>
        </p:nvSpPr>
        <p:spPr/>
        <p:txBody>
          <a:bodyPr/>
          <a:lstStyle/>
          <a:p>
            <a:r>
              <a:rPr lang="da-DK" dirty="0"/>
              <a:t>Mimicry</a:t>
            </a:r>
          </a:p>
        </p:txBody>
      </p:sp>
      <p:sp>
        <p:nvSpPr>
          <p:cNvPr id="3" name="Pladsholder til indhold 2">
            <a:extLst>
              <a:ext uri="{FF2B5EF4-FFF2-40B4-BE49-F238E27FC236}">
                <a16:creationId xmlns:a16="http://schemas.microsoft.com/office/drawing/2014/main" id="{EC60C78C-E14A-423A-98E4-FFE01EAA8415}"/>
              </a:ext>
            </a:extLst>
          </p:cNvPr>
          <p:cNvSpPr>
            <a:spLocks noGrp="1"/>
          </p:cNvSpPr>
          <p:nvPr>
            <p:ph idx="1"/>
          </p:nvPr>
        </p:nvSpPr>
        <p:spPr/>
        <p:txBody>
          <a:bodyPr/>
          <a:lstStyle/>
          <a:p>
            <a:r>
              <a:rPr lang="da-DK" dirty="0"/>
              <a:t>Når én art efterligner udseendet hos en anden (ikke bevidst – men fordi naturlig selektion gør at de der ligner andre har større chanc for overlevelse)</a:t>
            </a:r>
          </a:p>
          <a:p>
            <a:r>
              <a:rPr lang="da-DK" dirty="0"/>
              <a:t>Eksempel med tropiske sommerfugle – den ene spises af fugle – den anden er giftig </a:t>
            </a:r>
          </a:p>
        </p:txBody>
      </p:sp>
      <p:pic>
        <p:nvPicPr>
          <p:cNvPr id="5" name="Billede 4">
            <a:extLst>
              <a:ext uri="{FF2B5EF4-FFF2-40B4-BE49-F238E27FC236}">
                <a16:creationId xmlns:a16="http://schemas.microsoft.com/office/drawing/2014/main" id="{1073F78C-3B33-4079-BE6C-AD2C4C375A58}"/>
              </a:ext>
            </a:extLst>
          </p:cNvPr>
          <p:cNvPicPr>
            <a:picLocks noChangeAspect="1"/>
          </p:cNvPicPr>
          <p:nvPr/>
        </p:nvPicPr>
        <p:blipFill>
          <a:blip r:embed="rId2"/>
          <a:stretch>
            <a:fillRect/>
          </a:stretch>
        </p:blipFill>
        <p:spPr>
          <a:xfrm>
            <a:off x="276446" y="4189035"/>
            <a:ext cx="3391631" cy="2600251"/>
          </a:xfrm>
          <a:prstGeom prst="rect">
            <a:avLst/>
          </a:prstGeom>
        </p:spPr>
      </p:pic>
      <p:pic>
        <p:nvPicPr>
          <p:cNvPr id="1027" name="Picture 3" descr="Billedresultat for hveps">
            <a:hlinkClick r:id="rId3"/>
            <a:extLst>
              <a:ext uri="{FF2B5EF4-FFF2-40B4-BE49-F238E27FC236}">
                <a16:creationId xmlns:a16="http://schemas.microsoft.com/office/drawing/2014/main" id="{D94E82D9-ABAB-4447-B1A8-9F1C5A5CC7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7751" y="4189035"/>
            <a:ext cx="3514835" cy="2599093"/>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id="{A6581BE8-A394-4DFA-8781-8A9B54144C4E}"/>
              </a:ext>
            </a:extLst>
          </p:cNvPr>
          <p:cNvSpPr/>
          <p:nvPr/>
        </p:nvSpPr>
        <p:spPr>
          <a:xfrm>
            <a:off x="3848986" y="4359349"/>
            <a:ext cx="2247014" cy="1318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Svirreflue vs. hveps</a:t>
            </a:r>
          </a:p>
        </p:txBody>
      </p:sp>
    </p:spTree>
    <p:extLst>
      <p:ext uri="{BB962C8B-B14F-4D97-AF65-F5344CB8AC3E}">
        <p14:creationId xmlns:p14="http://schemas.microsoft.com/office/powerpoint/2010/main" val="227157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3549B3-1063-4D69-A9E0-B0534E1BE619}"/>
              </a:ext>
            </a:extLst>
          </p:cNvPr>
          <p:cNvSpPr>
            <a:spLocks noGrp="1"/>
          </p:cNvSpPr>
          <p:nvPr>
            <p:ph type="title"/>
          </p:nvPr>
        </p:nvSpPr>
        <p:spPr>
          <a:xfrm>
            <a:off x="2231136" y="135884"/>
            <a:ext cx="7729728" cy="1188720"/>
          </a:xfrm>
        </p:spPr>
        <p:txBody>
          <a:bodyPr/>
          <a:lstStyle/>
          <a:p>
            <a:r>
              <a:rPr lang="da-DK" dirty="0"/>
              <a:t>Adaptation hos mennesket</a:t>
            </a:r>
          </a:p>
        </p:txBody>
      </p:sp>
      <p:sp>
        <p:nvSpPr>
          <p:cNvPr id="3" name="Pladsholder til indhold 2">
            <a:extLst>
              <a:ext uri="{FF2B5EF4-FFF2-40B4-BE49-F238E27FC236}">
                <a16:creationId xmlns:a16="http://schemas.microsoft.com/office/drawing/2014/main" id="{C84AADB6-8043-46EF-99B3-F3D7D878C64B}"/>
              </a:ext>
            </a:extLst>
          </p:cNvPr>
          <p:cNvSpPr>
            <a:spLocks noGrp="1"/>
          </p:cNvSpPr>
          <p:nvPr>
            <p:ph idx="1"/>
          </p:nvPr>
        </p:nvSpPr>
        <p:spPr>
          <a:xfrm>
            <a:off x="150627" y="1456660"/>
            <a:ext cx="5945373" cy="5252484"/>
          </a:xfrm>
        </p:spPr>
        <p:txBody>
          <a:bodyPr/>
          <a:lstStyle/>
          <a:p>
            <a:r>
              <a:rPr lang="da-DK" dirty="0"/>
              <a:t>Laktose-intolerant?</a:t>
            </a:r>
          </a:p>
          <a:p>
            <a:r>
              <a:rPr lang="da-DK" dirty="0"/>
              <a:t>Laktose kan ikke optages, men de to nedbrydningsprodukter kan – med enzymet laktase</a:t>
            </a:r>
          </a:p>
          <a:p>
            <a:r>
              <a:rPr lang="da-DK" dirty="0"/>
              <a:t>Efter fødslen og i barndommen produceres dette, men i voksenlivet ophører det – medmindre man har en gensammensætning så det fortsætter</a:t>
            </a:r>
          </a:p>
          <a:p>
            <a:r>
              <a:rPr lang="da-DK" dirty="0"/>
              <a:t>Med husdyrhold, og brugen af mælk hos nogle folkeslag, har nogen været bedre tilpasset end andre</a:t>
            </a:r>
          </a:p>
        </p:txBody>
      </p:sp>
      <p:pic>
        <p:nvPicPr>
          <p:cNvPr id="5" name="Billede 4">
            <a:extLst>
              <a:ext uri="{FF2B5EF4-FFF2-40B4-BE49-F238E27FC236}">
                <a16:creationId xmlns:a16="http://schemas.microsoft.com/office/drawing/2014/main" id="{51973F2D-315C-442D-8F22-5D729E14D9AA}"/>
              </a:ext>
            </a:extLst>
          </p:cNvPr>
          <p:cNvPicPr>
            <a:picLocks noChangeAspect="1"/>
          </p:cNvPicPr>
          <p:nvPr/>
        </p:nvPicPr>
        <p:blipFill>
          <a:blip r:embed="rId2"/>
          <a:stretch>
            <a:fillRect/>
          </a:stretch>
        </p:blipFill>
        <p:spPr>
          <a:xfrm>
            <a:off x="6216504" y="2340492"/>
            <a:ext cx="5824869" cy="4368652"/>
          </a:xfrm>
          <a:prstGeom prst="rect">
            <a:avLst/>
          </a:prstGeom>
        </p:spPr>
      </p:pic>
      <p:pic>
        <p:nvPicPr>
          <p:cNvPr id="6" name="Billede 5">
            <a:extLst>
              <a:ext uri="{FF2B5EF4-FFF2-40B4-BE49-F238E27FC236}">
                <a16:creationId xmlns:a16="http://schemas.microsoft.com/office/drawing/2014/main" id="{E7E089C3-274C-4B60-A550-D7C327C4162F}"/>
              </a:ext>
            </a:extLst>
          </p:cNvPr>
          <p:cNvPicPr>
            <a:picLocks noChangeAspect="1"/>
          </p:cNvPicPr>
          <p:nvPr/>
        </p:nvPicPr>
        <p:blipFill>
          <a:blip r:embed="rId3"/>
          <a:stretch>
            <a:fillRect/>
          </a:stretch>
        </p:blipFill>
        <p:spPr>
          <a:xfrm>
            <a:off x="-1" y="4229631"/>
            <a:ext cx="4380615" cy="2628369"/>
          </a:xfrm>
          <a:prstGeom prst="rect">
            <a:avLst/>
          </a:prstGeom>
        </p:spPr>
      </p:pic>
    </p:spTree>
    <p:extLst>
      <p:ext uri="{BB962C8B-B14F-4D97-AF65-F5344CB8AC3E}">
        <p14:creationId xmlns:p14="http://schemas.microsoft.com/office/powerpoint/2010/main" val="172195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83B2B-F20F-4C47-908D-A6B3AB065B08}"/>
              </a:ext>
            </a:extLst>
          </p:cNvPr>
          <p:cNvSpPr>
            <a:spLocks noGrp="1"/>
          </p:cNvSpPr>
          <p:nvPr>
            <p:ph type="ctrTitle"/>
          </p:nvPr>
        </p:nvSpPr>
        <p:spPr/>
        <p:txBody>
          <a:bodyPr/>
          <a:lstStyle/>
          <a:p>
            <a:r>
              <a:rPr lang="da-DK" dirty="0"/>
              <a:t>Evolution i hverdagen</a:t>
            </a:r>
          </a:p>
        </p:txBody>
      </p:sp>
      <p:sp>
        <p:nvSpPr>
          <p:cNvPr id="3" name="Undertitel 2">
            <a:extLst>
              <a:ext uri="{FF2B5EF4-FFF2-40B4-BE49-F238E27FC236}">
                <a16:creationId xmlns:a16="http://schemas.microsoft.com/office/drawing/2014/main" id="{78647DC6-B4FF-4CB2-A66F-67E48ACF536D}"/>
              </a:ext>
            </a:extLst>
          </p:cNvPr>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1828367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F6AA69-5B7B-405D-8669-EEE3774F1BB3}"/>
              </a:ext>
            </a:extLst>
          </p:cNvPr>
          <p:cNvSpPr>
            <a:spLocks noGrp="1"/>
          </p:cNvSpPr>
          <p:nvPr>
            <p:ph type="title"/>
          </p:nvPr>
        </p:nvSpPr>
        <p:spPr/>
        <p:txBody>
          <a:bodyPr/>
          <a:lstStyle/>
          <a:p>
            <a:r>
              <a:rPr lang="da-DK" dirty="0"/>
              <a:t>At kunne nedbryde laktose</a:t>
            </a:r>
          </a:p>
        </p:txBody>
      </p:sp>
      <p:sp>
        <p:nvSpPr>
          <p:cNvPr id="3" name="Pladsholder til indhold 2">
            <a:extLst>
              <a:ext uri="{FF2B5EF4-FFF2-40B4-BE49-F238E27FC236}">
                <a16:creationId xmlns:a16="http://schemas.microsoft.com/office/drawing/2014/main" id="{53C7514C-5164-4EEB-8111-49A5F9F8351C}"/>
              </a:ext>
            </a:extLst>
          </p:cNvPr>
          <p:cNvSpPr>
            <a:spLocks noGrp="1"/>
          </p:cNvSpPr>
          <p:nvPr>
            <p:ph idx="1"/>
          </p:nvPr>
        </p:nvSpPr>
        <p:spPr/>
        <p:txBody>
          <a:bodyPr/>
          <a:lstStyle/>
          <a:p>
            <a:r>
              <a:rPr lang="da-DK"/>
              <a:t>For </a:t>
            </a:r>
            <a:r>
              <a:rPr lang="da-DK" dirty="0"/>
              <a:t>nylig er en ny variation blevet fundet hos afrikanske befolkningsgrupper med kvægdrift – de kan også nedbryde laktose, men det er en anden genetisk variant</a:t>
            </a:r>
          </a:p>
          <a:p>
            <a:r>
              <a:rPr lang="da-DK" dirty="0"/>
              <a:t>Dvs. den samme evolution er sket to gange – lidt forskelligt, men med samme resultat (adaptation)</a:t>
            </a:r>
          </a:p>
        </p:txBody>
      </p:sp>
    </p:spTree>
    <p:extLst>
      <p:ext uri="{BB962C8B-B14F-4D97-AF65-F5344CB8AC3E}">
        <p14:creationId xmlns:p14="http://schemas.microsoft.com/office/powerpoint/2010/main" val="523886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DF138D-069F-4280-83F5-BDFFFF878780}"/>
              </a:ext>
            </a:extLst>
          </p:cNvPr>
          <p:cNvSpPr>
            <a:spLocks noGrp="1"/>
          </p:cNvSpPr>
          <p:nvPr>
            <p:ph type="title"/>
          </p:nvPr>
        </p:nvSpPr>
        <p:spPr>
          <a:xfrm>
            <a:off x="1201479" y="964692"/>
            <a:ext cx="9643730" cy="1188720"/>
          </a:xfrm>
        </p:spPr>
        <p:txBody>
          <a:bodyPr/>
          <a:lstStyle/>
          <a:p>
            <a:r>
              <a:rPr lang="da-DK" dirty="0"/>
              <a:t>Hungersnød – når man bruger én variant</a:t>
            </a:r>
          </a:p>
        </p:txBody>
      </p:sp>
      <p:sp>
        <p:nvSpPr>
          <p:cNvPr id="3" name="Pladsholder til indhold 2">
            <a:extLst>
              <a:ext uri="{FF2B5EF4-FFF2-40B4-BE49-F238E27FC236}">
                <a16:creationId xmlns:a16="http://schemas.microsoft.com/office/drawing/2014/main" id="{E70B5A8D-A0C7-441E-BE97-612064432105}"/>
              </a:ext>
            </a:extLst>
          </p:cNvPr>
          <p:cNvSpPr>
            <a:spLocks noGrp="1"/>
          </p:cNvSpPr>
          <p:nvPr>
            <p:ph idx="1"/>
          </p:nvPr>
        </p:nvSpPr>
        <p:spPr/>
        <p:txBody>
          <a:bodyPr/>
          <a:lstStyle/>
          <a:p>
            <a:r>
              <a:rPr lang="da-DK" dirty="0"/>
              <a:t>1800-tallet: Irland: Kartoffelhøsten der slog fejl, pga. manglende modstand mod svampeinfektion: alle kartofler var af genetisk samme variant</a:t>
            </a:r>
          </a:p>
          <a:p>
            <a:r>
              <a:rPr lang="da-DK" dirty="0"/>
              <a:t>1970: USA: Majshøsten der slog fejl pga. udvikling af ny variant af svampeinfektion: alle majs var af genetisk samme variant</a:t>
            </a:r>
          </a:p>
          <a:p>
            <a:endParaRPr lang="da-DK" dirty="0"/>
          </a:p>
          <a:p>
            <a:r>
              <a:rPr lang="da-DK" dirty="0"/>
              <a:t>VIGTIG KONKLUSION: genetisk variation sikrer artens overlevelse</a:t>
            </a:r>
          </a:p>
          <a:p>
            <a:endParaRPr lang="da-DK" dirty="0"/>
          </a:p>
        </p:txBody>
      </p:sp>
    </p:spTree>
    <p:extLst>
      <p:ext uri="{BB962C8B-B14F-4D97-AF65-F5344CB8AC3E}">
        <p14:creationId xmlns:p14="http://schemas.microsoft.com/office/powerpoint/2010/main" val="34014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3A26BF-6893-46DF-85B3-2F6F65764875}"/>
              </a:ext>
            </a:extLst>
          </p:cNvPr>
          <p:cNvSpPr>
            <a:spLocks noGrp="1"/>
          </p:cNvSpPr>
          <p:nvPr>
            <p:ph type="title"/>
          </p:nvPr>
        </p:nvSpPr>
        <p:spPr>
          <a:xfrm>
            <a:off x="104624" y="124720"/>
            <a:ext cx="7729728" cy="1188720"/>
          </a:xfrm>
        </p:spPr>
        <p:txBody>
          <a:bodyPr/>
          <a:lstStyle/>
          <a:p>
            <a:r>
              <a:rPr lang="da-DK" dirty="0"/>
              <a:t>genbanker</a:t>
            </a:r>
          </a:p>
        </p:txBody>
      </p:sp>
      <p:sp>
        <p:nvSpPr>
          <p:cNvPr id="3" name="Pladsholder til indhold 2">
            <a:extLst>
              <a:ext uri="{FF2B5EF4-FFF2-40B4-BE49-F238E27FC236}">
                <a16:creationId xmlns:a16="http://schemas.microsoft.com/office/drawing/2014/main" id="{2745BF0A-58BA-4E1B-8E9D-DEA3F4910565}"/>
              </a:ext>
            </a:extLst>
          </p:cNvPr>
          <p:cNvSpPr>
            <a:spLocks noGrp="1"/>
          </p:cNvSpPr>
          <p:nvPr>
            <p:ph idx="1"/>
          </p:nvPr>
        </p:nvSpPr>
        <p:spPr>
          <a:xfrm>
            <a:off x="104624" y="1616149"/>
            <a:ext cx="7729728" cy="5241851"/>
          </a:xfrm>
        </p:spPr>
        <p:txBody>
          <a:bodyPr>
            <a:normAutofit fontScale="92500" lnSpcReduction="20000"/>
          </a:bodyPr>
          <a:lstStyle/>
          <a:p>
            <a:r>
              <a:rPr lang="da-DK" dirty="0"/>
              <a:t>I 1979 oprettede det Nordiske Ministerråd den Nordiske genbank. Genbanken har til formål at bevare genetiske ressourcer i nordiske plantearter, der benyttes i have- og landbrug. Genbanken opbevarer ca. 30.000 frø fordelt på mere end 350 forskellige plantesorter. Arvemateriale fra planter er generelt nemmere at opbevare i lang tid end arvemateriale fra dyr, fordi planternes frø kan fryses ned og gemmes. Spireevnen bevares ved at tørre frøene og derefter pakke dem sterilt, så de ikke udsættes for svampeinfektioner eller skadelige stoffer i omgivelserne. Frøenes overlevelse kan løbende testes ved at tage dem frem og se, om de stadig kan spire, og med jævne mellemrum kan planternes dyrkes og et nyt hold frø kan sættes i genbanken.  Det er dog ikke alle planter, der egner sig til at blive opbevaret som frø. I disse tilfælde kan man lave beplantninger med de levende planter i stedet for frø. Dette gælder f.eks. for frugttræer. Samme fremgangsmåde bruger man i bevarelsen af husdyrracer som Udvalget til bevarelse af Genressourcer hos Danske Husdyr under Ministeriet for Fødevarer, Landbrug og Fiskeri i Danmark står for. Udover at kunne gemme nedfrosset sæd og befrugtede æg fra husdyr, bevares mange racer som levende bestande. Bevarelsen af disse levende bestande foretages ofte i nært samarbejde med private avlere. Hvis en art eller uddør er dens genetiske ressourcer tabt for altid. Derfor opbevarer man som regel </a:t>
            </a:r>
            <a:r>
              <a:rPr lang="da-DK" dirty="0" err="1"/>
              <a:t>ﬂere</a:t>
            </a:r>
            <a:r>
              <a:rPr lang="da-DK" dirty="0"/>
              <a:t> sæt på forskellige steder. Dette sikrer ressourcerne selvom tekniske fejl eller naturkatastrofer skulle ramme genbanken. Nordisk Genbank har en afdeling i Svalbard, hvor frøene ligger i en nedlagt kulmine 300 m under jordens </a:t>
            </a:r>
            <a:r>
              <a:rPr lang="da-DK" dirty="0" err="1"/>
              <a:t>overﬂade</a:t>
            </a:r>
            <a:r>
              <a:rPr lang="da-DK" dirty="0"/>
              <a:t>. Her er konstant -4°C, og temperaturen er uafhængig af både strøm og forholdene udenfor, og fungerer altså som en ekstra sikkerhedskopi af de Nordiske planters genressourcer.</a:t>
            </a:r>
          </a:p>
        </p:txBody>
      </p:sp>
      <p:pic>
        <p:nvPicPr>
          <p:cNvPr id="5" name="Billede 4">
            <a:extLst>
              <a:ext uri="{FF2B5EF4-FFF2-40B4-BE49-F238E27FC236}">
                <a16:creationId xmlns:a16="http://schemas.microsoft.com/office/drawing/2014/main" id="{13E0101E-A9A9-456E-B195-F913CCE53A01}"/>
              </a:ext>
            </a:extLst>
          </p:cNvPr>
          <p:cNvPicPr>
            <a:picLocks noChangeAspect="1"/>
          </p:cNvPicPr>
          <p:nvPr/>
        </p:nvPicPr>
        <p:blipFill rotWithShape="1">
          <a:blip r:embed="rId2"/>
          <a:srcRect r="12136"/>
          <a:stretch/>
        </p:blipFill>
        <p:spPr>
          <a:xfrm>
            <a:off x="7930048" y="0"/>
            <a:ext cx="4095378" cy="3317358"/>
          </a:xfrm>
          <a:prstGeom prst="rect">
            <a:avLst/>
          </a:prstGeom>
        </p:spPr>
      </p:pic>
      <p:sp>
        <p:nvSpPr>
          <p:cNvPr id="6" name="Rektangel 5">
            <a:extLst>
              <a:ext uri="{FF2B5EF4-FFF2-40B4-BE49-F238E27FC236}">
                <a16:creationId xmlns:a16="http://schemas.microsoft.com/office/drawing/2014/main" id="{60699461-3173-4DF4-8C2F-3643B8E189BC}"/>
              </a:ext>
            </a:extLst>
          </p:cNvPr>
          <p:cNvSpPr/>
          <p:nvPr/>
        </p:nvSpPr>
        <p:spPr>
          <a:xfrm>
            <a:off x="7930048" y="3429000"/>
            <a:ext cx="4095378" cy="1185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t>https://www.nordgen.org/skand/global-seed-vault/seed-vault-videos/</a:t>
            </a:r>
          </a:p>
        </p:txBody>
      </p:sp>
    </p:spTree>
    <p:extLst>
      <p:ext uri="{BB962C8B-B14F-4D97-AF65-F5344CB8AC3E}">
        <p14:creationId xmlns:p14="http://schemas.microsoft.com/office/powerpoint/2010/main" val="425837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B2C763-6EE6-4EBE-A7DE-4A569FE36D0F}"/>
              </a:ext>
            </a:extLst>
          </p:cNvPr>
          <p:cNvSpPr>
            <a:spLocks noGrp="1"/>
          </p:cNvSpPr>
          <p:nvPr>
            <p:ph type="title"/>
          </p:nvPr>
        </p:nvSpPr>
        <p:spPr/>
        <p:txBody>
          <a:bodyPr/>
          <a:lstStyle/>
          <a:p>
            <a:r>
              <a:rPr lang="da-DK" dirty="0"/>
              <a:t>Avlsarbejde</a:t>
            </a:r>
          </a:p>
        </p:txBody>
      </p:sp>
      <p:sp>
        <p:nvSpPr>
          <p:cNvPr id="3" name="Pladsholder til indhold 2">
            <a:extLst>
              <a:ext uri="{FF2B5EF4-FFF2-40B4-BE49-F238E27FC236}">
                <a16:creationId xmlns:a16="http://schemas.microsoft.com/office/drawing/2014/main" id="{68A089C5-533C-4E25-95CD-8BAF8953D182}"/>
              </a:ext>
            </a:extLst>
          </p:cNvPr>
          <p:cNvSpPr>
            <a:spLocks noGrp="1"/>
          </p:cNvSpPr>
          <p:nvPr>
            <p:ph idx="1"/>
          </p:nvPr>
        </p:nvSpPr>
        <p:spPr/>
        <p:txBody>
          <a:bodyPr>
            <a:normAutofit lnSpcReduction="10000"/>
          </a:bodyPr>
          <a:lstStyle/>
          <a:p>
            <a:r>
              <a:rPr lang="da-DK" dirty="0"/>
              <a:t>Fordele: </a:t>
            </a:r>
          </a:p>
          <a:p>
            <a:r>
              <a:rPr lang="da-DK" dirty="0"/>
              <a:t>Man kan vha. selektion fremavle individer med helt bestemte egenskaber – i nogen tilfælde (indenfor planter) hvor afkom er genetisk identisk med forældregenerationen = klonale </a:t>
            </a:r>
          </a:p>
          <a:p>
            <a:r>
              <a:rPr lang="da-DK" dirty="0"/>
              <a:t>Man kan øge produktionen ved at bruge den variant der er bedst tilpasset</a:t>
            </a:r>
          </a:p>
          <a:p>
            <a:r>
              <a:rPr lang="da-DK" dirty="0"/>
              <a:t>Ulemper: </a:t>
            </a:r>
          </a:p>
          <a:p>
            <a:r>
              <a:rPr lang="da-DK" dirty="0"/>
              <a:t>Skadedyr udvikles i tæt sammenknytning med arten</a:t>
            </a:r>
          </a:p>
          <a:p>
            <a:r>
              <a:rPr lang="da-DK" dirty="0"/>
              <a:t>Genetisk variation går tabt = evolutionen fortsætter ikke – det er ikke længere en mulighed, hvis alle individer er ens </a:t>
            </a:r>
          </a:p>
        </p:txBody>
      </p:sp>
    </p:spTree>
    <p:extLst>
      <p:ext uri="{BB962C8B-B14F-4D97-AF65-F5344CB8AC3E}">
        <p14:creationId xmlns:p14="http://schemas.microsoft.com/office/powerpoint/2010/main" val="67090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kk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TM10001115[[fn=Pakke]]</Template>
  <TotalTime>171</TotalTime>
  <Words>764</Words>
  <Application>Microsoft Office PowerPoint</Application>
  <PresentationFormat>Widescreen</PresentationFormat>
  <Paragraphs>44</Paragraphs>
  <Slides>11</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11</vt:i4>
      </vt:variant>
    </vt:vector>
  </HeadingPairs>
  <TitlesOfParts>
    <vt:vector size="14" baseType="lpstr">
      <vt:lpstr>Arial</vt:lpstr>
      <vt:lpstr>Gill Sans MT</vt:lpstr>
      <vt:lpstr>Pakke</vt:lpstr>
      <vt:lpstr>Evolution</vt:lpstr>
      <vt:lpstr>Naturlig selektion</vt:lpstr>
      <vt:lpstr>Mimicry</vt:lpstr>
      <vt:lpstr>Adaptation hos mennesket</vt:lpstr>
      <vt:lpstr>Evolution i hverdagen</vt:lpstr>
      <vt:lpstr>At kunne nedbryde laktose</vt:lpstr>
      <vt:lpstr>Hungersnød – når man bruger én variant</vt:lpstr>
      <vt:lpstr>genbanker</vt:lpstr>
      <vt:lpstr>Avlsarbejde</vt:lpstr>
      <vt:lpstr>Zoologiske haver</vt:lpstr>
      <vt:lpstr>Våbenkapløbet med bakterierne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dc:title>
  <dc:creator>Vigga N�rgaard Madsb�ll</dc:creator>
  <cp:lastModifiedBy>Vigga Nørgaard Madsbøll</cp:lastModifiedBy>
  <cp:revision>8</cp:revision>
  <dcterms:created xsi:type="dcterms:W3CDTF">2019-02-24T15:15:53Z</dcterms:created>
  <dcterms:modified xsi:type="dcterms:W3CDTF">2026-02-25T10:01:43Z</dcterms:modified>
</cp:coreProperties>
</file>