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259" r:id="rId5"/>
    <p:sldId id="261" r:id="rId6"/>
    <p:sldId id="260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64" r:id="rId18"/>
    <p:sldId id="266" r:id="rId19"/>
    <p:sldId id="271" r:id="rId20"/>
    <p:sldId id="272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er S�rensen" initials="KS" lastIdx="1" clrIdx="0">
    <p:extLst>
      <p:ext uri="{19B8F6BF-5375-455C-9EA6-DF929625EA0E}">
        <p15:presenceInfo xmlns:p15="http://schemas.microsoft.com/office/powerpoint/2012/main" userId="Kasper S�re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F6A3C-985E-42DB-A431-06F0413C325B}" v="93" dt="2026-02-25T13:27:01.223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60" d="100"/>
          <a:sy n="60" d="100"/>
        </p:scale>
        <p:origin x="840" y="60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2" d="100"/>
          <a:sy n="72" d="100"/>
        </p:scale>
        <p:origin x="4146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Wejse Nielsen" userId="da262f09-71d6-4276-8ce8-91c500bb462f" providerId="ADAL" clId="{05F01A9F-5286-4464-91A3-1467EC7E27AE}"/>
    <pc:docChg chg="undo custSel modSld">
      <pc:chgData name="Christina Wejse Nielsen" userId="da262f09-71d6-4276-8ce8-91c500bb462f" providerId="ADAL" clId="{05F01A9F-5286-4464-91A3-1467EC7E27AE}" dt="2026-02-25T13:27:26.542" v="343" actId="20577"/>
      <pc:docMkLst>
        <pc:docMk/>
      </pc:docMkLst>
      <pc:sldChg chg="modSp mod">
        <pc:chgData name="Christina Wejse Nielsen" userId="da262f09-71d6-4276-8ce8-91c500bb462f" providerId="ADAL" clId="{05F01A9F-5286-4464-91A3-1467EC7E27AE}" dt="2026-02-24T07:33:33.960" v="2" actId="20577"/>
        <pc:sldMkLst>
          <pc:docMk/>
          <pc:sldMk cId="506761459" sldId="256"/>
        </pc:sldMkLst>
        <pc:spChg chg="mod">
          <ac:chgData name="Christina Wejse Nielsen" userId="da262f09-71d6-4276-8ce8-91c500bb462f" providerId="ADAL" clId="{05F01A9F-5286-4464-91A3-1467EC7E27AE}" dt="2026-02-24T07:33:33.960" v="2" actId="20577"/>
          <ac:spMkLst>
            <pc:docMk/>
            <pc:sldMk cId="506761459" sldId="256"/>
            <ac:spMk id="3" creationId="{00000000-0000-0000-0000-000000000000}"/>
          </ac:spMkLst>
        </pc:spChg>
      </pc:sldChg>
      <pc:sldChg chg="delSp modSp mod delAnim modAnim">
        <pc:chgData name="Christina Wejse Nielsen" userId="da262f09-71d6-4276-8ce8-91c500bb462f" providerId="ADAL" clId="{05F01A9F-5286-4464-91A3-1467EC7E27AE}" dt="2026-02-25T13:07:01.074" v="233" actId="478"/>
        <pc:sldMkLst>
          <pc:docMk/>
          <pc:sldMk cId="1771850337" sldId="262"/>
        </pc:sldMkLst>
        <pc:spChg chg="del mod">
          <ac:chgData name="Christina Wejse Nielsen" userId="da262f09-71d6-4276-8ce8-91c500bb462f" providerId="ADAL" clId="{05F01A9F-5286-4464-91A3-1467EC7E27AE}" dt="2026-02-25T13:06:59.014" v="232"/>
          <ac:spMkLst>
            <pc:docMk/>
            <pc:sldMk cId="1771850337" sldId="262"/>
            <ac:spMk id="11" creationId="{ED5C0F37-4A0E-4D6F-8A32-8F8F31D5C1D8}"/>
          </ac:spMkLst>
        </pc:spChg>
        <pc:cxnChg chg="del">
          <ac:chgData name="Christina Wejse Nielsen" userId="da262f09-71d6-4276-8ce8-91c500bb462f" providerId="ADAL" clId="{05F01A9F-5286-4464-91A3-1467EC7E27AE}" dt="2026-02-25T13:07:01.074" v="233" actId="478"/>
          <ac:cxnSpMkLst>
            <pc:docMk/>
            <pc:sldMk cId="1771850337" sldId="262"/>
            <ac:cxnSpMk id="5" creationId="{4AE9B801-8FD8-4864-A8A6-FAF67919A4BF}"/>
          </ac:cxnSpMkLst>
        </pc:cxnChg>
        <pc:cxnChg chg="del">
          <ac:chgData name="Christina Wejse Nielsen" userId="da262f09-71d6-4276-8ce8-91c500bb462f" providerId="ADAL" clId="{05F01A9F-5286-4464-91A3-1467EC7E27AE}" dt="2026-02-25T13:06:58.978" v="230" actId="478"/>
          <ac:cxnSpMkLst>
            <pc:docMk/>
            <pc:sldMk cId="1771850337" sldId="262"/>
            <ac:cxnSpMk id="8" creationId="{4075C8CA-FD2D-4F1C-8594-3681078AFE6E}"/>
          </ac:cxnSpMkLst>
        </pc:cxnChg>
      </pc:sldChg>
      <pc:sldChg chg="modSp mod">
        <pc:chgData name="Christina Wejse Nielsen" userId="da262f09-71d6-4276-8ce8-91c500bb462f" providerId="ADAL" clId="{05F01A9F-5286-4464-91A3-1467EC7E27AE}" dt="2026-02-24T07:58:35.719" v="79" actId="14100"/>
        <pc:sldMkLst>
          <pc:docMk/>
          <pc:sldMk cId="1706884032" sldId="264"/>
        </pc:sldMkLst>
        <pc:spChg chg="mod">
          <ac:chgData name="Christina Wejse Nielsen" userId="da262f09-71d6-4276-8ce8-91c500bb462f" providerId="ADAL" clId="{05F01A9F-5286-4464-91A3-1467EC7E27AE}" dt="2026-02-24T07:58:23.930" v="78" actId="20577"/>
          <ac:spMkLst>
            <pc:docMk/>
            <pc:sldMk cId="1706884032" sldId="264"/>
            <ac:spMk id="3" creationId="{4E39FD89-0B1E-4DF7-BCE9-611D57E0C37B}"/>
          </ac:spMkLst>
        </pc:spChg>
        <pc:picChg chg="mod">
          <ac:chgData name="Christina Wejse Nielsen" userId="da262f09-71d6-4276-8ce8-91c500bb462f" providerId="ADAL" clId="{05F01A9F-5286-4464-91A3-1467EC7E27AE}" dt="2026-02-24T07:58:35.719" v="79" actId="14100"/>
          <ac:picMkLst>
            <pc:docMk/>
            <pc:sldMk cId="1706884032" sldId="264"/>
            <ac:picMk id="5" creationId="{AD1BC8A0-D349-4760-9690-FB5BA4EF2090}"/>
          </ac:picMkLst>
        </pc:picChg>
      </pc:sldChg>
      <pc:sldChg chg="modSp mod">
        <pc:chgData name="Christina Wejse Nielsen" userId="da262f09-71d6-4276-8ce8-91c500bb462f" providerId="ADAL" clId="{05F01A9F-5286-4464-91A3-1467EC7E27AE}" dt="2026-02-24T07:59:56.447" v="108" actId="403"/>
        <pc:sldMkLst>
          <pc:docMk/>
          <pc:sldMk cId="95744301" sldId="266"/>
        </pc:sldMkLst>
        <pc:spChg chg="mod">
          <ac:chgData name="Christina Wejse Nielsen" userId="da262f09-71d6-4276-8ce8-91c500bb462f" providerId="ADAL" clId="{05F01A9F-5286-4464-91A3-1467EC7E27AE}" dt="2026-02-24T07:59:56.447" v="108" actId="403"/>
          <ac:spMkLst>
            <pc:docMk/>
            <pc:sldMk cId="95744301" sldId="266"/>
            <ac:spMk id="3" creationId="{B014D5FB-8FB8-4B6E-B773-76148CA9045E}"/>
          </ac:spMkLst>
        </pc:spChg>
      </pc:sldChg>
      <pc:sldChg chg="modSp mod">
        <pc:chgData name="Christina Wejse Nielsen" userId="da262f09-71d6-4276-8ce8-91c500bb462f" providerId="ADAL" clId="{05F01A9F-5286-4464-91A3-1467EC7E27AE}" dt="2026-02-24T07:59:45.335" v="107" actId="14100"/>
        <pc:sldMkLst>
          <pc:docMk/>
          <pc:sldMk cId="3077944563" sldId="271"/>
        </pc:sldMkLst>
        <pc:spChg chg="mod">
          <ac:chgData name="Christina Wejse Nielsen" userId="da262f09-71d6-4276-8ce8-91c500bb462f" providerId="ADAL" clId="{05F01A9F-5286-4464-91A3-1467EC7E27AE}" dt="2026-02-24T07:59:42.466" v="106" actId="1076"/>
          <ac:spMkLst>
            <pc:docMk/>
            <pc:sldMk cId="3077944563" sldId="271"/>
            <ac:spMk id="2" creationId="{44A1AFBA-1700-42C9-8D8C-026048E2FBDD}"/>
          </ac:spMkLst>
        </pc:spChg>
        <pc:picChg chg="mod">
          <ac:chgData name="Christina Wejse Nielsen" userId="da262f09-71d6-4276-8ce8-91c500bb462f" providerId="ADAL" clId="{05F01A9F-5286-4464-91A3-1467EC7E27AE}" dt="2026-02-24T07:59:45.335" v="107" actId="14100"/>
          <ac:picMkLst>
            <pc:docMk/>
            <pc:sldMk cId="3077944563" sldId="271"/>
            <ac:picMk id="4" creationId="{1AB82595-182E-44B7-981C-B2A82DDEFFDA}"/>
          </ac:picMkLst>
        </pc:picChg>
      </pc:sldChg>
      <pc:sldChg chg="delSp modSp mod">
        <pc:chgData name="Christina Wejse Nielsen" userId="da262f09-71d6-4276-8ce8-91c500bb462f" providerId="ADAL" clId="{05F01A9F-5286-4464-91A3-1467EC7E27AE}" dt="2026-02-24T08:02:28.277" v="144" actId="1035"/>
        <pc:sldMkLst>
          <pc:docMk/>
          <pc:sldMk cId="872049479" sldId="272"/>
        </pc:sldMkLst>
        <pc:spChg chg="mod">
          <ac:chgData name="Christina Wejse Nielsen" userId="da262f09-71d6-4276-8ce8-91c500bb462f" providerId="ADAL" clId="{05F01A9F-5286-4464-91A3-1467EC7E27AE}" dt="2026-02-24T07:59:26.572" v="102" actId="1076"/>
          <ac:spMkLst>
            <pc:docMk/>
            <pc:sldMk cId="872049479" sldId="272"/>
            <ac:spMk id="2" creationId="{D4740A9C-9813-494F-8856-90B8EAB294CD}"/>
          </ac:spMkLst>
        </pc:spChg>
        <pc:spChg chg="mod">
          <ac:chgData name="Christina Wejse Nielsen" userId="da262f09-71d6-4276-8ce8-91c500bb462f" providerId="ADAL" clId="{05F01A9F-5286-4464-91A3-1467EC7E27AE}" dt="2026-02-24T08:00:37.520" v="126" actId="20577"/>
          <ac:spMkLst>
            <pc:docMk/>
            <pc:sldMk cId="872049479" sldId="272"/>
            <ac:spMk id="3" creationId="{BC21C723-7C69-4703-AF0B-D0829DE18E9C}"/>
          </ac:spMkLst>
        </pc:spChg>
        <pc:spChg chg="del">
          <ac:chgData name="Christina Wejse Nielsen" userId="da262f09-71d6-4276-8ce8-91c500bb462f" providerId="ADAL" clId="{05F01A9F-5286-4464-91A3-1467EC7E27AE}" dt="2026-02-24T08:01:49.325" v="134" actId="478"/>
          <ac:spMkLst>
            <pc:docMk/>
            <pc:sldMk cId="872049479" sldId="272"/>
            <ac:spMk id="9" creationId="{8BC33EB8-C2C2-833C-8888-CEF8B60B4252}"/>
          </ac:spMkLst>
        </pc:spChg>
        <pc:picChg chg="mod">
          <ac:chgData name="Christina Wejse Nielsen" userId="da262f09-71d6-4276-8ce8-91c500bb462f" providerId="ADAL" clId="{05F01A9F-5286-4464-91A3-1467EC7E27AE}" dt="2026-02-24T08:00:31.295" v="122" actId="1076"/>
          <ac:picMkLst>
            <pc:docMk/>
            <pc:sldMk cId="872049479" sldId="272"/>
            <ac:picMk id="4" creationId="{24BC458F-7B69-4B90-AAF5-5441CBB0EF51}"/>
          </ac:picMkLst>
        </pc:picChg>
        <pc:picChg chg="mod modCrop">
          <ac:chgData name="Christina Wejse Nielsen" userId="da262f09-71d6-4276-8ce8-91c500bb462f" providerId="ADAL" clId="{05F01A9F-5286-4464-91A3-1467EC7E27AE}" dt="2026-02-24T08:02:18.939" v="140" actId="14100"/>
          <ac:picMkLst>
            <pc:docMk/>
            <pc:sldMk cId="872049479" sldId="272"/>
            <ac:picMk id="6" creationId="{4AC2ECBF-9453-4E18-ACEC-3586A0ED2383}"/>
          </ac:picMkLst>
        </pc:picChg>
        <pc:picChg chg="mod">
          <ac:chgData name="Christina Wejse Nielsen" userId="da262f09-71d6-4276-8ce8-91c500bb462f" providerId="ADAL" clId="{05F01A9F-5286-4464-91A3-1467EC7E27AE}" dt="2026-02-24T08:02:28.277" v="144" actId="1035"/>
          <ac:picMkLst>
            <pc:docMk/>
            <pc:sldMk cId="872049479" sldId="272"/>
            <ac:picMk id="7" creationId="{E352AB5C-F10B-A389-24AE-31737C0B84AB}"/>
          </ac:picMkLst>
        </pc:picChg>
        <pc:picChg chg="mod">
          <ac:chgData name="Christina Wejse Nielsen" userId="da262f09-71d6-4276-8ce8-91c500bb462f" providerId="ADAL" clId="{05F01A9F-5286-4464-91A3-1467EC7E27AE}" dt="2026-02-24T08:01:05.152" v="130" actId="1076"/>
          <ac:picMkLst>
            <pc:docMk/>
            <pc:sldMk cId="872049479" sldId="272"/>
            <ac:picMk id="8" creationId="{DFC40FA9-9053-4869-8B90-72E4AF8791BA}"/>
          </ac:picMkLst>
        </pc:picChg>
      </pc:sldChg>
      <pc:sldChg chg="addSp modSp mod">
        <pc:chgData name="Christina Wejse Nielsen" userId="da262f09-71d6-4276-8ce8-91c500bb462f" providerId="ADAL" clId="{05F01A9F-5286-4464-91A3-1467EC7E27AE}" dt="2026-02-25T13:25:32.249" v="307" actId="20577"/>
        <pc:sldMkLst>
          <pc:docMk/>
          <pc:sldMk cId="1895497737" sldId="274"/>
        </pc:sldMkLst>
        <pc:spChg chg="mod">
          <ac:chgData name="Christina Wejse Nielsen" userId="da262f09-71d6-4276-8ce8-91c500bb462f" providerId="ADAL" clId="{05F01A9F-5286-4464-91A3-1467EC7E27AE}" dt="2026-02-25T13:25:32.249" v="307" actId="20577"/>
          <ac:spMkLst>
            <pc:docMk/>
            <pc:sldMk cId="1895497737" sldId="274"/>
            <ac:spMk id="2" creationId="{B7EF5987-B919-4030-B267-FF2121B858DE}"/>
          </ac:spMkLst>
        </pc:spChg>
        <pc:spChg chg="add mod">
          <ac:chgData name="Christina Wejse Nielsen" userId="da262f09-71d6-4276-8ce8-91c500bb462f" providerId="ADAL" clId="{05F01A9F-5286-4464-91A3-1467EC7E27AE}" dt="2026-02-24T07:57:53.603" v="57" actId="1036"/>
          <ac:spMkLst>
            <pc:docMk/>
            <pc:sldMk cId="1895497737" sldId="274"/>
            <ac:spMk id="3" creationId="{9A7B4685-9B12-888A-C71A-23D1375DFF3D}"/>
          </ac:spMkLst>
        </pc:spChg>
        <pc:spChg chg="add mod">
          <ac:chgData name="Christina Wejse Nielsen" userId="da262f09-71d6-4276-8ce8-91c500bb462f" providerId="ADAL" clId="{05F01A9F-5286-4464-91A3-1467EC7E27AE}" dt="2026-02-24T07:57:48.407" v="54" actId="1035"/>
          <ac:spMkLst>
            <pc:docMk/>
            <pc:sldMk cId="1895497737" sldId="274"/>
            <ac:spMk id="5" creationId="{F3C285F5-A33D-DCDA-842D-F81790A03CF0}"/>
          </ac:spMkLst>
        </pc:spChg>
      </pc:sldChg>
      <pc:sldChg chg="modSp mod">
        <pc:chgData name="Christina Wejse Nielsen" userId="da262f09-71d6-4276-8ce8-91c500bb462f" providerId="ADAL" clId="{05F01A9F-5286-4464-91A3-1467EC7E27AE}" dt="2026-02-25T13:25:16.669" v="286" actId="20577"/>
        <pc:sldMkLst>
          <pc:docMk/>
          <pc:sldMk cId="1099996531" sldId="275"/>
        </pc:sldMkLst>
        <pc:spChg chg="mod">
          <ac:chgData name="Christina Wejse Nielsen" userId="da262f09-71d6-4276-8ce8-91c500bb462f" providerId="ADAL" clId="{05F01A9F-5286-4464-91A3-1467EC7E27AE}" dt="2026-02-25T13:25:16.669" v="286" actId="20577"/>
          <ac:spMkLst>
            <pc:docMk/>
            <pc:sldMk cId="1099996531" sldId="275"/>
            <ac:spMk id="2" creationId="{9BCFF89A-A171-4D81-AC2F-75FB169AA8CC}"/>
          </ac:spMkLst>
        </pc:spChg>
        <pc:spChg chg="mod">
          <ac:chgData name="Christina Wejse Nielsen" userId="da262f09-71d6-4276-8ce8-91c500bb462f" providerId="ADAL" clId="{05F01A9F-5286-4464-91A3-1467EC7E27AE}" dt="2026-02-25T13:25:09.299" v="253" actId="6549"/>
          <ac:spMkLst>
            <pc:docMk/>
            <pc:sldMk cId="1099996531" sldId="275"/>
            <ac:spMk id="3" creationId="{C68DF740-D4F3-4159-8E2A-80555CBDAD72}"/>
          </ac:spMkLst>
        </pc:spChg>
      </pc:sldChg>
      <pc:sldChg chg="modSp mod">
        <pc:chgData name="Christina Wejse Nielsen" userId="da262f09-71d6-4276-8ce8-91c500bb462f" providerId="ADAL" clId="{05F01A9F-5286-4464-91A3-1467EC7E27AE}" dt="2026-02-24T08:03:15.682" v="173" actId="27636"/>
        <pc:sldMkLst>
          <pc:docMk/>
          <pc:sldMk cId="167447106" sldId="276"/>
        </pc:sldMkLst>
        <pc:spChg chg="mod">
          <ac:chgData name="Christina Wejse Nielsen" userId="da262f09-71d6-4276-8ce8-91c500bb462f" providerId="ADAL" clId="{05F01A9F-5286-4464-91A3-1467EC7E27AE}" dt="2026-02-24T08:03:15.682" v="173" actId="27636"/>
          <ac:spMkLst>
            <pc:docMk/>
            <pc:sldMk cId="167447106" sldId="276"/>
            <ac:spMk id="3" creationId="{D941F138-A032-43EB-A034-B816084A40F0}"/>
          </ac:spMkLst>
        </pc:spChg>
      </pc:sldChg>
      <pc:sldChg chg="addSp modSp mod">
        <pc:chgData name="Christina Wejse Nielsen" userId="da262f09-71d6-4276-8ce8-91c500bb462f" providerId="ADAL" clId="{05F01A9F-5286-4464-91A3-1467EC7E27AE}" dt="2026-02-24T08:04:41.633" v="191" actId="1036"/>
        <pc:sldMkLst>
          <pc:docMk/>
          <pc:sldMk cId="1911441146" sldId="277"/>
        </pc:sldMkLst>
        <pc:spChg chg="mod">
          <ac:chgData name="Christina Wejse Nielsen" userId="da262f09-71d6-4276-8ce8-91c500bb462f" providerId="ADAL" clId="{05F01A9F-5286-4464-91A3-1467EC7E27AE}" dt="2026-02-24T08:03:52.240" v="175" actId="20577"/>
          <ac:spMkLst>
            <pc:docMk/>
            <pc:sldMk cId="1911441146" sldId="277"/>
            <ac:spMk id="2" creationId="{3C62B730-A7D3-4C26-9925-A5F1E13782C5}"/>
          </ac:spMkLst>
        </pc:spChg>
        <pc:spChg chg="add mod">
          <ac:chgData name="Christina Wejse Nielsen" userId="da262f09-71d6-4276-8ce8-91c500bb462f" providerId="ADAL" clId="{05F01A9F-5286-4464-91A3-1467EC7E27AE}" dt="2026-02-24T08:04:14.525" v="184" actId="1037"/>
          <ac:spMkLst>
            <pc:docMk/>
            <pc:sldMk cId="1911441146" sldId="277"/>
            <ac:spMk id="3" creationId="{44A916A8-DDAD-A87D-CB60-7E1ABF8018A1}"/>
          </ac:spMkLst>
        </pc:spChg>
        <pc:spChg chg="add mod">
          <ac:chgData name="Christina Wejse Nielsen" userId="da262f09-71d6-4276-8ce8-91c500bb462f" providerId="ADAL" clId="{05F01A9F-5286-4464-91A3-1467EC7E27AE}" dt="2026-02-24T08:04:41.633" v="191" actId="1036"/>
          <ac:spMkLst>
            <pc:docMk/>
            <pc:sldMk cId="1911441146" sldId="277"/>
            <ac:spMk id="4" creationId="{33D9A9BF-2501-CA0B-D870-788D44FCD614}"/>
          </ac:spMkLst>
        </pc:spChg>
      </pc:sldChg>
      <pc:sldChg chg="addSp modSp mod">
        <pc:chgData name="Christina Wejse Nielsen" userId="da262f09-71d6-4276-8ce8-91c500bb462f" providerId="ADAL" clId="{05F01A9F-5286-4464-91A3-1467EC7E27AE}" dt="2026-02-25T13:27:26.542" v="343" actId="20577"/>
        <pc:sldMkLst>
          <pc:docMk/>
          <pc:sldMk cId="1737002812" sldId="278"/>
        </pc:sldMkLst>
        <pc:spChg chg="mod">
          <ac:chgData name="Christina Wejse Nielsen" userId="da262f09-71d6-4276-8ce8-91c500bb462f" providerId="ADAL" clId="{05F01A9F-5286-4464-91A3-1467EC7E27AE}" dt="2026-02-25T13:27:26.542" v="343" actId="20577"/>
          <ac:spMkLst>
            <pc:docMk/>
            <pc:sldMk cId="1737002812" sldId="278"/>
            <ac:spMk id="2" creationId="{03F00C6A-DBF2-43E3-8B6E-FD071DEB94EE}"/>
          </ac:spMkLst>
        </pc:spChg>
        <pc:spChg chg="mod">
          <ac:chgData name="Christina Wejse Nielsen" userId="da262f09-71d6-4276-8ce8-91c500bb462f" providerId="ADAL" clId="{05F01A9F-5286-4464-91A3-1467EC7E27AE}" dt="2026-02-25T13:27:01.223" v="316" actId="20577"/>
          <ac:spMkLst>
            <pc:docMk/>
            <pc:sldMk cId="1737002812" sldId="278"/>
            <ac:spMk id="3" creationId="{0FBE9E55-2406-44E6-A150-0B241A656E4F}"/>
          </ac:spMkLst>
        </pc:spChg>
        <pc:spChg chg="add mod">
          <ac:chgData name="Christina Wejse Nielsen" userId="da262f09-71d6-4276-8ce8-91c500bb462f" providerId="ADAL" clId="{05F01A9F-5286-4464-91A3-1467EC7E27AE}" dt="2026-02-24T08:05:06.182" v="199" actId="20577"/>
          <ac:spMkLst>
            <pc:docMk/>
            <pc:sldMk cId="1737002812" sldId="278"/>
            <ac:spMk id="4" creationId="{D3BC825A-08F1-5367-7CF2-437E13B182B9}"/>
          </ac:spMkLst>
        </pc:spChg>
        <pc:spChg chg="add mod">
          <ac:chgData name="Christina Wejse Nielsen" userId="da262f09-71d6-4276-8ce8-91c500bb462f" providerId="ADAL" clId="{05F01A9F-5286-4464-91A3-1467EC7E27AE}" dt="2026-02-24T08:05:30.167" v="212" actId="1037"/>
          <ac:spMkLst>
            <pc:docMk/>
            <pc:sldMk cId="1737002812" sldId="278"/>
            <ac:spMk id="5" creationId="{934BD3DD-210E-6367-D4F5-6A3930DF5BF7}"/>
          </ac:spMkLst>
        </pc:spChg>
        <pc:spChg chg="add mod">
          <ac:chgData name="Christina Wejse Nielsen" userId="da262f09-71d6-4276-8ce8-91c500bb462f" providerId="ADAL" clId="{05F01A9F-5286-4464-91A3-1467EC7E27AE}" dt="2026-02-24T08:05:33.797" v="213" actId="1035"/>
          <ac:spMkLst>
            <pc:docMk/>
            <pc:sldMk cId="1737002812" sldId="278"/>
            <ac:spMk id="6" creationId="{783737D4-8509-2CA1-8FA0-8DBE457D3C3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DC62E8-BE06-4E93-8FCF-707A6040CF48}" type="datetime1">
              <a:rPr lang="da-DK" smtClean="0"/>
              <a:t>25-02-2026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35DB7EA-7263-4EEF-8321-636265A089E7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 dirty="0"/>
              <a:t>Klik for at redigere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a-DK" smtClean="0"/>
              <a:pPr rtl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3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4530"/>
            <a:ext cx="9141619" cy="2387600"/>
          </a:xfrm>
        </p:spPr>
        <p:txBody>
          <a:bodyPr anchor="b">
            <a:normAutofit/>
          </a:bodyPr>
          <a:lstStyle>
            <a:lvl1pPr algn="ctr">
              <a:defRPr sz="5998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988271-DB41-4F2A-BD9C-2E5DD3DBCF38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852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D2A2AE-57B4-4A42-B344-659D0AC70F9C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423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0362"/>
            <a:ext cx="262821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0363"/>
            <a:ext cx="7732286" cy="5811837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0631E3-3DFA-4C38-8E93-EEC8E4CADB4A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638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630" y="1788454"/>
            <a:ext cx="8359052" cy="2098226"/>
          </a:xfrm>
        </p:spPr>
        <p:txBody>
          <a:bodyPr anchor="b">
            <a:noAutofit/>
          </a:bodyPr>
          <a:lstStyle>
            <a:lvl1pPr algn="ctr">
              <a:defRPr sz="7198" cap="all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209" y="3956280"/>
            <a:ext cx="6829894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662" y="6453386"/>
            <a:ext cx="1607525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05988271-DB41-4F2A-BD9C-2E5DD3DBCF38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382" y="6453386"/>
            <a:ext cx="7021548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123" y="6453386"/>
            <a:ext cx="1595876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  <p:grpSp>
        <p:nvGrpSpPr>
          <p:cNvPr id="7" name="Group 6"/>
          <p:cNvGrpSpPr/>
          <p:nvPr/>
        </p:nvGrpSpPr>
        <p:grpSpPr>
          <a:xfrm>
            <a:off x="752663" y="744470"/>
            <a:ext cx="1067133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752209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C57971-A468-456C-A6A7-937298C04AD0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46383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26" y="1301361"/>
            <a:ext cx="9610468" cy="2852737"/>
          </a:xfrm>
        </p:spPr>
        <p:txBody>
          <a:bodyPr anchor="b">
            <a:normAutofit/>
          </a:bodyPr>
          <a:lstStyle>
            <a:lvl1pPr algn="r">
              <a:defRPr sz="7198" cap="all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826" y="4216328"/>
            <a:ext cx="961046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716" y="6453386"/>
            <a:ext cx="162198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3710A27-09B9-44B1-B3DC-D01C9FDB7FD0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639" y="6453386"/>
            <a:ext cx="7021548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123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49840" y="1685652"/>
            <a:ext cx="32741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20020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243" y="2286000"/>
            <a:ext cx="4446628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3704" y="2286000"/>
            <a:ext cx="4446628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C57971-A468-456C-A6A7-937298C04AD0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0413127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243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315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3315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64F733-8171-4D45-9544-B37BC62D3B7D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9665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368AB7-DEFC-49A7-83DA-51E781389EA3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3413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9FBC07-721C-4DE7-A57D-7153B4551178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4970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799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91" y="685801"/>
            <a:ext cx="5210723" cy="5175250"/>
          </a:xfrm>
        </p:spPr>
        <p:txBody>
          <a:bodyPr/>
          <a:lstStyle>
            <a:lvl1pPr>
              <a:defRPr sz="1999"/>
            </a:lvl1pPr>
            <a:lvl2pPr>
              <a:defRPr sz="1999"/>
            </a:lvl2pPr>
            <a:lvl3pPr>
              <a:defRPr sz="1799"/>
            </a:lvl3pPr>
            <a:lvl4pPr>
              <a:defRPr sz="1799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6344"/>
            <a:ext cx="3854716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712" y="6453386"/>
            <a:ext cx="120425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A65FA5A-35CA-4E52-AAB8-FF6FB7BD1FF1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371" y="6453386"/>
            <a:ext cx="237305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0566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97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C57971-A468-456C-A6A7-937298C04AD0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25797735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799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0679" y="1"/>
            <a:ext cx="6658146" cy="6857999"/>
          </a:xfrm>
        </p:spPr>
        <p:txBody>
          <a:bodyPr anchor="t"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999"/>
            </a:lvl2pPr>
            <a:lvl3pPr marL="914126" indent="0">
              <a:buNone/>
              <a:defRPr sz="19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5968"/>
            <a:ext cx="3854716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712" y="6453386"/>
            <a:ext cx="120425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8D04505-A84A-486F-9C67-F6F0743C7C01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371" y="6453386"/>
            <a:ext cx="237305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0566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29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2295526"/>
            <a:ext cx="9598700" cy="3571875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D2A2AE-57B4-4A42-B344-659D0AC70F9C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7632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4062" y="624156"/>
            <a:ext cx="1565358" cy="524324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624156"/>
            <a:ext cx="8177511" cy="5243244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0631E3-3DFA-4C38-8E93-EEC8E4CADB4A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575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12423"/>
            <a:ext cx="10512862" cy="2851208"/>
          </a:xfrm>
        </p:spPr>
        <p:txBody>
          <a:bodyPr anchor="b">
            <a:normAutofit/>
          </a:bodyPr>
          <a:lstStyle>
            <a:lvl1pPr>
              <a:defRPr sz="5998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52634"/>
            <a:ext cx="10512862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710A27-09B9-44B1-B3DC-D01C9FDB7FD0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2490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07" y="1828801"/>
            <a:ext cx="5180251" cy="4351337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8801"/>
            <a:ext cx="5180251" cy="4351337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C57971-A468-456C-A6A7-937298C04AD0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6586843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681851"/>
            <a:ext cx="5154857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907" y="2507551"/>
            <a:ext cx="5154857" cy="3680525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851"/>
            <a:ext cx="518025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7551"/>
            <a:ext cx="5180252" cy="3680525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64F733-8171-4D45-9544-B37BC62D3B7D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368AB7-DEFC-49A7-83DA-51E781389EA3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9FBC07-721C-4DE7-A57D-7153B4551178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2460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1"/>
            <a:ext cx="3930896" cy="1600197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399"/>
            <a:ext cx="3930896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65FA5A-35CA-4E52-AAB8-FF6FB7BD1FF1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917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0"/>
            <a:ext cx="3930896" cy="160020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400"/>
            <a:ext cx="3930896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D04505-A84A-486F-9C67-F6F0743C7C01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3582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07" y="365760"/>
            <a:ext cx="1051286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828801"/>
            <a:ext cx="1051286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0C57971-A468-456C-A6A7-937298C04AD0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DC1BBB0-96F0-4077-A278-0F3FB5C104D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71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286000"/>
            <a:ext cx="95987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288" y="6453386"/>
            <a:ext cx="1204258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C0C57971-A468-456C-A6A7-937298C04AD0}" type="datetime1">
              <a:rPr lang="da-DK" noProof="0" smtClean="0"/>
              <a:t>25-02-2026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2811" y="6453386"/>
            <a:ext cx="6279194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da-DK" noProof="0"/>
              <a:t>Tilføj en sidefod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0269" y="6453386"/>
            <a:ext cx="1595876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7971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922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89000"/>
        </a:lnSpc>
        <a:spcBef>
          <a:spcPct val="0"/>
        </a:spcBef>
        <a:buNone/>
        <a:defRPr sz="4399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3933" indent="-383933" algn="l" defTabSz="914126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1999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12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999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189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799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251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799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5314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2377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199440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6503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356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a-DK" sz="6000" dirty="0"/>
              <a:t>Normalfordelingen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a-DK" sz="2800" dirty="0"/>
              <a:t> 3u MA</a:t>
            </a:r>
          </a:p>
          <a:p>
            <a:pPr rtl="0"/>
            <a:r>
              <a:rPr lang="da-DK" sz="2800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EBE4B-AEDA-4A25-8E68-1C858D2F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870992"/>
          </a:xfrm>
        </p:spPr>
        <p:txBody>
          <a:bodyPr/>
          <a:lstStyle/>
          <a:p>
            <a:r>
              <a:rPr lang="da-DK" dirty="0"/>
              <a:t>Generelt om en normalfordeling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49A6B1FA-2A00-41D2-B766-20621E93C9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243" y="1556792"/>
                <a:ext cx="6091321" cy="3600400"/>
              </a:xfrm>
            </p:spPr>
            <p:txBody>
              <a:bodyPr>
                <a:normAutofit fontScale="92500"/>
              </a:bodyPr>
              <a:lstStyle/>
              <a:p>
                <a:r>
                  <a:rPr lang="da-DK" dirty="0"/>
                  <a:t>Sandsynlighedsfordelingen er altid som angivet på figuren:</a:t>
                </a:r>
              </a:p>
              <a:p>
                <a:pPr marL="0" indent="0">
                  <a:buNone/>
                </a:pPr>
                <a:r>
                  <a:rPr lang="da-DK" b="0" dirty="0"/>
                  <a:t>Der er </a:t>
                </a:r>
                <a:r>
                  <a:rPr lang="da-DK" b="1" dirty="0"/>
                  <a:t>68,2%</a:t>
                </a:r>
                <a:r>
                  <a:rPr lang="da-DK" b="0" dirty="0"/>
                  <a:t> sandsynlighed for at en observation ligger indenfor en sprednings afstand fra middelværdien: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=68,2%</m:t>
                      </m:r>
                    </m:oMath>
                  </m:oMathPara>
                </a14:m>
                <a:endParaRPr lang="da-DK" b="0" dirty="0"/>
              </a:p>
              <a:p>
                <a:pPr marL="0" indent="0">
                  <a:buNone/>
                </a:pPr>
                <a:r>
                  <a:rPr lang="da-DK" dirty="0"/>
                  <a:t>Der er </a:t>
                </a:r>
                <a:r>
                  <a:rPr lang="da-DK" b="1" dirty="0"/>
                  <a:t>95,4%</a:t>
                </a:r>
                <a:r>
                  <a:rPr lang="da-DK" dirty="0"/>
                  <a:t> sandsynlighed for at en observation ligger indenfor to spredningers afstand fra middelværdien: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=95,4%</m:t>
                      </m:r>
                    </m:oMath>
                  </m:oMathPara>
                </a14:m>
                <a:endParaRPr lang="da-DK" dirty="0"/>
              </a:p>
              <a:p>
                <a:pPr marL="0" indent="0">
                  <a:buNone/>
                </a:pPr>
                <a:r>
                  <a:rPr lang="da-DK" dirty="0"/>
                  <a:t>Der er </a:t>
                </a:r>
                <a:r>
                  <a:rPr lang="da-DK" b="1" dirty="0"/>
                  <a:t>99,7%</a:t>
                </a:r>
                <a:r>
                  <a:rPr lang="da-DK" dirty="0"/>
                  <a:t> sandsynlighed for at en observation ligger indenfor tre spredningers afstand fra middelværdien: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=99,7%</m:t>
                      </m:r>
                    </m:oMath>
                  </m:oMathPara>
                </a14:m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49A6B1FA-2A00-41D2-B766-20621E93C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243" y="1556792"/>
                <a:ext cx="6091321" cy="3600400"/>
              </a:xfrm>
              <a:blipFill>
                <a:blip r:embed="rId2"/>
                <a:stretch>
                  <a:fillRect l="-901" t="-118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Billede 8">
            <a:extLst>
              <a:ext uri="{FF2B5EF4-FFF2-40B4-BE49-F238E27FC236}">
                <a16:creationId xmlns:a16="http://schemas.microsoft.com/office/drawing/2014/main" id="{9F68CB65-2873-4736-8D05-3F14B6B36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724" y="3212976"/>
            <a:ext cx="7342584" cy="36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2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AA987-30B3-4894-9328-4802518D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870992"/>
          </a:xfrm>
        </p:spPr>
        <p:txBody>
          <a:bodyPr/>
          <a:lstStyle/>
          <a:p>
            <a:r>
              <a:rPr lang="da-DK" dirty="0"/>
              <a:t>Generelt om en normalfordeling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01474C-3D71-48D4-BC30-1A57F5775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556792"/>
            <a:ext cx="4507145" cy="648072"/>
          </a:xfrm>
        </p:spPr>
        <p:txBody>
          <a:bodyPr/>
          <a:lstStyle/>
          <a:p>
            <a:r>
              <a:rPr lang="da-DK" dirty="0"/>
              <a:t>Normale og exceptionelle udfald: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7D85E83-9256-4512-8508-DDBC41540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122" y="2100165"/>
            <a:ext cx="8611602" cy="47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3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FDA97-27E0-44E8-93B1-216B9D28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798984"/>
          </a:xfrm>
        </p:spPr>
        <p:txBody>
          <a:bodyPr/>
          <a:lstStyle/>
          <a:p>
            <a:r>
              <a:rPr lang="da-DK" dirty="0"/>
              <a:t>Generelt om en normalfordeling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1903B59B-DB15-481D-8BFA-20F6374DE4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243" y="1628800"/>
                <a:ext cx="9598700" cy="648072"/>
              </a:xfrm>
            </p:spPr>
            <p:txBody>
              <a:bodyPr/>
              <a:lstStyle/>
              <a:p>
                <a:r>
                  <a:rPr lang="da-DK" dirty="0"/>
                  <a:t>Området indenfor </a:t>
                </a:r>
                <a14:m>
                  <m:oMath xmlns:m="http://schemas.openxmlformats.org/officeDocument/2006/math">
                    <m:r>
                      <a:rPr lang="da-D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1,96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a-DK" dirty="0"/>
                  <a:t> svarer til 95 %:</a:t>
                </a: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1903B59B-DB15-481D-8BFA-20F6374DE4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243" y="1628800"/>
                <a:ext cx="9598700" cy="648072"/>
              </a:xfrm>
              <a:blipFill>
                <a:blip r:embed="rId2"/>
                <a:stretch>
                  <a:fillRect l="-571" t="-747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 descr="Et billede, der indeholder objekt, ur&#10;&#10;Automatisk oprettet beskrivelse">
            <a:extLst>
              <a:ext uri="{FF2B5EF4-FFF2-40B4-BE49-F238E27FC236}">
                <a16:creationId xmlns:a16="http://schemas.microsoft.com/office/drawing/2014/main" id="{8E9230E3-5DF4-45E1-9C0D-177493ED0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093" y="2685654"/>
            <a:ext cx="9525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7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A6B8C-240E-45F7-89A9-122AAB7B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798984"/>
          </a:xfrm>
        </p:spPr>
        <p:txBody>
          <a:bodyPr/>
          <a:lstStyle/>
          <a:p>
            <a:r>
              <a:rPr lang="da-DK" dirty="0"/>
              <a:t>Eksempel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EE3D75-3CE3-4A21-83D7-A829FD5AB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470" y="1772816"/>
            <a:ext cx="5659273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/>
              <a:t>EX 1:</a:t>
            </a:r>
          </a:p>
          <a:p>
            <a:r>
              <a:rPr lang="da-DK" dirty="0"/>
              <a:t>Figuren til højre viser graferne for tæthedsfunktionerne hørende til tre normalfordelte stokastiske variable. Vi får at vide, at én af de stokastiske variable har middelværdi 28 og spredning 5. </a:t>
            </a:r>
          </a:p>
          <a:p>
            <a:r>
              <a:rPr lang="da-DK" dirty="0"/>
              <a:t>Vi vil bestemme, hvilken graf der hører til denne stokastiske variabel.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EX 2:</a:t>
            </a:r>
          </a:p>
          <a:p>
            <a:r>
              <a:rPr lang="da-DK" dirty="0"/>
              <a:t>Vi betragter antal fødsler i 2017 i Frederiksberg kommune, fordelt på morens alder. Middelværdien er 32,2 år, og spredningen er 4,6 år.</a:t>
            </a:r>
          </a:p>
          <a:p>
            <a:r>
              <a:rPr lang="da-DK" dirty="0"/>
              <a:t>Beregn µ-2</a:t>
            </a:r>
            <a:r>
              <a:rPr lang="el-GR" dirty="0"/>
              <a:t>σ</a:t>
            </a:r>
            <a:r>
              <a:rPr lang="da-DK" dirty="0"/>
              <a:t> og µ+2</a:t>
            </a:r>
            <a:r>
              <a:rPr lang="el-GR" dirty="0"/>
              <a:t>σ</a:t>
            </a:r>
            <a:r>
              <a:rPr lang="da-DK" dirty="0"/>
              <a:t> og giv en fortolkning af resultatet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64A2A47-B194-4D5E-A995-94869D876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43" y="1772816"/>
            <a:ext cx="4751006" cy="23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8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F5987-B919-4030-B267-FF2121B8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870992"/>
          </a:xfrm>
        </p:spPr>
        <p:txBody>
          <a:bodyPr/>
          <a:lstStyle/>
          <a:p>
            <a:r>
              <a:rPr lang="da-DK" dirty="0"/>
              <a:t>Øvelser 1 – uden hjælpemidler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C746CA9-9E41-475F-920B-211492DCD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93" y="1562100"/>
            <a:ext cx="9582150" cy="37338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A7B4685-9B12-888A-C71A-23D1375DFF3D}"/>
              </a:ext>
            </a:extLst>
          </p:cNvPr>
          <p:cNvSpPr txBox="1"/>
          <p:nvPr/>
        </p:nvSpPr>
        <p:spPr>
          <a:xfrm>
            <a:off x="2061964" y="1510567"/>
            <a:ext cx="44114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1a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3C285F5-A33D-DCDA-842D-F81790A03CF0}"/>
              </a:ext>
            </a:extLst>
          </p:cNvPr>
          <p:cNvSpPr txBox="1"/>
          <p:nvPr/>
        </p:nvSpPr>
        <p:spPr>
          <a:xfrm>
            <a:off x="2061964" y="3501008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1b</a:t>
            </a:r>
          </a:p>
        </p:txBody>
      </p:sp>
    </p:spTree>
    <p:extLst>
      <p:ext uri="{BB962C8B-B14F-4D97-AF65-F5344CB8AC3E}">
        <p14:creationId xmlns:p14="http://schemas.microsoft.com/office/powerpoint/2010/main" val="189549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FF89A-A171-4D81-AC2F-75FB169A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798984"/>
          </a:xfrm>
        </p:spPr>
        <p:txBody>
          <a:bodyPr/>
          <a:lstStyle/>
          <a:p>
            <a:r>
              <a:rPr lang="da-DK" dirty="0"/>
              <a:t>Øvelser 2 – uden hjælpemidler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C68DF740-D4F3-4159-8E2A-80555CBDA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243" y="1700808"/>
                <a:ext cx="9598700" cy="41665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a-DK" dirty="0"/>
                  <a:t>En stokastisk variabel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a-DK" dirty="0"/>
                  <a:t> er normalfordelt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(12, 3)</m:t>
                    </m:r>
                  </m:oMath>
                </a14:m>
                <a:r>
                  <a:rPr lang="da-DK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da-DK" dirty="0"/>
                  <a:t>Bestem intervallerne for de exceptionelle udfald for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a-DK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da-DK" dirty="0"/>
                  <a:t>Bestem intervallet for de normale udfald for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a-DK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da-DK" dirty="0"/>
                  <a:t>Bestem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≤9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a-DK" dirty="0"/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C68DF740-D4F3-4159-8E2A-80555CBDA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243" y="1700808"/>
                <a:ext cx="9598700" cy="4166592"/>
              </a:xfrm>
              <a:blipFill>
                <a:blip r:embed="rId2"/>
                <a:stretch>
                  <a:fillRect l="-698" t="-117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996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402E7-367C-409D-9986-F588347C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870992"/>
          </a:xfrm>
        </p:spPr>
        <p:txBody>
          <a:bodyPr/>
          <a:lstStyle/>
          <a:p>
            <a:r>
              <a:rPr lang="da-DK" dirty="0"/>
              <a:t>Kumulerede sandsynligheder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4E39FD89-0B1E-4DF7-BCE9-611D57E0C3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243" y="1700808"/>
                <a:ext cx="10817582" cy="15841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a-DK" b="1" dirty="0"/>
                  <a:t>EX 1</a:t>
                </a:r>
                <a:r>
                  <a:rPr lang="da-DK" dirty="0"/>
                  <a:t>: I eksemplet med krabbernes vægt kunne det være interessant at undersøge sandsynligheden for at krabbernes vægt er mindre end eller lig med 55 gram (dvs. højst 55 gram).</a:t>
                </a:r>
              </a:p>
              <a:p>
                <a:pPr marL="0" indent="0">
                  <a:buNone/>
                </a:pPr>
                <a:r>
                  <a:rPr lang="da-DK" dirty="0"/>
                  <a:t>Med matematik kan dette skrives som: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≤55)</m:t>
                    </m:r>
                  </m:oMath>
                </a14:m>
                <a:r>
                  <a:rPr lang="da-DK" dirty="0"/>
                  <a:t>.</a:t>
                </a:r>
              </a:p>
              <a:p>
                <a:pPr marL="0" indent="0">
                  <a:buNone/>
                </a:pPr>
                <a:r>
                  <a:rPr lang="da-DK" dirty="0"/>
                  <a:t>I Maple kan dette udregnes som: 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4E39FD89-0B1E-4DF7-BCE9-611D57E0C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243" y="1700808"/>
                <a:ext cx="10817582" cy="1584176"/>
              </a:xfrm>
              <a:blipFill>
                <a:blip r:embed="rId2"/>
                <a:stretch>
                  <a:fillRect l="-620" t="-3077" r="-1071" b="-423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AD1BC8A0-D349-4760-9690-FB5BA4EF2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56" y="2793316"/>
            <a:ext cx="6389500" cy="402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84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646A7-523E-404D-94C6-623D3C4B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870992"/>
          </a:xfrm>
        </p:spPr>
        <p:txBody>
          <a:bodyPr/>
          <a:lstStyle/>
          <a:p>
            <a:r>
              <a:rPr lang="da-DK" b="1" dirty="0"/>
              <a:t>Definition</a:t>
            </a:r>
            <a:r>
              <a:rPr lang="da-DK" dirty="0"/>
              <a:t>: Fordelingsfunktionen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014D5FB-8FB8-4B6E-B773-76148CA904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243" y="1700807"/>
                <a:ext cx="4147106" cy="4874909"/>
              </a:xfrm>
            </p:spPr>
            <p:txBody>
              <a:bodyPr/>
              <a:lstStyle/>
              <a:p>
                <a:r>
                  <a:rPr lang="da-DK" dirty="0"/>
                  <a:t>Man kan også tegne grafen for de kumulerede sandsynligheder </a:t>
                </a:r>
                <a:r>
                  <a:rPr lang="da-DK" sz="1600" dirty="0"/>
                  <a:t>(kan sammenlignes med en sumkurve fra deskriptiv statistik). </a:t>
                </a:r>
                <a:endParaRPr lang="da-DK" sz="2000" dirty="0"/>
              </a:p>
              <a:p>
                <a:r>
                  <a:rPr lang="da-DK" dirty="0"/>
                  <a:t>Funktionen kaldes en </a:t>
                </a:r>
                <a:r>
                  <a:rPr lang="da-DK" b="1" dirty="0">
                    <a:solidFill>
                      <a:srgbClr val="FF0000"/>
                    </a:solidFill>
                  </a:rPr>
                  <a:t>fordelingsfunktion</a:t>
                </a:r>
                <a:r>
                  <a:rPr lang="da-DK" dirty="0"/>
                  <a:t> og betegnes med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a-DK" dirty="0"/>
                  <a:t>: 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014D5FB-8FB8-4B6E-B773-76148CA904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243" y="1700807"/>
                <a:ext cx="4147106" cy="4874909"/>
              </a:xfrm>
              <a:blipFill>
                <a:blip r:embed="rId2"/>
                <a:stretch>
                  <a:fillRect l="-1324" t="-1000" r="-132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5FD30D2A-BE4A-432D-9BDD-345835D93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775" b="90000"/>
          <a:stretch/>
        </p:blipFill>
        <p:spPr>
          <a:xfrm>
            <a:off x="2782044" y="3829921"/>
            <a:ext cx="2196741" cy="30799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4DC43FA-3C4B-48E6-88EA-A68DEBACB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942" y="4137911"/>
            <a:ext cx="3878102" cy="2851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felt 6">
                <a:extLst>
                  <a:ext uri="{FF2B5EF4-FFF2-40B4-BE49-F238E27FC236}">
                    <a16:creationId xmlns:a16="http://schemas.microsoft.com/office/drawing/2014/main" id="{673E52A9-0E66-42A1-8096-07EF23BA2D6A}"/>
                  </a:ext>
                </a:extLst>
              </p:cNvPr>
              <p:cNvSpPr txBox="1"/>
              <p:nvPr/>
            </p:nvSpPr>
            <p:spPr>
              <a:xfrm>
                <a:off x="5768912" y="4917093"/>
                <a:ext cx="2388731" cy="6463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a-DK" dirty="0"/>
                  <a:t>Eksemplet fra før hvor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≤55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=0,2301</m:t>
                      </m:r>
                    </m:oMath>
                  </m:oMathPara>
                </a14:m>
                <a:endParaRPr lang="da-DK" dirty="0"/>
              </a:p>
            </p:txBody>
          </p:sp>
        </mc:Choice>
        <mc:Fallback xmlns="">
          <p:sp>
            <p:nvSpPr>
              <p:cNvPr id="7" name="Tekstfelt 6">
                <a:extLst>
                  <a:ext uri="{FF2B5EF4-FFF2-40B4-BE49-F238E27FC236}">
                    <a16:creationId xmlns:a16="http://schemas.microsoft.com/office/drawing/2014/main" id="{673E52A9-0E66-42A1-8096-07EF23BA2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12" y="4917093"/>
                <a:ext cx="2388731" cy="646331"/>
              </a:xfrm>
              <a:prstGeom prst="rect">
                <a:avLst/>
              </a:prstGeom>
              <a:blipFill>
                <a:blip r:embed="rId6"/>
                <a:stretch>
                  <a:fillRect l="-1256" t="-2679" r="-50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048D22BD-9FBD-42DF-A007-C60344F09A19}"/>
              </a:ext>
            </a:extLst>
          </p:cNvPr>
          <p:cNvCxnSpPr>
            <a:stCxn id="7" idx="1"/>
          </p:cNvCxnSpPr>
          <p:nvPr/>
        </p:nvCxnSpPr>
        <p:spPr>
          <a:xfrm flipH="1">
            <a:off x="4575030" y="5240259"/>
            <a:ext cx="1193882" cy="1922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8BE93FC0-1185-4002-AC1E-04CCF19B3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0824" y="1613533"/>
            <a:ext cx="6181860" cy="158417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83CB43A3-B3E7-4014-8C5F-C604249BED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6700" y="3339632"/>
            <a:ext cx="2653319" cy="164688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603A183-241A-40F4-9593-0128505973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6700" y="5013518"/>
            <a:ext cx="2283243" cy="17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1AFBA-1700-42C9-8D8C-026048E2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286309"/>
            <a:ext cx="9598700" cy="870992"/>
          </a:xfrm>
        </p:spPr>
        <p:txBody>
          <a:bodyPr/>
          <a:lstStyle/>
          <a:p>
            <a:r>
              <a:rPr lang="da-DK" dirty="0"/>
              <a:t>Udregning i Maple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AB82595-182E-44B7-981C-B2A82DDEF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84" y="1484785"/>
            <a:ext cx="7730939" cy="531671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A35D426-8330-4487-8836-C15A4B7E1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964" y="1700808"/>
            <a:ext cx="36671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44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D4740A9C-9813-494F-8856-90B8EAB294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95062" y="406704"/>
                <a:ext cx="9598700" cy="798984"/>
              </a:xfrm>
            </p:spPr>
            <p:txBody>
              <a:bodyPr/>
              <a:lstStyle/>
              <a:p>
                <a:r>
                  <a:rPr lang="da-DK" dirty="0"/>
                  <a:t>Udregning af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D4740A9C-9813-494F-8856-90B8EAB294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95062" y="406704"/>
                <a:ext cx="9598700" cy="798984"/>
              </a:xfrm>
              <a:blipFill>
                <a:blip r:embed="rId2"/>
                <a:stretch>
                  <a:fillRect l="-2540" t="-25191" b="-2290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C21C723-7C69-4703-AF0B-D0829DE18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9420" y="1352241"/>
                <a:ext cx="6091321" cy="237626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da-DK" dirty="0"/>
                  <a:t>Hvis man ønsker at udregne sandsynligheden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dirty="0"/>
                  <a:t> kan det gøres ved: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a-DK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f>
                            <m:f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da-D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a-D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a-D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a-D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a-DK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a-DK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a-DK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da-DK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a-DK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da-DK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a-DK" dirty="0"/>
              </a:p>
              <a:p>
                <a:endParaRPr lang="da-DK" b="1" u="sng" dirty="0"/>
              </a:p>
              <a:p>
                <a:pPr marL="0" indent="0">
                  <a:buNone/>
                </a:pPr>
                <a:r>
                  <a:rPr lang="da-DK" b="1" u="sng" dirty="0"/>
                  <a:t>EX</a:t>
                </a:r>
                <a:r>
                  <a:rPr lang="da-DK" u="sng" dirty="0"/>
                  <a:t>: Krabbernes vægt</a:t>
                </a:r>
              </a:p>
              <a:p>
                <a:pPr marL="0" indent="0">
                  <a:buNone/>
                </a:pPr>
                <a:r>
                  <a:rPr lang="da-DK" dirty="0"/>
                  <a:t>Hvad er sandsynligheden for at en tilfældig valgt krappes vægt er mellem 52 og 57 gram?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C21C723-7C69-4703-AF0B-D0829DE18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9420" y="1352241"/>
                <a:ext cx="6091321" cy="2376264"/>
              </a:xfrm>
              <a:blipFill>
                <a:blip r:embed="rId3"/>
                <a:stretch>
                  <a:fillRect l="-400" t="-2821" r="-501" b="-25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lede 3">
            <a:extLst>
              <a:ext uri="{FF2B5EF4-FFF2-40B4-BE49-F238E27FC236}">
                <a16:creationId xmlns:a16="http://schemas.microsoft.com/office/drawing/2014/main" id="{24BC458F-7B69-4B90-AAF5-5441CBB0E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604" y="992527"/>
            <a:ext cx="3605863" cy="272443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AC2ECBF-9453-4E18-ACEC-3586A0ED23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145" b="11956"/>
          <a:stretch>
            <a:fillRect/>
          </a:stretch>
        </p:blipFill>
        <p:spPr>
          <a:xfrm>
            <a:off x="1407999" y="3701447"/>
            <a:ext cx="7787886" cy="231984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FC40FA9-9053-4869-8B90-72E4AF879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917" y="4077072"/>
            <a:ext cx="4262703" cy="220613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352AB5C-F10B-A389-24AE-31737C0B8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7999" y="6021288"/>
            <a:ext cx="5288070" cy="52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4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5B791-9D39-45C1-9811-AAC83D8E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8D159F-E4C3-454E-A0D1-1B3DE2179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844824"/>
            <a:ext cx="9598700" cy="1224136"/>
          </a:xfrm>
        </p:spPr>
        <p:txBody>
          <a:bodyPr/>
          <a:lstStyle/>
          <a:p>
            <a:r>
              <a:rPr lang="da-DK" dirty="0"/>
              <a:t>I den deskriptive statistik skabte vi overblik over frekvenserne i et observationssæt ved at tegne et histogram. </a:t>
            </a:r>
          </a:p>
          <a:p>
            <a:r>
              <a:rPr lang="da-DK" b="1" dirty="0"/>
              <a:t>EX:</a:t>
            </a:r>
            <a:r>
              <a:rPr lang="da-DK" dirty="0"/>
              <a:t> Hvor langt har 400 elever til skole?</a:t>
            </a:r>
          </a:p>
        </p:txBody>
      </p:sp>
      <p:pic>
        <p:nvPicPr>
          <p:cNvPr id="5" name="Billede 4" descr="Et billede, der indeholder objekt&#10;&#10;Automatisk oprettet beskrivelse">
            <a:extLst>
              <a:ext uri="{FF2B5EF4-FFF2-40B4-BE49-F238E27FC236}">
                <a16:creationId xmlns:a16="http://schemas.microsoft.com/office/drawing/2014/main" id="{C3C94F7D-3D69-4616-B5B0-0777F523B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497" y="3068960"/>
            <a:ext cx="4053830" cy="405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D3E68-C808-4253-B0E2-BC7A667A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726976"/>
          </a:xfrm>
        </p:spPr>
        <p:txBody>
          <a:bodyPr/>
          <a:lstStyle/>
          <a:p>
            <a:r>
              <a:rPr lang="da-DK" dirty="0"/>
              <a:t>Mere om fordelingsfunktionen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41F138-A032-43EB-A034-B816084A4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2" y="1628800"/>
            <a:ext cx="10267785" cy="648072"/>
          </a:xfrm>
        </p:spPr>
        <p:txBody>
          <a:bodyPr>
            <a:normAutofit/>
          </a:bodyPr>
          <a:lstStyle/>
          <a:p>
            <a:r>
              <a:rPr lang="da-DK" dirty="0"/>
              <a:t>Da normalfordelingen er en symmetrisk fordeling er </a:t>
            </a:r>
            <a:r>
              <a:rPr lang="da-DK" b="1" dirty="0"/>
              <a:t>medianen lig med middelværdien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A2762A0-A817-4812-A0CD-293EA420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204864"/>
            <a:ext cx="987697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7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2B730-A7D3-4C26-9925-A5F1E137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726976"/>
          </a:xfrm>
        </p:spPr>
        <p:txBody>
          <a:bodyPr/>
          <a:lstStyle/>
          <a:p>
            <a:r>
              <a:rPr lang="da-DK" dirty="0"/>
              <a:t>Øvelser 3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E36C64-57AD-40AB-8CAF-5284BDCE5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4" y="1508571"/>
            <a:ext cx="10750405" cy="348081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53CF9A5-B13B-4260-AC77-6CE475EBD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243" y="5126468"/>
            <a:ext cx="10267785" cy="175891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44A916A8-DDAD-A87D-CB60-7E1ABF8018A1}"/>
              </a:ext>
            </a:extLst>
          </p:cNvPr>
          <p:cNvSpPr txBox="1"/>
          <p:nvPr/>
        </p:nvSpPr>
        <p:spPr>
          <a:xfrm>
            <a:off x="1701924" y="1556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3a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3D9A9BF-2501-CA0B-D870-788D44FCD614}"/>
              </a:ext>
            </a:extLst>
          </p:cNvPr>
          <p:cNvSpPr txBox="1"/>
          <p:nvPr/>
        </p:nvSpPr>
        <p:spPr>
          <a:xfrm>
            <a:off x="2061964" y="51479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3b</a:t>
            </a:r>
          </a:p>
        </p:txBody>
      </p:sp>
    </p:spTree>
    <p:extLst>
      <p:ext uri="{BB962C8B-B14F-4D97-AF65-F5344CB8AC3E}">
        <p14:creationId xmlns:p14="http://schemas.microsoft.com/office/powerpoint/2010/main" val="1911441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00C6A-DBF2-43E3-8B6E-FD071DEB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870992"/>
          </a:xfrm>
        </p:spPr>
        <p:txBody>
          <a:bodyPr/>
          <a:lstStyle/>
          <a:p>
            <a:r>
              <a:rPr lang="da-DK" dirty="0"/>
              <a:t>Øvelser 4  - </a:t>
            </a:r>
            <a:r>
              <a:rPr lang="da-DK"/>
              <a:t>uden hjælpemidler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0FBE9E55-2406-44E6-A150-0B241A656E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243" y="1700808"/>
                <a:ext cx="9598700" cy="49685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a-DK" b="1" dirty="0"/>
                  <a:t>Øvelse</a:t>
                </a:r>
              </a:p>
              <a:p>
                <a:pPr marL="0" indent="0">
                  <a:buNone/>
                </a:pPr>
                <a:r>
                  <a:rPr lang="da-DK" dirty="0"/>
                  <a:t>En stokastisk variabel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a-DK" dirty="0"/>
                  <a:t> er normalfordelt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8, 1</m:t>
                        </m:r>
                      </m:e>
                    </m:d>
                  </m:oMath>
                </a14:m>
                <a:r>
                  <a:rPr lang="da-DK" dirty="0"/>
                  <a:t>, og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a-DK" dirty="0"/>
                  <a:t> er fordelingsfunktionen for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a-DK" dirty="0"/>
                  <a:t>.</a:t>
                </a:r>
              </a:p>
              <a:p>
                <a:pPr marL="0" indent="0">
                  <a:buNone/>
                </a:pPr>
                <a:r>
                  <a:rPr lang="da-DK" dirty="0"/>
                  <a:t>a) Argumentér for, at punkterne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7, 0.159</m:t>
                        </m:r>
                      </m:e>
                    </m:d>
                  </m:oMath>
                </a14:m>
                <a:r>
                  <a:rPr lang="da-DK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8, 0.5</m:t>
                        </m:r>
                      </m:e>
                    </m:d>
                  </m:oMath>
                </a14:m>
                <a:r>
                  <a:rPr lang="da-DK" dirty="0"/>
                  <a:t> og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10,0.977</m:t>
                        </m:r>
                      </m:e>
                    </m:d>
                  </m:oMath>
                </a14:m>
                <a:r>
                  <a:rPr lang="da-DK" dirty="0"/>
                  <a:t> ligger på grafen for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a-DK" dirty="0"/>
                  <a:t>.</a:t>
                </a:r>
              </a:p>
              <a:p>
                <a:pPr marL="0" indent="0">
                  <a:buNone/>
                </a:pPr>
                <a:r>
                  <a:rPr lang="da-DK" dirty="0"/>
                  <a:t>b) Skitsér grafen for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a-DK" dirty="0"/>
                  <a:t> på papir.</a:t>
                </a:r>
              </a:p>
              <a:p>
                <a:pPr marL="0" indent="0">
                  <a:buNone/>
                </a:pPr>
                <a:r>
                  <a:rPr lang="da-DK" b="1" dirty="0"/>
                  <a:t>Øvelse</a:t>
                </a:r>
              </a:p>
              <a:p>
                <a:pPr marL="0" indent="0">
                  <a:buNone/>
                </a:pPr>
                <a:r>
                  <a:rPr lang="da-DK" dirty="0"/>
                  <a:t>En stokastisk variabel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a-DK" dirty="0"/>
                  <a:t> er normalfordelt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13, 2</m:t>
                        </m:r>
                      </m:e>
                    </m:d>
                  </m:oMath>
                </a14:m>
                <a:r>
                  <a:rPr lang="da-DK" dirty="0"/>
                  <a:t>.</a:t>
                </a:r>
              </a:p>
              <a:p>
                <a:pPr marL="0" indent="0">
                  <a:buNone/>
                </a:pPr>
                <a:r>
                  <a:rPr lang="da-DK" dirty="0"/>
                  <a:t>a) Opskriv det integral, der bestemmer sandsynligheden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≤17</m:t>
                        </m:r>
                      </m:e>
                    </m:d>
                  </m:oMath>
                </a14:m>
                <a:r>
                  <a:rPr lang="da-DK" dirty="0"/>
                  <a:t>.</a:t>
                </a:r>
              </a:p>
              <a:p>
                <a:pPr marL="0" indent="0">
                  <a:buNone/>
                </a:pPr>
                <a:r>
                  <a:rPr lang="da-DK" b="1" dirty="0"/>
                  <a:t>Øvelse </a:t>
                </a:r>
              </a:p>
              <a:p>
                <a:pPr marL="0" indent="0">
                  <a:buNone/>
                </a:pPr>
                <a:r>
                  <a:rPr lang="da-DK" dirty="0"/>
                  <a:t>En stokastisk variabel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a-DK" dirty="0"/>
                  <a:t> er normalfordelt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10, 3</m:t>
                        </m:r>
                      </m:e>
                    </m:d>
                  </m:oMath>
                </a14:m>
                <a:r>
                  <a:rPr lang="da-DK" dirty="0"/>
                  <a:t>, og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a-DK" dirty="0"/>
                  <a:t> betegner tæthedsfunktionen for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a-DK" dirty="0"/>
                  <a:t>.</a:t>
                </a:r>
              </a:p>
              <a:p>
                <a:pPr marL="0" indent="0">
                  <a:buNone/>
                </a:pPr>
                <a:r>
                  <a:rPr lang="da-DK" dirty="0"/>
                  <a:t>a) Forklar, hvad værdien af integralet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a-DK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da-DK" dirty="0"/>
                  <a:t> fortæller om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a-DK" dirty="0"/>
                  <a:t>.</a:t>
                </a:r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0FBE9E55-2406-44E6-A150-0B241A656E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243" y="1700808"/>
                <a:ext cx="9598700" cy="4968552"/>
              </a:xfrm>
              <a:blipFill>
                <a:blip r:embed="rId2"/>
                <a:stretch>
                  <a:fillRect l="-698" t="-982" r="-107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felt 3">
            <a:extLst>
              <a:ext uri="{FF2B5EF4-FFF2-40B4-BE49-F238E27FC236}">
                <a16:creationId xmlns:a16="http://schemas.microsoft.com/office/drawing/2014/main" id="{D3BC825A-08F1-5367-7CF2-437E13B182B9}"/>
              </a:ext>
            </a:extLst>
          </p:cNvPr>
          <p:cNvSpPr txBox="1"/>
          <p:nvPr/>
        </p:nvSpPr>
        <p:spPr>
          <a:xfrm>
            <a:off x="2205980" y="16713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4a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34BD3DD-210E-6367-D4F5-6A3930DF5BF7}"/>
              </a:ext>
            </a:extLst>
          </p:cNvPr>
          <p:cNvSpPr txBox="1"/>
          <p:nvPr/>
        </p:nvSpPr>
        <p:spPr>
          <a:xfrm>
            <a:off x="2205980" y="472514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4c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83737D4-8509-2CA1-8FA0-8DBE457D3C31}"/>
              </a:ext>
            </a:extLst>
          </p:cNvPr>
          <p:cNvSpPr txBox="1"/>
          <p:nvPr/>
        </p:nvSpPr>
        <p:spPr>
          <a:xfrm>
            <a:off x="2205980" y="34290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4b</a:t>
            </a:r>
          </a:p>
        </p:txBody>
      </p:sp>
    </p:spTree>
    <p:extLst>
      <p:ext uri="{BB962C8B-B14F-4D97-AF65-F5344CB8AC3E}">
        <p14:creationId xmlns:p14="http://schemas.microsoft.com/office/powerpoint/2010/main" val="1737002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9EDA4-F334-4566-BA37-2A22C5E3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870992"/>
          </a:xfrm>
        </p:spPr>
        <p:txBody>
          <a:bodyPr/>
          <a:lstStyle/>
          <a:p>
            <a:r>
              <a:rPr lang="da-DK" dirty="0"/>
              <a:t>Standardnormalfordelingen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241B2A8-8432-48F3-8826-5EFB1432B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243" y="1700808"/>
                <a:ext cx="9598700" cy="2880320"/>
              </a:xfrm>
            </p:spPr>
            <p:txBody>
              <a:bodyPr/>
              <a:lstStyle/>
              <a:p>
                <a:r>
                  <a:rPr lang="da-DK" dirty="0"/>
                  <a:t>I et teoretisk perspektiv har normalfordelingerne deres udspring i den såkaldte </a:t>
                </a:r>
                <a:r>
                  <a:rPr lang="da-DK" b="1" i="1" dirty="0"/>
                  <a:t>standardnormalfordeling</a:t>
                </a:r>
                <a:r>
                  <a:rPr lang="da-DK" dirty="0"/>
                  <a:t>, som har middelværdi 0 og spredning 1. </a:t>
                </a:r>
              </a:p>
              <a:p>
                <a:r>
                  <a:rPr lang="da-DK" altLang="da-DK" sz="2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Forskriften for tæthedsfunktionen for standardnormalfordelingen fås ved at sætte </a:t>
                </a:r>
                <a14:m>
                  <m:oMath xmlns:m="http://schemas.openxmlformats.org/officeDocument/2006/math">
                    <m:r>
                      <a:rPr lang="da-DK" altLang="da-DK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a-DK" altLang="da-DK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a-DK" altLang="da-DK" sz="2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og </a:t>
                </a:r>
                <a14:m>
                  <m:oMath xmlns:m="http://schemas.openxmlformats.org/officeDocument/2006/math">
                    <m:r>
                      <a:rPr lang="da-DK" altLang="da-DK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da-DK" altLang="da-DK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a-DK" altLang="da-DK" sz="2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i det generelle udtryk for en normalfordelt stokastisk variabels tæthedsfunktion: </a:t>
                </a: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241B2A8-8432-48F3-8826-5EFB1432B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243" y="1700808"/>
                <a:ext cx="9598700" cy="2880320"/>
              </a:xfrm>
              <a:blipFill>
                <a:blip r:embed="rId2"/>
                <a:stretch>
                  <a:fillRect l="-571" t="-169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utoShape 8" descr="\mu=0">
            <a:extLst>
              <a:ext uri="{FF2B5EF4-FFF2-40B4-BE49-F238E27FC236}">
                <a16:creationId xmlns:a16="http://schemas.microsoft.com/office/drawing/2014/main" id="{7AC46140-AD52-4F43-82A6-45C5441866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439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AutoShape 9" descr="\sigma=1">
            <a:extLst>
              <a:ext uri="{FF2B5EF4-FFF2-40B4-BE49-F238E27FC236}">
                <a16:creationId xmlns:a16="http://schemas.microsoft.com/office/drawing/2014/main" id="{15B381EB-FC7E-4E10-8E55-82099BB648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85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1DDF4BF-AB6C-44CA-9050-24E5E3364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087" y="3573016"/>
            <a:ext cx="74866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39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7104B-C114-4AB9-8F14-090D6E01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726976"/>
          </a:xfrm>
        </p:spPr>
        <p:txBody>
          <a:bodyPr/>
          <a:lstStyle/>
          <a:p>
            <a:r>
              <a:rPr lang="da-DK" dirty="0"/>
              <a:t>Standardnormalfordelingen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082A109-470E-4833-BB93-E879C4340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75"/>
          <a:stretch/>
        </p:blipFill>
        <p:spPr>
          <a:xfrm>
            <a:off x="8244673" y="4077072"/>
            <a:ext cx="2741993" cy="17145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2017764-7C26-434E-B661-26B5CFDE1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476"/>
          <a:stretch/>
        </p:blipFill>
        <p:spPr>
          <a:xfrm>
            <a:off x="8244673" y="1844824"/>
            <a:ext cx="2774520" cy="17145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ED9B196-22BA-4478-9058-6EFE379A3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9" y="1768624"/>
            <a:ext cx="6405379" cy="20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12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C5B3C-D4DB-4405-8B49-DD94B282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</p:spPr>
        <p:txBody>
          <a:bodyPr/>
          <a:lstStyle/>
          <a:p>
            <a:r>
              <a:rPr lang="da-DK" dirty="0"/>
              <a:t>Graferne for standardnormalfordelingen og normalfordeling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4B701EB-1672-4538-BF02-820609685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243" y="2171700"/>
                <a:ext cx="9598700" cy="4497660"/>
              </a:xfrm>
            </p:spPr>
            <p:txBody>
              <a:bodyPr>
                <a:normAutofit/>
              </a:bodyPr>
              <a:lstStyle/>
              <a:p>
                <a:r>
                  <a:rPr lang="da-DK" altLang="da-DK" sz="2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Tidligere så vi, hvordan udseendet af grafen for tæthedsfunktionens ændrede sig afhængigt af størrelsen af middelværdi og spredning. Grafen er symmetrisk om linjen </a:t>
                </a:r>
                <a14:m>
                  <m:oMath xmlns:m="http://schemas.openxmlformats.org/officeDocument/2006/math">
                    <m:r>
                      <a:rPr lang="da-DK" altLang="da-DK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altLang="da-DK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altLang="da-DK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a-DK" altLang="da-DK" sz="2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. En lille spredning gav en høj og smal graf, mens en stor spredning gav en lav og bred graf. </a:t>
                </a:r>
              </a:p>
              <a:p>
                <a:r>
                  <a:rPr lang="da-DK" altLang="da-DK" sz="2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Vi kan analysere denne sammenhæng mere generelt ved at omskrive tæthedsfunktionen for </a:t>
                </a:r>
                <a14:m>
                  <m:oMath xmlns:m="http://schemas.openxmlformats.org/officeDocument/2006/math">
                    <m:r>
                      <a:rPr lang="da-DK" altLang="da-DK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a-DK" altLang="da-DK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da-DK" altLang="da-DK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da-DK" altLang="da-DK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altLang="da-DK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a-DK" altLang="da-DK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a-DK" altLang="da-DK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da-DK" altLang="da-DK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da-DK" sz="2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på følgende måde: </a:t>
                </a:r>
              </a:p>
              <a:p>
                <a:endParaRPr lang="da-DK" altLang="da-DK" sz="20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da-DK" altLang="da-DK" sz="20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da-DK" altLang="da-DK" sz="20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da-DK" altLang="da-DK" sz="20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r>
                  <a:rPr lang="da-DK" dirty="0"/>
                  <a:t>Tæthedsfunktionen for en vilkårlig normalfordeling kan således udtrykkes ved hjælp af tæthedsfunktionen for standardnormalfordelingen.</a:t>
                </a:r>
                <a:endParaRPr lang="da-DK" altLang="da-DK" sz="20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da-DK" altLang="da-DK" sz="20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da-DK" dirty="0"/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4B701EB-1672-4538-BF02-820609685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243" y="2171700"/>
                <a:ext cx="9598700" cy="4497660"/>
              </a:xfrm>
              <a:blipFill>
                <a:blip r:embed="rId2"/>
                <a:stretch>
                  <a:fillRect l="-571" t="-949" r="-762" b="-122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x=\mu">
            <a:extLst>
              <a:ext uri="{FF2B5EF4-FFF2-40B4-BE49-F238E27FC236}">
                <a16:creationId xmlns:a16="http://schemas.microsoft.com/office/drawing/2014/main" id="{F29FC965-0FC9-4D62-A15A-4220744DAB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0688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6" descr="X\sim N(\mu ,\sigma)">
            <a:extLst>
              <a:ext uri="{FF2B5EF4-FFF2-40B4-BE49-F238E27FC236}">
                <a16:creationId xmlns:a16="http://schemas.microsoft.com/office/drawing/2014/main" id="{2A732420-D2AF-438D-9F0C-8C95BEDF6C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12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DF507F57-4753-4B2A-9F8C-56488B256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19" y="4509120"/>
            <a:ext cx="7515225" cy="93345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F119605-5C2A-485A-A6F8-1B7058C22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6" t="44376" r="34798" b="27658"/>
          <a:stretch/>
        </p:blipFill>
        <p:spPr>
          <a:xfrm>
            <a:off x="10052833" y="3772458"/>
            <a:ext cx="1834220" cy="6480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62470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80115-304D-4EF2-8681-108EB67C5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</p:spPr>
        <p:txBody>
          <a:bodyPr>
            <a:normAutofit/>
          </a:bodyPr>
          <a:lstStyle/>
          <a:p>
            <a:r>
              <a:rPr lang="da-DK" sz="3600" dirty="0"/>
              <a:t>Graferne for standardnormalfordelingen og normalfordeling</a:t>
            </a:r>
          </a:p>
        </p:txBody>
      </p:sp>
      <p:sp>
        <p:nvSpPr>
          <p:cNvPr id="5" name="AutoShape 2" descr="\phi(x-\mu)">
            <a:extLst>
              <a:ext uri="{FF2B5EF4-FFF2-40B4-BE49-F238E27FC236}">
                <a16:creationId xmlns:a16="http://schemas.microsoft.com/office/drawing/2014/main" id="{22533C52-15D0-4466-83B5-8D492199A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8575" y="-434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AutoShape 3" descr="\phi">
            <a:extLst>
              <a:ext uri="{FF2B5EF4-FFF2-40B4-BE49-F238E27FC236}">
                <a16:creationId xmlns:a16="http://schemas.microsoft.com/office/drawing/2014/main" id="{DB0BF811-F75C-4BBD-866C-F79E784906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81650" y="-434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4" descr="\mu">
            <a:extLst>
              <a:ext uri="{FF2B5EF4-FFF2-40B4-BE49-F238E27FC236}">
                <a16:creationId xmlns:a16="http://schemas.microsoft.com/office/drawing/2014/main" id="{13898773-327C-4BC4-8939-1D39E12E1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5525" y="-434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AutoShape 5" descr="\sigma">
            <a:extLst>
              <a:ext uri="{FF2B5EF4-FFF2-40B4-BE49-F238E27FC236}">
                <a16:creationId xmlns:a16="http://schemas.microsoft.com/office/drawing/2014/main" id="{A5472141-AF68-4666-A12E-78A5F58E42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79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6" descr="\phi\left(\frac{x-\mu}{\sigma}\right)">
            <a:extLst>
              <a:ext uri="{FF2B5EF4-FFF2-40B4-BE49-F238E27FC236}">
                <a16:creationId xmlns:a16="http://schemas.microsoft.com/office/drawing/2014/main" id="{F46FDB85-9F6B-4CBC-94B8-0FD0AEA7E7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04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AutoShape 7" descr="\sigma">
            <a:extLst>
              <a:ext uri="{FF2B5EF4-FFF2-40B4-BE49-F238E27FC236}">
                <a16:creationId xmlns:a16="http://schemas.microsoft.com/office/drawing/2014/main" id="{BFDFD4F7-CDA2-4EF4-B728-278F34699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151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AutoShape 8" descr="\sigma=2">
            <a:extLst>
              <a:ext uri="{FF2B5EF4-FFF2-40B4-BE49-F238E27FC236}">
                <a16:creationId xmlns:a16="http://schemas.microsoft.com/office/drawing/2014/main" id="{A93A65D6-F59E-428C-B8EB-DEF9D37FBC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851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AutoShape 9" descr="\frac{1}{\sigma}">
            <a:extLst>
              <a:ext uri="{FF2B5EF4-FFF2-40B4-BE49-F238E27FC236}">
                <a16:creationId xmlns:a16="http://schemas.microsoft.com/office/drawing/2014/main" id="{C3BF3D95-C51E-48A9-9C90-ACC7988AC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7175" y="1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AutoShape 10" descr="\frac{1}{\sigma} \cdot \phi \left( \frac{x-\mu}{\sigma} \right)">
            <a:extLst>
              <a:ext uri="{FF2B5EF4-FFF2-40B4-BE49-F238E27FC236}">
                <a16:creationId xmlns:a16="http://schemas.microsoft.com/office/drawing/2014/main" id="{C44F8D0A-8C92-4E6F-95C5-C67C362A37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21150" y="1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4" name="AutoShape 11" descr="\frac{1}{\sigma}">
            <a:extLst>
              <a:ext uri="{FF2B5EF4-FFF2-40B4-BE49-F238E27FC236}">
                <a16:creationId xmlns:a16="http://schemas.microsoft.com/office/drawing/2014/main" id="{FA097B82-430E-4229-8FFD-F680E970A0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04225" y="1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" name="AutoShape 12" descr="\sigma=2">
            <a:extLst>
              <a:ext uri="{FF2B5EF4-FFF2-40B4-BE49-F238E27FC236}">
                <a16:creationId xmlns:a16="http://schemas.microsoft.com/office/drawing/2014/main" id="{1ED2CE42-94B0-4C15-804E-3FA2A26DF3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74200" y="1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A660C0D5-835D-4107-A114-363ABBF56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" t="20106"/>
          <a:stretch/>
        </p:blipFill>
        <p:spPr>
          <a:xfrm>
            <a:off x="1527175" y="1998340"/>
            <a:ext cx="8135937" cy="28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1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72AA5-DBFA-402F-9ED6-ECBFEFA5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Graferne for standardnormalfordelingen og normalfordeling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5CB4C1-E673-4E74-94B1-E390F3615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2286000"/>
            <a:ext cx="9598700" cy="926976"/>
          </a:xfrm>
        </p:spPr>
        <p:txBody>
          <a:bodyPr/>
          <a:lstStyle/>
          <a:p>
            <a:r>
              <a:rPr lang="da-DK" dirty="0"/>
              <a:t>På figuren herunder ses disse trin i transformationen fra standardnormalfordelingen til normalfordelingen N(7,2).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8747732-A4E5-4ED4-9437-902A4068B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49" y="2163887"/>
            <a:ext cx="93059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7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31FEF-9AE0-4552-8BFD-272ED920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726976"/>
          </a:xfrm>
        </p:spPr>
        <p:txBody>
          <a:bodyPr/>
          <a:lstStyle/>
          <a:p>
            <a:r>
              <a:rPr lang="da-DK" dirty="0"/>
              <a:t>Standardnormalfordelingen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BC4591-B9B9-45B7-A938-6DB834F9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700808"/>
            <a:ext cx="9598700" cy="3960440"/>
          </a:xfrm>
        </p:spPr>
        <p:txBody>
          <a:bodyPr>
            <a:normAutofit/>
          </a:bodyPr>
          <a:lstStyle/>
          <a:p>
            <a:r>
              <a:rPr lang="da-DK" sz="1800" dirty="0"/>
              <a:t>Om sammenhængen mellem standardnormalfordelingen og en vilkårlig anden normalfordeling gælder også følgende sætning: (bevises på tavlen)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2C5AFEC-C1F9-4A16-90C2-88D38737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75" y="2492896"/>
            <a:ext cx="5686425" cy="183832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11D0BDC-5F0D-4B44-9119-4C64E6027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484" y="4545086"/>
            <a:ext cx="64389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11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66738-48DE-46F9-9259-DACBEDC1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943000"/>
          </a:xfrm>
        </p:spPr>
        <p:txBody>
          <a:bodyPr/>
          <a:lstStyle/>
          <a:p>
            <a:r>
              <a:rPr lang="da-DK" dirty="0"/>
              <a:t>Standardnormalfordelingen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6E3615-D538-4555-B80F-8C9701729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772816"/>
            <a:ext cx="9598700" cy="3312368"/>
          </a:xfrm>
        </p:spPr>
        <p:txBody>
          <a:bodyPr/>
          <a:lstStyle/>
          <a:p>
            <a:r>
              <a:rPr lang="da-DK" b="1" dirty="0"/>
              <a:t>EX:</a:t>
            </a:r>
          </a:p>
          <a:p>
            <a:pPr marL="0" indent="0">
              <a:buNone/>
            </a:pPr>
            <a:r>
              <a:rPr lang="da-DK" dirty="0"/>
              <a:t>Vi betragter nomalfordelingen </a:t>
            </a:r>
            <a:r>
              <a:rPr lang="da-DK" i="1" dirty="0"/>
              <a:t>X ∼ N(5,2) </a:t>
            </a:r>
            <a:r>
              <a:rPr lang="da-DK" dirty="0"/>
              <a:t>og vil gerne beregne sandsynligheden for at få et udfald mindre end eller lig med </a:t>
            </a:r>
            <a:r>
              <a:rPr lang="da-DK" i="1" dirty="0"/>
              <a:t>x = 6,4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Dvs. der er 75,8 % chance for et udfald mindre end eller lig med 6,4.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felt 3">
                <a:extLst>
                  <a:ext uri="{FF2B5EF4-FFF2-40B4-BE49-F238E27FC236}">
                    <a16:creationId xmlns:a16="http://schemas.microsoft.com/office/drawing/2014/main" id="{2C72E64A-F040-4895-9AE1-DA5CEAC2CA39}"/>
                  </a:ext>
                </a:extLst>
              </p:cNvPr>
              <p:cNvSpPr txBox="1"/>
              <p:nvPr/>
            </p:nvSpPr>
            <p:spPr>
              <a:xfrm>
                <a:off x="1371243" y="3068960"/>
                <a:ext cx="653166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6,4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≤6,4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a-D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6,4−5</m:t>
                              </m:r>
                            </m:num>
                            <m:den>
                              <m:r>
                                <a:rPr lang="da-D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a-D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num>
                            <m:den>
                              <m:r>
                                <a:rPr lang="da-D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0,7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=0,758</m:t>
                      </m:r>
                    </m:oMath>
                  </m:oMathPara>
                </a14:m>
                <a:endParaRPr lang="da-DK" dirty="0"/>
              </a:p>
            </p:txBody>
          </p:sp>
        </mc:Choice>
        <mc:Fallback xmlns="">
          <p:sp>
            <p:nvSpPr>
              <p:cNvPr id="4" name="Tekstfelt 3">
                <a:extLst>
                  <a:ext uri="{FF2B5EF4-FFF2-40B4-BE49-F238E27FC236}">
                    <a16:creationId xmlns:a16="http://schemas.microsoft.com/office/drawing/2014/main" id="{2C72E64A-F040-4895-9AE1-DA5CEAC2C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243" y="3068960"/>
                <a:ext cx="6531660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CC7F6-ED0D-49F3-89C9-E672DD74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D46FB2-EDFC-401F-B22D-A64C7A2F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7" y="1600200"/>
            <a:ext cx="4933024" cy="4572000"/>
          </a:xfrm>
        </p:spPr>
        <p:txBody>
          <a:bodyPr/>
          <a:lstStyle/>
          <a:p>
            <a:r>
              <a:rPr lang="da-DK" dirty="0"/>
              <a:t>I mange tilfælde viser det sig dog, at størrelser, som vi observerer i naturen, har frekvensfordelinger, der ligner hinanden. </a:t>
            </a:r>
          </a:p>
          <a:p>
            <a:endParaRPr lang="da-DK" dirty="0"/>
          </a:p>
          <a:p>
            <a:r>
              <a:rPr lang="da-DK" dirty="0"/>
              <a:t>Det samme gælder ofte, når vi måler størrelser på ting, der bliver produceret af en maskine.</a:t>
            </a:r>
          </a:p>
        </p:txBody>
      </p:sp>
      <p:pic>
        <p:nvPicPr>
          <p:cNvPr id="5" name="Billede 4" descr="Et billede, der indeholder objekt&#10;&#10;Automatisk oprettet beskrivelse">
            <a:extLst>
              <a:ext uri="{FF2B5EF4-FFF2-40B4-BE49-F238E27FC236}">
                <a16:creationId xmlns:a16="http://schemas.microsoft.com/office/drawing/2014/main" id="{82B07366-C4C3-4556-893E-2263291B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644" y="306845"/>
            <a:ext cx="3661169" cy="357935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9FFAF5B-950F-479E-B7A7-E8942C7BE11E}"/>
              </a:ext>
            </a:extLst>
          </p:cNvPr>
          <p:cNvSpPr txBox="1"/>
          <p:nvPr/>
        </p:nvSpPr>
        <p:spPr>
          <a:xfrm>
            <a:off x="7030516" y="336053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 en undersøgelse er 128 krabbers vægt blevet målt. </a:t>
            </a:r>
          </a:p>
        </p:txBody>
      </p:sp>
      <p:pic>
        <p:nvPicPr>
          <p:cNvPr id="8" name="Billede 7" descr="Et billede, der indeholder objekt, ur&#10;&#10;Automatisk oprettet beskrivelse">
            <a:extLst>
              <a:ext uri="{FF2B5EF4-FFF2-40B4-BE49-F238E27FC236}">
                <a16:creationId xmlns:a16="http://schemas.microsoft.com/office/drawing/2014/main" id="{B05B3656-78FC-4156-910A-2430B12BC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692" y="3915408"/>
            <a:ext cx="2925100" cy="29718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87B749B9-DCFA-4C22-B096-48847F1EA8EB}"/>
              </a:ext>
            </a:extLst>
          </p:cNvPr>
          <p:cNvSpPr txBox="1"/>
          <p:nvPr/>
        </p:nvSpPr>
        <p:spPr>
          <a:xfrm>
            <a:off x="7102524" y="402887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På en fabrik, der producerer tagsten, har man kontrolleret 93 tagstens længde. </a:t>
            </a:r>
          </a:p>
        </p:txBody>
      </p:sp>
    </p:spTree>
    <p:extLst>
      <p:ext uri="{BB962C8B-B14F-4D97-AF65-F5344CB8AC3E}">
        <p14:creationId xmlns:p14="http://schemas.microsoft.com/office/powerpoint/2010/main" val="170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53E3C-61FF-46EF-A342-4DDDAEC3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943000"/>
          </a:xfrm>
        </p:spPr>
        <p:txBody>
          <a:bodyPr/>
          <a:lstStyle/>
          <a:p>
            <a:r>
              <a:rPr lang="da-DK" dirty="0"/>
              <a:t>Fra formelsamlingen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AC204D4-5FAE-401D-AC7F-19A5A2915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43" y="1437777"/>
            <a:ext cx="5880295" cy="542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88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B2BBC-37BE-4F0E-B4B2-7A63F9EC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943000"/>
          </a:xfrm>
        </p:spPr>
        <p:txBody>
          <a:bodyPr/>
          <a:lstStyle/>
          <a:p>
            <a:r>
              <a:rPr lang="da-DK" dirty="0"/>
              <a:t>Fra formelsamlingen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79F57FF-D25D-4225-B92B-BDA361F4D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43" y="1628800"/>
            <a:ext cx="6840760" cy="4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45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C0ACC-B768-4037-B694-0B100687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870992"/>
          </a:xfrm>
        </p:spPr>
        <p:txBody>
          <a:bodyPr/>
          <a:lstStyle/>
          <a:p>
            <a:r>
              <a:rPr lang="da-DK" dirty="0"/>
              <a:t>Fra formelsamlingen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60CA3C2-556D-4B9B-A89D-14FB80192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43" y="1556792"/>
            <a:ext cx="7467228" cy="50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4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CC7F6-ED0D-49F3-89C9-E672DD74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D46FB2-EDFC-401F-B22D-A64C7A2F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600200"/>
            <a:ext cx="5365072" cy="5257800"/>
          </a:xfrm>
        </p:spPr>
        <p:txBody>
          <a:bodyPr>
            <a:normAutofit fontScale="92500"/>
          </a:bodyPr>
          <a:lstStyle/>
          <a:p>
            <a:r>
              <a:rPr lang="da-DK" dirty="0"/>
              <a:t>Middelværdi og spredning: </a:t>
            </a:r>
          </a:p>
          <a:p>
            <a:pPr lvl="1"/>
            <a:r>
              <a:rPr lang="da-DK" dirty="0"/>
              <a:t>Krabbernes vægt er </a:t>
            </a:r>
            <a:r>
              <a:rPr lang="da-DK" b="1" dirty="0"/>
              <a:t>59,8 gram</a:t>
            </a:r>
            <a:r>
              <a:rPr lang="da-DK" dirty="0"/>
              <a:t>. </a:t>
            </a:r>
          </a:p>
          <a:p>
            <a:pPr lvl="1"/>
            <a:r>
              <a:rPr lang="da-DK" dirty="0"/>
              <a:t>Spredning for vægt: </a:t>
            </a:r>
            <a:r>
              <a:rPr lang="da-DK" b="1" dirty="0"/>
              <a:t>6,5 gram</a:t>
            </a:r>
          </a:p>
          <a:p>
            <a:pPr lvl="1"/>
            <a:r>
              <a:rPr lang="da-DK" dirty="0"/>
              <a:t>Tagstenenes længde er den </a:t>
            </a:r>
            <a:r>
              <a:rPr lang="da-DK" b="1" dirty="0"/>
              <a:t>30,0 cm.</a:t>
            </a:r>
          </a:p>
          <a:p>
            <a:pPr lvl="1"/>
            <a:r>
              <a:rPr lang="da-DK" dirty="0"/>
              <a:t>Spredning for tagstenenes længde: </a:t>
            </a:r>
            <a:r>
              <a:rPr lang="da-DK" b="1" dirty="0"/>
              <a:t>0,1 cm </a:t>
            </a:r>
          </a:p>
          <a:p>
            <a:r>
              <a:rPr lang="da-DK" dirty="0"/>
              <a:t>Karakteristika: </a:t>
            </a:r>
          </a:p>
          <a:p>
            <a:pPr lvl="1"/>
            <a:r>
              <a:rPr lang="da-DK" dirty="0"/>
              <a:t>De fleste observationer ligger tæt på middelværdien, og antallet aftager, jo længere vi bevæger os væk fra den.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Histogrammerne er desuden tilnærmelsesvist symmetriske omkring middelværdien. I begge tilfælde skyldes det, at tilfældige påvirkninger med nogenlunde samme sandsynlighed trækker en observation lidt i den ene eller den anden retning i forhold til middelværdien.</a:t>
            </a:r>
          </a:p>
        </p:txBody>
      </p:sp>
      <p:pic>
        <p:nvPicPr>
          <p:cNvPr id="5" name="Billede 4" descr="Et billede, der indeholder objekt&#10;&#10;Automatisk oprettet beskrivelse">
            <a:extLst>
              <a:ext uri="{FF2B5EF4-FFF2-40B4-BE49-F238E27FC236}">
                <a16:creationId xmlns:a16="http://schemas.microsoft.com/office/drawing/2014/main" id="{82B07366-C4C3-4556-893E-2263291B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644" y="306845"/>
            <a:ext cx="3661169" cy="357935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9FFAF5B-950F-479E-B7A7-E8942C7BE11E}"/>
              </a:ext>
            </a:extLst>
          </p:cNvPr>
          <p:cNvSpPr txBox="1"/>
          <p:nvPr/>
        </p:nvSpPr>
        <p:spPr>
          <a:xfrm>
            <a:off x="7030516" y="336053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 en undersøgelse er 128 krabbers vægt blevet målt. </a:t>
            </a:r>
          </a:p>
        </p:txBody>
      </p:sp>
      <p:pic>
        <p:nvPicPr>
          <p:cNvPr id="8" name="Billede 7" descr="Et billede, der indeholder objekt, ur&#10;&#10;Automatisk oprettet beskrivelse">
            <a:extLst>
              <a:ext uri="{FF2B5EF4-FFF2-40B4-BE49-F238E27FC236}">
                <a16:creationId xmlns:a16="http://schemas.microsoft.com/office/drawing/2014/main" id="{B05B3656-78FC-4156-910A-2430B12BC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692" y="3915408"/>
            <a:ext cx="2925100" cy="29718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87B749B9-DCFA-4C22-B096-48847F1EA8EB}"/>
              </a:ext>
            </a:extLst>
          </p:cNvPr>
          <p:cNvSpPr txBox="1"/>
          <p:nvPr/>
        </p:nvSpPr>
        <p:spPr>
          <a:xfrm>
            <a:off x="7102524" y="402887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På en fabrik, der producerer tagsten, har man kontrolleret 93 tagstens længde. </a:t>
            </a:r>
          </a:p>
        </p:txBody>
      </p:sp>
    </p:spTree>
    <p:extLst>
      <p:ext uri="{BB962C8B-B14F-4D97-AF65-F5344CB8AC3E}">
        <p14:creationId xmlns:p14="http://schemas.microsoft.com/office/powerpoint/2010/main" val="28367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D92FB-E4E0-419D-B016-5597FC6B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0655E5-8002-4B57-9D26-E158C7681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888" y="1676772"/>
            <a:ext cx="3787065" cy="494928"/>
          </a:xfrm>
        </p:spPr>
        <p:txBody>
          <a:bodyPr>
            <a:normAutofit fontScale="92500"/>
          </a:bodyPr>
          <a:lstStyle/>
          <a:p>
            <a:r>
              <a:rPr lang="da-DK" dirty="0"/>
              <a:t>Mange ting opfører sig sådan …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06DCE81-2237-461E-BC52-A4C7B3CF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2564904"/>
            <a:ext cx="3134313" cy="314096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A4A7FE5-0EB2-42E7-B2B4-3C539FBFB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284" y="2564904"/>
            <a:ext cx="3134314" cy="314096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A4E4D86-362D-4A86-A65C-274E2FE64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708" y="2564904"/>
            <a:ext cx="3134313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2BF47-9383-4182-8F25-B1B54615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943000"/>
          </a:xfrm>
        </p:spPr>
        <p:txBody>
          <a:bodyPr/>
          <a:lstStyle/>
          <a:p>
            <a:r>
              <a:rPr lang="da-DK" dirty="0"/>
              <a:t>Indledning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C5E2D5-5915-495E-92B2-487C5F05F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628800"/>
            <a:ext cx="9598700" cy="943000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Vi ønsker at bestemme funktionsforskriften for den klokkeformede kurve, som svarer til det udglattede histogram.</a:t>
            </a:r>
          </a:p>
          <a:p>
            <a:r>
              <a:rPr lang="da-DK" dirty="0"/>
              <a:t>Vi kalder denne funktion: </a:t>
            </a:r>
            <a:r>
              <a:rPr lang="da-DK" b="1" dirty="0">
                <a:solidFill>
                  <a:srgbClr val="FF0000"/>
                </a:solidFill>
              </a:rPr>
              <a:t>tæthedsfunktionen </a:t>
            </a:r>
            <a:r>
              <a:rPr lang="da-DK" dirty="0">
                <a:solidFill>
                  <a:schemeClr val="tx1"/>
                </a:solidFill>
              </a:rPr>
              <a:t>(</a:t>
            </a:r>
            <a:r>
              <a:rPr lang="da-DK" dirty="0"/>
              <a:t>eller </a:t>
            </a:r>
            <a:r>
              <a:rPr lang="da-DK" b="1" dirty="0">
                <a:solidFill>
                  <a:schemeClr val="tx1"/>
                </a:solidFill>
              </a:rPr>
              <a:t>frekvensfunktionen</a:t>
            </a:r>
            <a:r>
              <a:rPr lang="da-DK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AFC59D5-16EB-46F5-B030-021C5F71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20" y="2815977"/>
            <a:ext cx="3325639" cy="37813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AC853C1-6342-4825-80CD-C93F0D079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78" y="2710648"/>
            <a:ext cx="3105766" cy="39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5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B9810-156F-46CD-B692-47660F5D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798984"/>
          </a:xfrm>
        </p:spPr>
        <p:txBody>
          <a:bodyPr/>
          <a:lstStyle/>
          <a:p>
            <a:r>
              <a:rPr lang="da-DK" b="1" dirty="0"/>
              <a:t>Definition</a:t>
            </a:r>
            <a:r>
              <a:rPr lang="da-DK" dirty="0"/>
              <a:t>: Tæthedsfunktionen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3AD315E-216A-41E6-AECA-F321DF39D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677516"/>
            <a:ext cx="8596142" cy="2759596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747FA29-04B6-49EA-A79E-8224363BEAD1}"/>
              </a:ext>
            </a:extLst>
          </p:cNvPr>
          <p:cNvSpPr txBox="1"/>
          <p:nvPr/>
        </p:nvSpPr>
        <p:spPr>
          <a:xfrm>
            <a:off x="1557908" y="465313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 funktionen gælder, at: 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/>
              <a:t>f</a:t>
            </a:r>
            <a:r>
              <a:rPr lang="da-DK" dirty="0"/>
              <a:t> er kontinuert (grafen har ingen ”knæk”).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Arealet mellem grafen for </a:t>
            </a:r>
            <a:r>
              <a:rPr lang="da-DK" i="1" dirty="0"/>
              <a:t>f</a:t>
            </a:r>
            <a:r>
              <a:rPr lang="da-DK" dirty="0"/>
              <a:t> og </a:t>
            </a:r>
            <a:r>
              <a:rPr lang="da-DK" i="1" dirty="0"/>
              <a:t>x</a:t>
            </a:r>
            <a:r>
              <a:rPr lang="da-DK" dirty="0"/>
              <a:t>-aksen er 1 (eller 100%).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Grafen for </a:t>
            </a:r>
            <a:r>
              <a:rPr lang="da-DK" i="1" dirty="0"/>
              <a:t>f</a:t>
            </a:r>
            <a:r>
              <a:rPr lang="da-DK" dirty="0"/>
              <a:t> er klokkeformet (så den følger symmetrien i histogrammerne).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Grafen for tæthedsfunktionen kaldes en </a:t>
            </a:r>
            <a:r>
              <a:rPr lang="da-DK" dirty="0" err="1"/>
              <a:t>Gauss-kurve</a:t>
            </a:r>
            <a:r>
              <a:rPr lang="da-DK" dirty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452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B8550-032A-4489-B806-AF7F56D8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10483809" cy="1231032"/>
          </a:xfrm>
        </p:spPr>
        <p:txBody>
          <a:bodyPr>
            <a:normAutofit/>
          </a:bodyPr>
          <a:lstStyle/>
          <a:p>
            <a:r>
              <a:rPr lang="da-DK" sz="3200" dirty="0"/>
              <a:t>Hvordan tegner jeg grafen for tæthedsfunktionen i Maple?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D8ECDAA-7509-4690-9DD5-E280FB76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56792"/>
            <a:ext cx="4104456" cy="448528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57AFCE7-88C7-4F1F-B77F-24733F6D2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811" y="1916832"/>
            <a:ext cx="5717241" cy="44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2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BD8CC-914B-4028-9B39-236FE02B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726976"/>
          </a:xfrm>
        </p:spPr>
        <p:txBody>
          <a:bodyPr/>
          <a:lstStyle/>
          <a:p>
            <a:r>
              <a:rPr lang="da-DK" dirty="0"/>
              <a:t>Tæthedsfunktionen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F3975EED-F862-4E8F-8362-6CE1DD958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242" y="1628800"/>
                <a:ext cx="10267785" cy="1368152"/>
              </a:xfrm>
            </p:spPr>
            <p:txBody>
              <a:bodyPr/>
              <a:lstStyle/>
              <a:p>
                <a:r>
                  <a:rPr lang="da-DK" dirty="0"/>
                  <a:t>På figuren ses grafen for tæthedsfunktionen for en normalfordelt stokastisk variabel med middelværdi </a:t>
                </a:r>
                <a:r>
                  <a:rPr lang="da-DK" dirty="0">
                    <a:sym typeface="Symbol" panose="05050102010706020507" pitchFamily="18" charset="2"/>
                  </a:rPr>
                  <a:t></a:t>
                </a:r>
                <a:r>
                  <a:rPr lang="da-DK" dirty="0"/>
                  <a:t> og spredning </a:t>
                </a:r>
                <a:r>
                  <a:rPr lang="da-DK" dirty="0">
                    <a:sym typeface="Symbol" panose="05050102010706020507" pitchFamily="18" charset="2"/>
                  </a:rPr>
                  <a:t>. </a:t>
                </a:r>
                <a:r>
                  <a:rPr lang="da-DK" dirty="0"/>
                  <a:t>Grafen er symmetrisk omkring den lodrette linje med ligningen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dirty="0">
                        <a:sym typeface="Symbol" panose="05050102010706020507" pitchFamily="18" charset="2"/>
                      </a:rPr>
                      <m:t></m:t>
                    </m:r>
                  </m:oMath>
                </a14:m>
                <a:r>
                  <a:rPr lang="da-DK" dirty="0"/>
                  <a:t>. En stor værdi for </a:t>
                </a:r>
                <a:r>
                  <a:rPr lang="da-DK" dirty="0">
                    <a:sym typeface="Symbol" panose="05050102010706020507" pitchFamily="18" charset="2"/>
                  </a:rPr>
                  <a:t></a:t>
                </a:r>
                <a:r>
                  <a:rPr lang="da-DK" dirty="0"/>
                  <a:t> giver en bred og forholdsvis flad klokkeform, mens en lille værdi giver en smal og forholdsvis spids klokkeform. 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F3975EED-F862-4E8F-8362-6CE1DD958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242" y="1628800"/>
                <a:ext cx="10267785" cy="1368152"/>
              </a:xfrm>
              <a:blipFill>
                <a:blip r:embed="rId2"/>
                <a:stretch>
                  <a:fillRect l="-534" t="-355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lede 3">
            <a:extLst>
              <a:ext uri="{FF2B5EF4-FFF2-40B4-BE49-F238E27FC236}">
                <a16:creationId xmlns:a16="http://schemas.microsoft.com/office/drawing/2014/main" id="{039E94A6-42CD-4B0F-A784-494C84A1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101" y="3140968"/>
            <a:ext cx="8856984" cy="35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91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skær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eskæ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skæ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-tema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TM02892315[[fn=Visk]]</Template>
  <TotalTime>1450</TotalTime>
  <Words>1168</Words>
  <Application>Microsoft Office PowerPoint</Application>
  <PresentationFormat>Brugerdefineret</PresentationFormat>
  <Paragraphs>136</Paragraphs>
  <Slides>32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Euphemia</vt:lpstr>
      <vt:lpstr>Franklin Gothic Book</vt:lpstr>
      <vt:lpstr>Symbol</vt:lpstr>
      <vt:lpstr>Wingdings 2</vt:lpstr>
      <vt:lpstr>HDOfficeLightV0</vt:lpstr>
      <vt:lpstr>Beskær</vt:lpstr>
      <vt:lpstr>Normalfordelingen</vt:lpstr>
      <vt:lpstr>Indledning</vt:lpstr>
      <vt:lpstr>Indledning</vt:lpstr>
      <vt:lpstr>Indledning</vt:lpstr>
      <vt:lpstr>Indledning</vt:lpstr>
      <vt:lpstr>Indledning</vt:lpstr>
      <vt:lpstr>Definition: Tæthedsfunktionen</vt:lpstr>
      <vt:lpstr>Hvordan tegner jeg grafen for tæthedsfunktionen i Maple?</vt:lpstr>
      <vt:lpstr>Tæthedsfunktionen</vt:lpstr>
      <vt:lpstr>Generelt om en normalfordeling</vt:lpstr>
      <vt:lpstr>Generelt om en normalfordeling</vt:lpstr>
      <vt:lpstr>Generelt om en normalfordeling</vt:lpstr>
      <vt:lpstr>Eksempel</vt:lpstr>
      <vt:lpstr>Øvelser 1 – uden hjælpemidler</vt:lpstr>
      <vt:lpstr>Øvelser 2 – uden hjælpemidler</vt:lpstr>
      <vt:lpstr>Kumulerede sandsynligheder</vt:lpstr>
      <vt:lpstr>Definition: Fordelingsfunktionen</vt:lpstr>
      <vt:lpstr>Udregning i Maple</vt:lpstr>
      <vt:lpstr>Udregning af P(a≤X≤b)</vt:lpstr>
      <vt:lpstr>Mere om fordelingsfunktionen</vt:lpstr>
      <vt:lpstr>Øvelser 3</vt:lpstr>
      <vt:lpstr>Øvelser 4  - uden hjælpemidler</vt:lpstr>
      <vt:lpstr>Standardnormalfordelingen</vt:lpstr>
      <vt:lpstr>Standardnormalfordelingen</vt:lpstr>
      <vt:lpstr>Graferne for standardnormalfordelingen og normalfordeling</vt:lpstr>
      <vt:lpstr>Graferne for standardnormalfordelingen og normalfordeling</vt:lpstr>
      <vt:lpstr>Graferne for standardnormalfordelingen og normalfordeling</vt:lpstr>
      <vt:lpstr>Standardnormalfordelingen</vt:lpstr>
      <vt:lpstr>Standardnormalfordelingen</vt:lpstr>
      <vt:lpstr>Fra formelsamlingen</vt:lpstr>
      <vt:lpstr>Fra formelsamlingen</vt:lpstr>
      <vt:lpstr>Fra formelsamlingen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Normalfordelingen</dc:title>
  <dc:creator>Kasper S�rensen</dc:creator>
  <cp:lastModifiedBy>Christina Wejse Nielsen</cp:lastModifiedBy>
  <cp:revision>53</cp:revision>
  <dcterms:created xsi:type="dcterms:W3CDTF">2018-11-25T13:29:16Z</dcterms:created>
  <dcterms:modified xsi:type="dcterms:W3CDTF">2026-02-25T13:27:29Z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