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5" autoAdjust="0"/>
    <p:restoredTop sz="94660"/>
  </p:normalViewPr>
  <p:slideViewPr>
    <p:cSldViewPr snapToGrid="0">
      <p:cViewPr varScale="1">
        <p:scale>
          <a:sx n="62" d="100"/>
          <a:sy n="62" d="100"/>
        </p:scale>
        <p:origin x="78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g.dk/ccs-bestemt-enzym-har-betydning-for-tidligste-stadier-efter-befrugtnin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preimplantationgeneticdiagnosis.eu/pgd/issues-associated-with-pgd.aspx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.dk/nyheder/viden/naturvidenskab/stamceller-er-ikke-laengere-ren-science-fictio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445C0E-215C-E854-C9AA-475EB86FE8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Kunstig selektion?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BE517BD-5A90-526A-6D40-07C5FBD984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err="1"/>
              <a:t>Ægsortering</a:t>
            </a:r>
            <a:r>
              <a:rPr lang="da-DK" dirty="0"/>
              <a:t>, donorbørn og designerbørn</a:t>
            </a:r>
          </a:p>
        </p:txBody>
      </p:sp>
    </p:spTree>
    <p:extLst>
      <p:ext uri="{BB962C8B-B14F-4D97-AF65-F5344CB8AC3E}">
        <p14:creationId xmlns:p14="http://schemas.microsoft.com/office/powerpoint/2010/main" val="2966897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60E788-AFA9-4A1B-9991-6AA74632A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9BE6A021-D3E6-AAF5-6360-A78FBEA019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0072" b="1"/>
          <a:stretch/>
        </p:blipFill>
        <p:spPr>
          <a:xfrm>
            <a:off x="4652892" y="9"/>
            <a:ext cx="7539107" cy="469173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D96A086-A6DD-02FB-B0FD-5D509B42F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7"/>
            <a:ext cx="3363974" cy="1728044"/>
          </a:xfr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r>
              <a:rPr lang="da-DK">
                <a:solidFill>
                  <a:schemeClr val="bg1"/>
                </a:solidFill>
              </a:rPr>
              <a:t>ægsortering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A114D81-5BBB-DDEF-1F80-B80CA14BF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2638044"/>
            <a:ext cx="3363974" cy="341562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da-DK" sz="1500" dirty="0">
                <a:solidFill>
                  <a:schemeClr val="bg1"/>
                </a:solidFill>
              </a:rPr>
              <a:t>PGD: Præimplantation genetisk diagnostik – når befrugtede æg undersøges for genetisk arvelige egenskaber, hvorefter der vælges et </a:t>
            </a:r>
          </a:p>
          <a:p>
            <a:pPr>
              <a:lnSpc>
                <a:spcPct val="90000"/>
              </a:lnSpc>
            </a:pPr>
            <a:endParaRPr lang="da-DK" sz="15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da-DK" sz="1500" dirty="0">
                <a:solidFill>
                  <a:schemeClr val="bg1"/>
                </a:solidFill>
              </a:rPr>
              <a:t>Må kun anvendes når parret har en kendt, væsentlig øget risiko for at få et barn med en alvorlig, arvelig sygdom</a:t>
            </a:r>
          </a:p>
          <a:p>
            <a:pPr lvl="1">
              <a:lnSpc>
                <a:spcPct val="90000"/>
              </a:lnSpc>
            </a:pPr>
            <a:r>
              <a:rPr lang="da-DK" sz="1500" dirty="0">
                <a:solidFill>
                  <a:schemeClr val="bg1"/>
                </a:solidFill>
              </a:rPr>
              <a:t>Religiøsitet (ønsker ikke abort-situation)</a:t>
            </a:r>
          </a:p>
          <a:p>
            <a:pPr lvl="1">
              <a:lnSpc>
                <a:spcPct val="90000"/>
              </a:lnSpc>
            </a:pPr>
            <a:r>
              <a:rPr lang="da-DK" sz="1500" dirty="0">
                <a:solidFill>
                  <a:schemeClr val="bg1"/>
                </a:solidFill>
              </a:rPr>
              <a:t>Par med ufrivillig barnløshed (kunstig befrugtning)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C2529131-97F0-BD65-5843-8A08CB7B0F0E}"/>
              </a:ext>
            </a:extLst>
          </p:cNvPr>
          <p:cNvSpPr txBox="1"/>
          <p:nvPr/>
        </p:nvSpPr>
        <p:spPr>
          <a:xfrm>
            <a:off x="6509784" y="3326003"/>
            <a:ext cx="61509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dirty="0">
                <a:hlinkClick r:id="rId3"/>
              </a:rPr>
              <a:t>CCS: bestemt enzym har betydning for tidligste stadier efter befrugtning - Danmarks Grundforskningsfond (dg.dk)</a:t>
            </a:r>
            <a:endParaRPr lang="da-DK" dirty="0"/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F1A29636-33F8-E0CE-832F-A5B3E0EA41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0910" y="3932763"/>
            <a:ext cx="4482204" cy="2997562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FA0F8120-9F93-1C51-C5DA-6E1AB119E2B5}"/>
              </a:ext>
            </a:extLst>
          </p:cNvPr>
          <p:cNvSpPr txBox="1"/>
          <p:nvPr/>
        </p:nvSpPr>
        <p:spPr>
          <a:xfrm>
            <a:off x="9117829" y="5211245"/>
            <a:ext cx="306907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5"/>
              </a:rPr>
              <a:t>Issues associated with PGD (preimplantationgeneticdiagnosis.eu)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64722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BE64AB-7270-2F47-5142-E2E7ED66A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Udfordringer ved </a:t>
            </a:r>
            <a:r>
              <a:rPr lang="da-DK" dirty="0" err="1"/>
              <a:t>pgD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D4EC20B-221A-56FE-C7F5-84B47E98D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48677"/>
            <a:ext cx="7729728" cy="3784021"/>
          </a:xfrm>
        </p:spPr>
        <p:txBody>
          <a:bodyPr/>
          <a:lstStyle/>
          <a:p>
            <a:r>
              <a:rPr lang="da-DK" dirty="0"/>
              <a:t>10-12 æg; 30 % chance for et barn</a:t>
            </a:r>
          </a:p>
          <a:p>
            <a:r>
              <a:rPr lang="da-DK" dirty="0"/>
              <a:t>Æg kan gå tabt fordi:</a:t>
            </a:r>
          </a:p>
          <a:p>
            <a:pPr lvl="1"/>
            <a:r>
              <a:rPr lang="da-DK" dirty="0"/>
              <a:t>Befrugtningen mislykkes</a:t>
            </a:r>
          </a:p>
          <a:p>
            <a:pPr lvl="1"/>
            <a:r>
              <a:rPr lang="da-DK" dirty="0"/>
              <a:t>De efterfølgende celledelinger slår fejl</a:t>
            </a:r>
          </a:p>
          <a:p>
            <a:pPr lvl="1"/>
            <a:r>
              <a:rPr lang="da-DK" dirty="0"/>
              <a:t>Udtagningen af en celle slår fejl</a:t>
            </a:r>
          </a:p>
          <a:p>
            <a:pPr lvl="1"/>
            <a:r>
              <a:rPr lang="da-DK" dirty="0"/>
              <a:t>DNA-testen slår fejl (sårbart når man kun arbejder med 1 celle)</a:t>
            </a:r>
          </a:p>
          <a:p>
            <a:pPr lvl="1"/>
            <a:r>
              <a:rPr lang="da-DK" dirty="0"/>
              <a:t>DNA-test viser at fosteranlægget har sygdomsgenerne </a:t>
            </a:r>
          </a:p>
          <a:p>
            <a:pPr lvl="1"/>
            <a:r>
              <a:rPr lang="da-DK" dirty="0"/>
              <a:t>Halvdelen af implantationerne virker </a:t>
            </a:r>
          </a:p>
          <a:p>
            <a:pPr lvl="1"/>
            <a:r>
              <a:rPr lang="da-DK" dirty="0"/>
              <a:t>Overskuds-æg nedfryses – men ikke alle æg tåler nedfrysningen </a:t>
            </a:r>
          </a:p>
          <a:p>
            <a:pPr lvl="1"/>
            <a:endParaRPr lang="da-DK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5865A8FE-CF69-F8E9-C7F9-D01AA3507145}"/>
              </a:ext>
            </a:extLst>
          </p:cNvPr>
          <p:cNvSpPr/>
          <p:nvPr/>
        </p:nvSpPr>
        <p:spPr>
          <a:xfrm>
            <a:off x="8995144" y="3264195"/>
            <a:ext cx="3040912" cy="200955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Vigtigt: </a:t>
            </a:r>
          </a:p>
          <a:p>
            <a:pPr algn="ctr"/>
            <a:r>
              <a:rPr lang="da-DK" dirty="0"/>
              <a:t>Hvornår er der tale om ”en alvorlig arvelig sygdom”?</a:t>
            </a:r>
          </a:p>
        </p:txBody>
      </p:sp>
    </p:spTree>
    <p:extLst>
      <p:ext uri="{BB962C8B-B14F-4D97-AF65-F5344CB8AC3E}">
        <p14:creationId xmlns:p14="http://schemas.microsoft.com/office/powerpoint/2010/main" val="151668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1660E788-AFA9-4A1B-9991-6AA74632A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D39DA76-5027-F62C-7896-4479F54F5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7"/>
            <a:ext cx="3363974" cy="1728044"/>
          </a:xfr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r>
              <a:rPr lang="da-DK" sz="2400">
                <a:solidFill>
                  <a:schemeClr val="bg1"/>
                </a:solidFill>
              </a:rPr>
              <a:t>Donorbørn</a:t>
            </a:r>
            <a:br>
              <a:rPr lang="da-DK" sz="2400">
                <a:solidFill>
                  <a:schemeClr val="bg1"/>
                </a:solidFill>
              </a:rPr>
            </a:br>
            <a:r>
              <a:rPr lang="da-DK" sz="2400">
                <a:solidFill>
                  <a:schemeClr val="bg1"/>
                </a:solidFill>
              </a:rPr>
              <a:t>Undtagelsen fra reglen om pGd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E998BF9-766C-F2C9-97A7-9F91C156A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2638044"/>
            <a:ext cx="3363974" cy="3415622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At vælge et fosteranlæg, som kan være donor for et barn hver der er ”tungtvejende hensyn til behandling af et barn med livstruende sygdom”</a:t>
            </a:r>
          </a:p>
          <a:p>
            <a:r>
              <a:rPr lang="da-DK" dirty="0">
                <a:solidFill>
                  <a:schemeClr val="bg1"/>
                </a:solidFill>
              </a:rPr>
              <a:t>Kan fravælge raskt fosteranlæg, hvis det ikke har den rette vævstype</a:t>
            </a:r>
          </a:p>
        </p:txBody>
      </p:sp>
      <p:pic>
        <p:nvPicPr>
          <p:cNvPr id="1026" name="Picture 2" descr="Stamceller er ikke længere ren science-fiction | Naturvidenskab | DR">
            <a:extLst>
              <a:ext uri="{FF2B5EF4-FFF2-40B4-BE49-F238E27FC236}">
                <a16:creationId xmlns:a16="http://schemas.microsoft.com/office/drawing/2014/main" id="{A67BE234-8C0B-BD6D-D6E6-A16B4D4CCC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97763" y="1590538"/>
            <a:ext cx="6250769" cy="3516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29100B7D-9EC4-EAC2-5691-90D9194A2B59}"/>
              </a:ext>
            </a:extLst>
          </p:cNvPr>
          <p:cNvSpPr txBox="1"/>
          <p:nvPr/>
        </p:nvSpPr>
        <p:spPr>
          <a:xfrm>
            <a:off x="5297763" y="5106595"/>
            <a:ext cx="62507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dirty="0">
                <a:hlinkClick r:id="rId3"/>
              </a:rPr>
              <a:t>Stamceller er ikke længere ren science-fiction | Naturvidenskab | DR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22385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874009-BFA6-1E78-F777-6D27E54C4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Designerbørn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7D22890-EC82-22EE-46DB-CECDDF414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At udvælge befrugtede æg ud fra egenskaber </a:t>
            </a:r>
          </a:p>
          <a:p>
            <a:endParaRPr lang="da-DK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A889BC8B-DFC6-6338-FE7C-04E5141444B0}"/>
              </a:ext>
            </a:extLst>
          </p:cNvPr>
          <p:cNvSpPr/>
          <p:nvPr/>
        </p:nvSpPr>
        <p:spPr>
          <a:xfrm>
            <a:off x="7559040" y="2763520"/>
            <a:ext cx="3505200" cy="18694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Problemer?</a:t>
            </a:r>
          </a:p>
        </p:txBody>
      </p:sp>
    </p:spTree>
    <p:extLst>
      <p:ext uri="{BB962C8B-B14F-4D97-AF65-F5344CB8AC3E}">
        <p14:creationId xmlns:p14="http://schemas.microsoft.com/office/powerpoint/2010/main" val="509613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30</TotalTime>
  <Words>235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Pakke</vt:lpstr>
      <vt:lpstr>Kunstig selektion?</vt:lpstr>
      <vt:lpstr>ægsortering</vt:lpstr>
      <vt:lpstr>Udfordringer ved pgD</vt:lpstr>
      <vt:lpstr>Donorbørn Undtagelsen fra reglen om pGd</vt:lpstr>
      <vt:lpstr>Designerbørn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Kunstig selektion?</dc:title>
  <dc:creator>Vigga Nørgaard Madsbøll</dc:creator>
  <cp:lastModifiedBy>Vigga Nørgaard Madsbøll</cp:lastModifiedBy>
  <cp:revision>1</cp:revision>
  <dcterms:created xsi:type="dcterms:W3CDTF">2024-03-13T06:34:13Z</dcterms:created>
  <dcterms:modified xsi:type="dcterms:W3CDTF">2026-03-05T07:21:18Z</dcterms:modified>
</cp:coreProperties>
</file>