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0" r:id="rId2"/>
    <p:sldId id="271" r:id="rId3"/>
    <p:sldId id="268" r:id="rId4"/>
    <p:sldId id="269" r:id="rId5"/>
    <p:sldId id="266" r:id="rId6"/>
    <p:sldId id="258" r:id="rId7"/>
    <p:sldId id="272" r:id="rId8"/>
    <p:sldId id="261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E0D1B-3FD3-4E04-B8B8-677612689C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0D8BB2-98F2-4BC3-AC20-1EFB540B793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Modstandsdygtig overfor angreb fra skadeorganismer</a:t>
          </a:r>
          <a:br>
            <a:rPr lang="da-DK"/>
          </a:br>
          <a:r>
            <a:rPr lang="da-DK"/>
            <a:t>virus – bakterier – insekter – svampe</a:t>
          </a:r>
          <a:endParaRPr lang="en-US"/>
        </a:p>
      </dgm:t>
    </dgm:pt>
    <dgm:pt modelId="{5A661A52-56A8-40BB-AFD7-4B86C3FCFC19}" type="parTrans" cxnId="{65557B12-D354-48F7-BB47-6088042D5424}">
      <dgm:prSet/>
      <dgm:spPr/>
      <dgm:t>
        <a:bodyPr/>
        <a:lstStyle/>
        <a:p>
          <a:endParaRPr lang="en-US"/>
        </a:p>
      </dgm:t>
    </dgm:pt>
    <dgm:pt modelId="{DAB7EDCA-FBEB-467C-85F0-182A3B1EFBF8}" type="sibTrans" cxnId="{65557B12-D354-48F7-BB47-6088042D5424}">
      <dgm:prSet/>
      <dgm:spPr/>
      <dgm:t>
        <a:bodyPr/>
        <a:lstStyle/>
        <a:p>
          <a:endParaRPr lang="en-US"/>
        </a:p>
      </dgm:t>
    </dgm:pt>
    <dgm:pt modelId="{A169B363-4F11-405C-AA59-3D553213782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Produktion af planter med højere indhold af sunde stoffer</a:t>
          </a:r>
          <a:br>
            <a:rPr lang="da-DK"/>
          </a:br>
          <a:r>
            <a:rPr lang="da-DK"/>
            <a:t>vitaminer – mineraler </a:t>
          </a:r>
          <a:endParaRPr lang="en-US"/>
        </a:p>
      </dgm:t>
    </dgm:pt>
    <dgm:pt modelId="{E1465188-D036-446D-AD1A-591780B2F232}" type="parTrans" cxnId="{7CF94290-7B82-4AB5-86EE-6D9C9B6C71D4}">
      <dgm:prSet/>
      <dgm:spPr/>
      <dgm:t>
        <a:bodyPr/>
        <a:lstStyle/>
        <a:p>
          <a:endParaRPr lang="en-US"/>
        </a:p>
      </dgm:t>
    </dgm:pt>
    <dgm:pt modelId="{B5EC414A-DA6F-40D2-BEE2-FEAF4AAF5904}" type="sibTrans" cxnId="{7CF94290-7B82-4AB5-86EE-6D9C9B6C71D4}">
      <dgm:prSet/>
      <dgm:spPr/>
      <dgm:t>
        <a:bodyPr/>
        <a:lstStyle/>
        <a:p>
          <a:endParaRPr lang="en-US"/>
        </a:p>
      </dgm:t>
    </dgm:pt>
    <dgm:pt modelId="{E962FD30-C4A9-4C9C-BB58-3B5AF6BFAB3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Planter som vacciner</a:t>
          </a:r>
          <a:endParaRPr lang="en-US"/>
        </a:p>
      </dgm:t>
    </dgm:pt>
    <dgm:pt modelId="{6B301F86-3E5C-474F-90EB-B424078425FA}" type="parTrans" cxnId="{80379C68-D472-4055-8532-13A18F0F780F}">
      <dgm:prSet/>
      <dgm:spPr/>
      <dgm:t>
        <a:bodyPr/>
        <a:lstStyle/>
        <a:p>
          <a:endParaRPr lang="en-US"/>
        </a:p>
      </dgm:t>
    </dgm:pt>
    <dgm:pt modelId="{83E5BB4F-3748-408D-A64D-A6647A957612}" type="sibTrans" cxnId="{80379C68-D472-4055-8532-13A18F0F780F}">
      <dgm:prSet/>
      <dgm:spPr/>
      <dgm:t>
        <a:bodyPr/>
        <a:lstStyle/>
        <a:p>
          <a:endParaRPr lang="en-US"/>
        </a:p>
      </dgm:t>
    </dgm:pt>
    <dgm:pt modelId="{FB55813C-222F-44FB-9247-F4C91D51E0D7}" type="pres">
      <dgm:prSet presAssocID="{FABE0D1B-3FD3-4E04-B8B8-677612689C37}" presName="root" presStyleCnt="0">
        <dgm:presLayoutVars>
          <dgm:dir/>
          <dgm:resizeHandles val="exact"/>
        </dgm:presLayoutVars>
      </dgm:prSet>
      <dgm:spPr/>
    </dgm:pt>
    <dgm:pt modelId="{10433C62-F5BA-44F0-A0C2-BF1A7AEDD09B}" type="pres">
      <dgm:prSet presAssocID="{960D8BB2-98F2-4BC3-AC20-1EFB540B793A}" presName="compNode" presStyleCnt="0"/>
      <dgm:spPr/>
    </dgm:pt>
    <dgm:pt modelId="{2215FDB6-A424-45DF-B5A9-5D1088383D65}" type="pres">
      <dgm:prSet presAssocID="{960D8BB2-98F2-4BC3-AC20-1EFB540B793A}" presName="bgRect" presStyleLbl="bgShp" presStyleIdx="0" presStyleCnt="3"/>
      <dgm:spPr/>
    </dgm:pt>
    <dgm:pt modelId="{006147B9-D566-4836-8342-23118DFFACD2}" type="pres">
      <dgm:prSet presAssocID="{960D8BB2-98F2-4BC3-AC20-1EFB540B793A}" presName="iconRect" presStyleLbl="node1" presStyleIdx="0" presStyleCnt="3"/>
      <dgm:spPr/>
    </dgm:pt>
    <dgm:pt modelId="{5C3FDEE8-1F56-4F9A-8131-F67DF604BCD9}" type="pres">
      <dgm:prSet presAssocID="{960D8BB2-98F2-4BC3-AC20-1EFB540B793A}" presName="spaceRect" presStyleCnt="0"/>
      <dgm:spPr/>
    </dgm:pt>
    <dgm:pt modelId="{45C1135C-F69C-469E-B8AC-14B6E8E59B76}" type="pres">
      <dgm:prSet presAssocID="{960D8BB2-98F2-4BC3-AC20-1EFB540B793A}" presName="parTx" presStyleLbl="revTx" presStyleIdx="0" presStyleCnt="3">
        <dgm:presLayoutVars>
          <dgm:chMax val="0"/>
          <dgm:chPref val="0"/>
        </dgm:presLayoutVars>
      </dgm:prSet>
      <dgm:spPr/>
    </dgm:pt>
    <dgm:pt modelId="{42C6A4A6-EAB1-4E2B-8CF5-A74EA2B92514}" type="pres">
      <dgm:prSet presAssocID="{DAB7EDCA-FBEB-467C-85F0-182A3B1EFBF8}" presName="sibTrans" presStyleCnt="0"/>
      <dgm:spPr/>
    </dgm:pt>
    <dgm:pt modelId="{83AEA16B-B562-4E7E-A313-4826BD7CFD21}" type="pres">
      <dgm:prSet presAssocID="{A169B363-4F11-405C-AA59-3D553213782E}" presName="compNode" presStyleCnt="0"/>
      <dgm:spPr/>
    </dgm:pt>
    <dgm:pt modelId="{8B04E391-4B84-47C7-A37B-591DD5694CDE}" type="pres">
      <dgm:prSet presAssocID="{A169B363-4F11-405C-AA59-3D553213782E}" presName="bgRect" presStyleLbl="bgShp" presStyleIdx="1" presStyleCnt="3"/>
      <dgm:spPr/>
    </dgm:pt>
    <dgm:pt modelId="{0C959B24-AB89-4566-8322-B951D7FA875B}" type="pres">
      <dgm:prSet presAssocID="{A169B363-4F11-405C-AA59-3D553213782E}" presName="iconRect" presStyleLbl="node1" presStyleIdx="1" presStyleCnt="3"/>
      <dgm:spPr/>
    </dgm:pt>
    <dgm:pt modelId="{5EFF99E8-C047-409E-B77C-D1E92B7C47A8}" type="pres">
      <dgm:prSet presAssocID="{A169B363-4F11-405C-AA59-3D553213782E}" presName="spaceRect" presStyleCnt="0"/>
      <dgm:spPr/>
    </dgm:pt>
    <dgm:pt modelId="{9385151E-F99E-4DFA-8807-6A65F04FB327}" type="pres">
      <dgm:prSet presAssocID="{A169B363-4F11-405C-AA59-3D553213782E}" presName="parTx" presStyleLbl="revTx" presStyleIdx="1" presStyleCnt="3">
        <dgm:presLayoutVars>
          <dgm:chMax val="0"/>
          <dgm:chPref val="0"/>
        </dgm:presLayoutVars>
      </dgm:prSet>
      <dgm:spPr/>
    </dgm:pt>
    <dgm:pt modelId="{01BAC2D6-B31A-434C-9414-CFDF792F5C07}" type="pres">
      <dgm:prSet presAssocID="{B5EC414A-DA6F-40D2-BEE2-FEAF4AAF5904}" presName="sibTrans" presStyleCnt="0"/>
      <dgm:spPr/>
    </dgm:pt>
    <dgm:pt modelId="{8C167EB3-1325-44B0-AE19-AED0C8503A8F}" type="pres">
      <dgm:prSet presAssocID="{E962FD30-C4A9-4C9C-BB58-3B5AF6BFAB38}" presName="compNode" presStyleCnt="0"/>
      <dgm:spPr/>
    </dgm:pt>
    <dgm:pt modelId="{B4069017-DA91-4E5B-818C-53D588248112}" type="pres">
      <dgm:prSet presAssocID="{E962FD30-C4A9-4C9C-BB58-3B5AF6BFAB38}" presName="bgRect" presStyleLbl="bgShp" presStyleIdx="2" presStyleCnt="3"/>
      <dgm:spPr/>
    </dgm:pt>
    <dgm:pt modelId="{19AB4B33-704F-4786-8490-D7ADB753095B}" type="pres">
      <dgm:prSet presAssocID="{E962FD30-C4A9-4C9C-BB58-3B5AF6BFAB38}" presName="iconRect" presStyleLbl="node1" presStyleIdx="2" presStyleCnt="3"/>
      <dgm:spPr/>
    </dgm:pt>
    <dgm:pt modelId="{574726AD-44D0-47F0-862B-2385A2AB7E2B}" type="pres">
      <dgm:prSet presAssocID="{E962FD30-C4A9-4C9C-BB58-3B5AF6BFAB38}" presName="spaceRect" presStyleCnt="0"/>
      <dgm:spPr/>
    </dgm:pt>
    <dgm:pt modelId="{342E6E78-5AC1-4F8B-9596-5425A9EBC592}" type="pres">
      <dgm:prSet presAssocID="{E962FD30-C4A9-4C9C-BB58-3B5AF6BFAB3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033103-9933-4055-AC1C-3841685B81D8}" type="presOf" srcId="{FABE0D1B-3FD3-4E04-B8B8-677612689C37}" destId="{FB55813C-222F-44FB-9247-F4C91D51E0D7}" srcOrd="0" destOrd="0" presId="urn:microsoft.com/office/officeart/2018/2/layout/IconVerticalSolidList"/>
    <dgm:cxn modelId="{65557B12-D354-48F7-BB47-6088042D5424}" srcId="{FABE0D1B-3FD3-4E04-B8B8-677612689C37}" destId="{960D8BB2-98F2-4BC3-AC20-1EFB540B793A}" srcOrd="0" destOrd="0" parTransId="{5A661A52-56A8-40BB-AFD7-4B86C3FCFC19}" sibTransId="{DAB7EDCA-FBEB-467C-85F0-182A3B1EFBF8}"/>
    <dgm:cxn modelId="{8F4DC965-04B5-47A0-9A61-A1EC43453777}" type="presOf" srcId="{960D8BB2-98F2-4BC3-AC20-1EFB540B793A}" destId="{45C1135C-F69C-469E-B8AC-14B6E8E59B76}" srcOrd="0" destOrd="0" presId="urn:microsoft.com/office/officeart/2018/2/layout/IconVerticalSolidList"/>
    <dgm:cxn modelId="{80379C68-D472-4055-8532-13A18F0F780F}" srcId="{FABE0D1B-3FD3-4E04-B8B8-677612689C37}" destId="{E962FD30-C4A9-4C9C-BB58-3B5AF6BFAB38}" srcOrd="2" destOrd="0" parTransId="{6B301F86-3E5C-474F-90EB-B424078425FA}" sibTransId="{83E5BB4F-3748-408D-A64D-A6647A957612}"/>
    <dgm:cxn modelId="{01526E49-4B3D-40E4-90AD-A48E3286D388}" type="presOf" srcId="{A169B363-4F11-405C-AA59-3D553213782E}" destId="{9385151E-F99E-4DFA-8807-6A65F04FB327}" srcOrd="0" destOrd="0" presId="urn:microsoft.com/office/officeart/2018/2/layout/IconVerticalSolidList"/>
    <dgm:cxn modelId="{8239A487-A1DC-491D-9D19-4B8F94381653}" type="presOf" srcId="{E962FD30-C4A9-4C9C-BB58-3B5AF6BFAB38}" destId="{342E6E78-5AC1-4F8B-9596-5425A9EBC592}" srcOrd="0" destOrd="0" presId="urn:microsoft.com/office/officeart/2018/2/layout/IconVerticalSolidList"/>
    <dgm:cxn modelId="{7CF94290-7B82-4AB5-86EE-6D9C9B6C71D4}" srcId="{FABE0D1B-3FD3-4E04-B8B8-677612689C37}" destId="{A169B363-4F11-405C-AA59-3D553213782E}" srcOrd="1" destOrd="0" parTransId="{E1465188-D036-446D-AD1A-591780B2F232}" sibTransId="{B5EC414A-DA6F-40D2-BEE2-FEAF4AAF5904}"/>
    <dgm:cxn modelId="{5E4AA6F7-A16C-4B83-94E7-54C1F60CB2AD}" type="presParOf" srcId="{FB55813C-222F-44FB-9247-F4C91D51E0D7}" destId="{10433C62-F5BA-44F0-A0C2-BF1A7AEDD09B}" srcOrd="0" destOrd="0" presId="urn:microsoft.com/office/officeart/2018/2/layout/IconVerticalSolidList"/>
    <dgm:cxn modelId="{7BAE31B1-2FAC-4584-B848-6637EF3B35FD}" type="presParOf" srcId="{10433C62-F5BA-44F0-A0C2-BF1A7AEDD09B}" destId="{2215FDB6-A424-45DF-B5A9-5D1088383D65}" srcOrd="0" destOrd="0" presId="urn:microsoft.com/office/officeart/2018/2/layout/IconVerticalSolidList"/>
    <dgm:cxn modelId="{23280F71-F098-4188-BFD3-68A343ED0741}" type="presParOf" srcId="{10433C62-F5BA-44F0-A0C2-BF1A7AEDD09B}" destId="{006147B9-D566-4836-8342-23118DFFACD2}" srcOrd="1" destOrd="0" presId="urn:microsoft.com/office/officeart/2018/2/layout/IconVerticalSolidList"/>
    <dgm:cxn modelId="{1274496A-4F6F-4578-AD35-54D44E25DC8D}" type="presParOf" srcId="{10433C62-F5BA-44F0-A0C2-BF1A7AEDD09B}" destId="{5C3FDEE8-1F56-4F9A-8131-F67DF604BCD9}" srcOrd="2" destOrd="0" presId="urn:microsoft.com/office/officeart/2018/2/layout/IconVerticalSolidList"/>
    <dgm:cxn modelId="{C08F009C-E70E-46A1-B4A2-92470BF0FDA3}" type="presParOf" srcId="{10433C62-F5BA-44F0-A0C2-BF1A7AEDD09B}" destId="{45C1135C-F69C-469E-B8AC-14B6E8E59B76}" srcOrd="3" destOrd="0" presId="urn:microsoft.com/office/officeart/2018/2/layout/IconVerticalSolidList"/>
    <dgm:cxn modelId="{B80B5B52-B263-4001-87AC-D48A1D6A0235}" type="presParOf" srcId="{FB55813C-222F-44FB-9247-F4C91D51E0D7}" destId="{42C6A4A6-EAB1-4E2B-8CF5-A74EA2B92514}" srcOrd="1" destOrd="0" presId="urn:microsoft.com/office/officeart/2018/2/layout/IconVerticalSolidList"/>
    <dgm:cxn modelId="{07C7747C-A1BC-46D7-A199-EAB71A126EA5}" type="presParOf" srcId="{FB55813C-222F-44FB-9247-F4C91D51E0D7}" destId="{83AEA16B-B562-4E7E-A313-4826BD7CFD21}" srcOrd="2" destOrd="0" presId="urn:microsoft.com/office/officeart/2018/2/layout/IconVerticalSolidList"/>
    <dgm:cxn modelId="{091EF2E2-2E8D-4960-A94F-72A898026F89}" type="presParOf" srcId="{83AEA16B-B562-4E7E-A313-4826BD7CFD21}" destId="{8B04E391-4B84-47C7-A37B-591DD5694CDE}" srcOrd="0" destOrd="0" presId="urn:microsoft.com/office/officeart/2018/2/layout/IconVerticalSolidList"/>
    <dgm:cxn modelId="{6A7D1FDC-41EE-4056-A969-575B518E4A98}" type="presParOf" srcId="{83AEA16B-B562-4E7E-A313-4826BD7CFD21}" destId="{0C959B24-AB89-4566-8322-B951D7FA875B}" srcOrd="1" destOrd="0" presId="urn:microsoft.com/office/officeart/2018/2/layout/IconVerticalSolidList"/>
    <dgm:cxn modelId="{9672F630-F9C7-4445-B6D4-0017AE99A705}" type="presParOf" srcId="{83AEA16B-B562-4E7E-A313-4826BD7CFD21}" destId="{5EFF99E8-C047-409E-B77C-D1E92B7C47A8}" srcOrd="2" destOrd="0" presId="urn:microsoft.com/office/officeart/2018/2/layout/IconVerticalSolidList"/>
    <dgm:cxn modelId="{8971C6A4-9806-437A-9E6C-F7209A6A16DD}" type="presParOf" srcId="{83AEA16B-B562-4E7E-A313-4826BD7CFD21}" destId="{9385151E-F99E-4DFA-8807-6A65F04FB327}" srcOrd="3" destOrd="0" presId="urn:microsoft.com/office/officeart/2018/2/layout/IconVerticalSolidList"/>
    <dgm:cxn modelId="{05C2D041-83A6-4032-B708-36DA7E6264EB}" type="presParOf" srcId="{FB55813C-222F-44FB-9247-F4C91D51E0D7}" destId="{01BAC2D6-B31A-434C-9414-CFDF792F5C07}" srcOrd="3" destOrd="0" presId="urn:microsoft.com/office/officeart/2018/2/layout/IconVerticalSolidList"/>
    <dgm:cxn modelId="{034E7F96-AD7E-4CAC-9EC5-69DA84B87B60}" type="presParOf" srcId="{FB55813C-222F-44FB-9247-F4C91D51E0D7}" destId="{8C167EB3-1325-44B0-AE19-AED0C8503A8F}" srcOrd="4" destOrd="0" presId="urn:microsoft.com/office/officeart/2018/2/layout/IconVerticalSolidList"/>
    <dgm:cxn modelId="{4658D110-2D4B-468D-A6C7-C003F0D69DD0}" type="presParOf" srcId="{8C167EB3-1325-44B0-AE19-AED0C8503A8F}" destId="{B4069017-DA91-4E5B-818C-53D588248112}" srcOrd="0" destOrd="0" presId="urn:microsoft.com/office/officeart/2018/2/layout/IconVerticalSolidList"/>
    <dgm:cxn modelId="{FA83ED1F-EF4D-4F43-A83E-52A7D3BE6AB5}" type="presParOf" srcId="{8C167EB3-1325-44B0-AE19-AED0C8503A8F}" destId="{19AB4B33-704F-4786-8490-D7ADB753095B}" srcOrd="1" destOrd="0" presId="urn:microsoft.com/office/officeart/2018/2/layout/IconVerticalSolidList"/>
    <dgm:cxn modelId="{423E9171-383E-446F-8217-290BC38E5D80}" type="presParOf" srcId="{8C167EB3-1325-44B0-AE19-AED0C8503A8F}" destId="{574726AD-44D0-47F0-862B-2385A2AB7E2B}" srcOrd="2" destOrd="0" presId="urn:microsoft.com/office/officeart/2018/2/layout/IconVerticalSolidList"/>
    <dgm:cxn modelId="{22592FB4-ED0B-4205-973C-63C11599950E}" type="presParOf" srcId="{8C167EB3-1325-44B0-AE19-AED0C8503A8F}" destId="{342E6E78-5AC1-4F8B-9596-5425A9EBC5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5FDB6-A424-45DF-B5A9-5D1088383D65}">
      <dsp:nvSpPr>
        <dsp:cNvPr id="0" name=""/>
        <dsp:cNvSpPr/>
      </dsp:nvSpPr>
      <dsp:spPr>
        <a:xfrm>
          <a:off x="0" y="378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147B9-D566-4836-8342-23118DFFACD2}">
      <dsp:nvSpPr>
        <dsp:cNvPr id="0" name=""/>
        <dsp:cNvSpPr/>
      </dsp:nvSpPr>
      <dsp:spPr>
        <a:xfrm>
          <a:off x="268034" y="199743"/>
          <a:ext cx="487335" cy="487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1135C-F69C-469E-B8AC-14B6E8E59B76}">
      <dsp:nvSpPr>
        <dsp:cNvPr id="0" name=""/>
        <dsp:cNvSpPr/>
      </dsp:nvSpPr>
      <dsp:spPr>
        <a:xfrm>
          <a:off x="1023404" y="378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Modstandsdygtig overfor angreb fra skadeorganismer</a:t>
          </a:r>
          <a:br>
            <a:rPr lang="da-DK" sz="2100" kern="1200"/>
          </a:br>
          <a:r>
            <a:rPr lang="da-DK" sz="2100" kern="1200"/>
            <a:t>virus – bakterier – insekter – svampe</a:t>
          </a:r>
          <a:endParaRPr lang="en-US" sz="2100" kern="1200"/>
        </a:p>
      </dsp:txBody>
      <dsp:txXfrm>
        <a:off x="1023404" y="378"/>
        <a:ext cx="6706323" cy="886064"/>
      </dsp:txXfrm>
    </dsp:sp>
    <dsp:sp modelId="{8B04E391-4B84-47C7-A37B-591DD5694CDE}">
      <dsp:nvSpPr>
        <dsp:cNvPr id="0" name=""/>
        <dsp:cNvSpPr/>
      </dsp:nvSpPr>
      <dsp:spPr>
        <a:xfrm>
          <a:off x="0" y="1107959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59B24-AB89-4566-8322-B951D7FA875B}">
      <dsp:nvSpPr>
        <dsp:cNvPr id="0" name=""/>
        <dsp:cNvSpPr/>
      </dsp:nvSpPr>
      <dsp:spPr>
        <a:xfrm>
          <a:off x="268034" y="1307323"/>
          <a:ext cx="487335" cy="487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5151E-F99E-4DFA-8807-6A65F04FB327}">
      <dsp:nvSpPr>
        <dsp:cNvPr id="0" name=""/>
        <dsp:cNvSpPr/>
      </dsp:nvSpPr>
      <dsp:spPr>
        <a:xfrm>
          <a:off x="1023404" y="1107959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Produktion af planter med højere indhold af sunde stoffer</a:t>
          </a:r>
          <a:br>
            <a:rPr lang="da-DK" sz="2100" kern="1200"/>
          </a:br>
          <a:r>
            <a:rPr lang="da-DK" sz="2100" kern="1200"/>
            <a:t>vitaminer – mineraler </a:t>
          </a:r>
          <a:endParaRPr lang="en-US" sz="2100" kern="1200"/>
        </a:p>
      </dsp:txBody>
      <dsp:txXfrm>
        <a:off x="1023404" y="1107959"/>
        <a:ext cx="6706323" cy="886064"/>
      </dsp:txXfrm>
    </dsp:sp>
    <dsp:sp modelId="{B4069017-DA91-4E5B-818C-53D588248112}">
      <dsp:nvSpPr>
        <dsp:cNvPr id="0" name=""/>
        <dsp:cNvSpPr/>
      </dsp:nvSpPr>
      <dsp:spPr>
        <a:xfrm>
          <a:off x="0" y="2215539"/>
          <a:ext cx="7729728" cy="886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B4B33-704F-4786-8490-D7ADB753095B}">
      <dsp:nvSpPr>
        <dsp:cNvPr id="0" name=""/>
        <dsp:cNvSpPr/>
      </dsp:nvSpPr>
      <dsp:spPr>
        <a:xfrm>
          <a:off x="268034" y="2414904"/>
          <a:ext cx="487335" cy="487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E6E78-5AC1-4F8B-9596-5425A9EBC592}">
      <dsp:nvSpPr>
        <dsp:cNvPr id="0" name=""/>
        <dsp:cNvSpPr/>
      </dsp:nvSpPr>
      <dsp:spPr>
        <a:xfrm>
          <a:off x="1023404" y="2215539"/>
          <a:ext cx="6706323" cy="88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5" tIns="93775" rIns="93775" bIns="937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Planter som vacciner</a:t>
          </a:r>
          <a:endParaRPr lang="en-US" sz="2100" kern="1200"/>
        </a:p>
      </dsp:txBody>
      <dsp:txXfrm>
        <a:off x="1023404" y="2215539"/>
        <a:ext cx="6706323" cy="88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C552B-01F8-BD52-3632-FC383FDE2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Transgene planter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26C6CB-126B-AA34-C6CF-592094FF4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Mål og metode </a:t>
            </a:r>
          </a:p>
        </p:txBody>
      </p:sp>
    </p:spTree>
    <p:extLst>
      <p:ext uri="{BB962C8B-B14F-4D97-AF65-F5344CB8AC3E}">
        <p14:creationId xmlns:p14="http://schemas.microsoft.com/office/powerpoint/2010/main" val="206440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C5DFE4B8-1A1F-F904-DDFE-10D514A9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476250"/>
            <a:ext cx="4681537" cy="40011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2000" b="1"/>
              <a:t>Transgene planter som bioreaktorer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CBC3825D-0735-5529-FA7C-CE95DECA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196975"/>
            <a:ext cx="6264275" cy="17097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dirty="0"/>
              <a:t>Plante- og dyreceller kan foretage biokemiske ændringer af de transgene produkter, man ønsker at producere.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dirty="0"/>
              <a:t>Det kan gær og bakterier ikke.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dirty="0"/>
              <a:t>Let og billigt dyrkning på store arealer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 dirty="0"/>
              <a:t>Ingen risiko for overførsel af sygdomme til mennesket</a:t>
            </a:r>
          </a:p>
        </p:txBody>
      </p:sp>
      <p:pic>
        <p:nvPicPr>
          <p:cNvPr id="10244" name="Picture 6" descr="scan002">
            <a:extLst>
              <a:ext uri="{FF2B5EF4-FFF2-40B4-BE49-F238E27FC236}">
                <a16:creationId xmlns:a16="http://schemas.microsoft.com/office/drawing/2014/main" id="{E64F898F-A310-8CDD-4950-A5A1481D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997200"/>
            <a:ext cx="36385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9969542B-80A2-BD85-7128-1012784F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476250"/>
            <a:ext cx="5688013" cy="40011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2000" b="1"/>
              <a:t>Er transgene planter skadelige for naturen ?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D32DE3C6-63D5-5CB2-650B-24562815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125539"/>
            <a:ext cx="6624637" cy="54832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u="sng" dirty="0"/>
              <a:t>1) Kan transgene planter sprede sig via deres frø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Eksperter: sandsynligheden er lille, men kun få års erfaring. Men alm. planter spreder sig jo ikke.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Miljøstyrelsen vurderer om der er risiko – miljømæssig risikovurdering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u="sng" dirty="0"/>
              <a:t>2) Kan gener spredes til andre planter 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Undersøgelser har vist at det synes at være mulighed for genspredning til nærtbeslægtede arter.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u="sng" dirty="0"/>
              <a:t>3) Kan transgene planter have effekt på dyrelivet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Måske kan insektresistente planter udgøre en trussel for gavnlige insekter eks. </a:t>
            </a:r>
            <a:r>
              <a:rPr lang="da-DK" altLang="da-DK" sz="1800" dirty="0" err="1"/>
              <a:t>bestøvere</a:t>
            </a:r>
            <a:r>
              <a:rPr lang="da-DK" altLang="da-DK" sz="18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Eller måske kan der ske påvirkning af dyrelivet i jorden tæt ved planternes rødder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a-DK" altLang="da-DK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/>
              <a:t> </a:t>
            </a:r>
            <a:r>
              <a:rPr lang="da-DK" altLang="da-DK" sz="1800" b="1" dirty="0">
                <a:solidFill>
                  <a:srgbClr val="FF0000"/>
                </a:solidFill>
              </a:rPr>
              <a:t>Vi bør være sikre før vi dyrker planterne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139EE-C8A8-2B68-9529-FFDA2AAA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Transgene planter </a:t>
            </a:r>
          </a:p>
        </p:txBody>
      </p:sp>
      <p:graphicFrame>
        <p:nvGraphicFramePr>
          <p:cNvPr id="2054" name="Pladsholder til indhold 2">
            <a:extLst>
              <a:ext uri="{FF2B5EF4-FFF2-40B4-BE49-F238E27FC236}">
                <a16:creationId xmlns:a16="http://schemas.microsoft.com/office/drawing/2014/main" id="{0D6B7F0D-2EFE-CD84-B82E-84AF88A80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506138"/>
              </p:ext>
            </p:extLst>
          </p:nvPr>
        </p:nvGraphicFramePr>
        <p:xfrm>
          <a:off x="188976" y="3526222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17C12CE0-EEE5-EED7-6F47-D5EE60353818}"/>
              </a:ext>
            </a:extLst>
          </p:cNvPr>
          <p:cNvSpPr/>
          <p:nvPr/>
        </p:nvSpPr>
        <p:spPr>
          <a:xfrm>
            <a:off x="7220607" y="2301766"/>
            <a:ext cx="4288221" cy="10300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da-DK" sz="1800">
                <a:solidFill>
                  <a:schemeClr val="bg1"/>
                </a:solidFill>
              </a:rPr>
              <a:t>MÅL: nye og forbedrede egenskaber</a:t>
            </a:r>
            <a:endParaRPr lang="da-DK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F78483EC-BD46-F796-5245-938F584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440" y="3899875"/>
            <a:ext cx="3677920" cy="83099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20040">
              <a:spcBef>
                <a:spcPct val="50000"/>
              </a:spcBef>
              <a:buNone/>
            </a:pPr>
            <a:r>
              <a:rPr lang="da-DK" altLang="da-DK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Donorgener kan hentes i alle organismer da DNA grundlæggende er ens – enorm genetisk variation</a:t>
            </a:r>
            <a:endParaRPr lang="da-DK" altLang="da-DK" sz="1600" dirty="0"/>
          </a:p>
        </p:txBody>
      </p:sp>
    </p:spTree>
    <p:extLst>
      <p:ext uri="{BB962C8B-B14F-4D97-AF65-F5344CB8AC3E}">
        <p14:creationId xmlns:p14="http://schemas.microsoft.com/office/powerpoint/2010/main" val="380691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D26B9117-F8E4-258F-97DE-28151B60A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6080" y="2865774"/>
            <a:ext cx="4797453" cy="1126462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altLang="da-DK" sz="1800"/>
              <a:t>Nerica ris- krydsning ml. O. sative (Højtydende) og O. glaberrima (tørkeresistent)</a:t>
            </a:r>
          </a:p>
        </p:txBody>
      </p:sp>
      <p:sp>
        <p:nvSpPr>
          <p:cNvPr id="3082" name="Rectangle 3079">
            <a:extLst>
              <a:ext uri="{FF2B5EF4-FFF2-40B4-BE49-F238E27FC236}">
                <a16:creationId xmlns:a16="http://schemas.microsoft.com/office/drawing/2014/main" id="{0033E82B-6FB2-4161-A161-ED30DBDE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2" descr="undefined">
            <a:extLst>
              <a:ext uri="{FF2B5EF4-FFF2-40B4-BE49-F238E27FC236}">
                <a16:creationId xmlns:a16="http://schemas.microsoft.com/office/drawing/2014/main" id="{901DDCF4-FE23-EC16-A01D-3DB275FB18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1305765"/>
            <a:ext cx="4818245" cy="396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undefined">
            <a:extLst>
              <a:ext uri="{FF2B5EF4-FFF2-40B4-BE49-F238E27FC236}">
                <a16:creationId xmlns:a16="http://schemas.microsoft.com/office/drawing/2014/main" id="{28040754-DAD2-517A-D06F-A559D696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283" y="1123527"/>
            <a:ext cx="222181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4" name="Straight Connector 410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can003">
            <a:extLst>
              <a:ext uri="{FF2B5EF4-FFF2-40B4-BE49-F238E27FC236}">
                <a16:creationId xmlns:a16="http://schemas.microsoft.com/office/drawing/2014/main" id="{7F3709BF-CD93-A569-B7E2-2581B588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132" y="1123527"/>
            <a:ext cx="329243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5" name="Straight Connector 410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10" descr="undefined">
            <a:extLst>
              <a:ext uri="{FF2B5EF4-FFF2-40B4-BE49-F238E27FC236}">
                <a16:creationId xmlns:a16="http://schemas.microsoft.com/office/drawing/2014/main" id="{01BB07C8-1396-1214-8509-4988C685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940" y="1123528"/>
            <a:ext cx="231391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A1BFBD-FEF4-CF58-8A46-F838A5E8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8" y="10510"/>
            <a:ext cx="10152988" cy="10405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 sz="2600"/>
              <a:t>Metode til transgene planter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7BB7FB5-FA5A-F897-4E3B-2B9DB225E03E}"/>
              </a:ext>
            </a:extLst>
          </p:cNvPr>
          <p:cNvSpPr/>
          <p:nvPr/>
        </p:nvSpPr>
        <p:spPr>
          <a:xfrm>
            <a:off x="6989379" y="6011917"/>
            <a:ext cx="4172606" cy="835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Eksempel med resistens mod Roundup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B1AF56B-9C67-1B05-AD46-FAA7576B1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6080" y="2865774"/>
            <a:ext cx="4797453" cy="1126462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altLang="da-DK" sz="2400"/>
              <a:t>Fremstilling af round-up resistente planter</a:t>
            </a:r>
          </a:p>
        </p:txBody>
      </p:sp>
      <p:sp>
        <p:nvSpPr>
          <p:cNvPr id="5128" name="Rectangle 5127">
            <a:extLst>
              <a:ext uri="{FF2B5EF4-FFF2-40B4-BE49-F238E27FC236}">
                <a16:creationId xmlns:a16="http://schemas.microsoft.com/office/drawing/2014/main" id="{0033E82B-6FB2-4161-A161-ED30DBDE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2" descr="undefined">
            <a:extLst>
              <a:ext uri="{FF2B5EF4-FFF2-40B4-BE49-F238E27FC236}">
                <a16:creationId xmlns:a16="http://schemas.microsoft.com/office/drawing/2014/main" id="{410DB085-C17A-87B8-C6BB-88C0C0AC4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83" r="14981" b="13582"/>
          <a:stretch/>
        </p:blipFill>
        <p:spPr>
          <a:xfrm>
            <a:off x="1066800" y="-1"/>
            <a:ext cx="3119120" cy="684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9C7ECB7C-6F8E-8F4D-3E72-2E1D55D4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620714"/>
            <a:ext cx="4897437" cy="27320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u="sng"/>
              <a:t>Resultat af transformationen:</a:t>
            </a:r>
            <a:r>
              <a:rPr lang="da-DK" altLang="da-DK" sz="1800" u="sng"/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800"/>
              <a:t>En gensplejset plante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800"/>
              <a:t>Planten har den ønskede egenskab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800"/>
              <a:t>Planten har IKKE den ønskede egenskab</a:t>
            </a:r>
            <a:br>
              <a:rPr lang="da-DK" altLang="da-DK" sz="1800"/>
            </a:br>
            <a:r>
              <a:rPr lang="da-DK" altLang="da-DK" sz="1800"/>
              <a:t>- lav aktivitet </a:t>
            </a:r>
            <a:br>
              <a:rPr lang="da-DK" altLang="da-DK" sz="1800"/>
            </a:br>
            <a:r>
              <a:rPr lang="da-DK" altLang="da-DK" sz="1800"/>
              <a:t>- kun aktivitet i nogle celler</a:t>
            </a:r>
            <a:br>
              <a:rPr lang="da-DK" altLang="da-DK" sz="1800"/>
            </a:br>
            <a:r>
              <a:rPr lang="da-DK" altLang="da-DK" sz="1800" i="1"/>
              <a:t>Genernes placering i forhold til hinanden betyder noget for aktiviteten</a:t>
            </a:r>
          </a:p>
        </p:txBody>
      </p:sp>
      <p:sp>
        <p:nvSpPr>
          <p:cNvPr id="6147" name="Line 5">
            <a:extLst>
              <a:ext uri="{FF2B5EF4-FFF2-40B4-BE49-F238E27FC236}">
                <a16:creationId xmlns:a16="http://schemas.microsoft.com/office/drawing/2014/main" id="{8BC48C21-72BA-0D95-FEA4-2B9766A07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0438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1F1F254A-E99B-E762-A3DD-62FCA8FE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4365625"/>
            <a:ext cx="4967287" cy="36933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/>
              <a:t>Gendannelse af en hel plante – ofte vanskeligt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74E44793-E901-C560-FF59-5315CD3C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5084763"/>
            <a:ext cx="7705725" cy="9445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 u="sng" dirty="0"/>
              <a:t>Muligt sundhedsmæssigt problem:</a:t>
            </a:r>
            <a:r>
              <a:rPr lang="da-DK" altLang="da-DK" sz="1800" dirty="0"/>
              <a:t> der er indsat antibiotikaresistens i plasmiderne. Kan de give antibiotikaresistente bakterier, når planterne dyrkes?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93199C-EA17-88A7-116C-6CEFE6FC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da-DK" sz="2200">
                <a:solidFill>
                  <a:schemeClr val="bg1"/>
                </a:solidFill>
              </a:rPr>
              <a:t>Insektresistente transgene planter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74AA6C-AC4A-02C8-951B-10B60660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</a:rPr>
              <a:t>Gen indsat fra </a:t>
            </a:r>
            <a:r>
              <a:rPr lang="da-DK" altLang="da-DK" i="1" dirty="0" err="1">
                <a:solidFill>
                  <a:schemeClr val="bg1"/>
                </a:solidFill>
              </a:rPr>
              <a:t>Bacillus</a:t>
            </a:r>
            <a:r>
              <a:rPr lang="da-DK" altLang="da-DK" i="1" dirty="0">
                <a:solidFill>
                  <a:schemeClr val="bg1"/>
                </a:solidFill>
              </a:rPr>
              <a:t> </a:t>
            </a:r>
            <a:r>
              <a:rPr lang="da-DK" altLang="da-DK" i="1" dirty="0" err="1">
                <a:solidFill>
                  <a:schemeClr val="bg1"/>
                </a:solidFill>
              </a:rPr>
              <a:t>thuringiensis</a:t>
            </a:r>
            <a:r>
              <a:rPr lang="da-DK" altLang="da-DK" i="1" dirty="0">
                <a:solidFill>
                  <a:schemeClr val="bg1"/>
                </a:solidFill>
              </a:rPr>
              <a:t>, </a:t>
            </a:r>
            <a:r>
              <a:rPr lang="da-DK" altLang="da-DK" dirty="0">
                <a:solidFill>
                  <a:schemeClr val="bg1"/>
                </a:solidFill>
              </a:rPr>
              <a:t>som koder for et giftstof </a:t>
            </a:r>
            <a:r>
              <a:rPr lang="da-DK" altLang="da-DK" i="1" dirty="0">
                <a:solidFill>
                  <a:schemeClr val="bg1"/>
                </a:solidFill>
              </a:rPr>
              <a:t>Bt-toksin,</a:t>
            </a:r>
            <a:r>
              <a:rPr lang="da-DK" altLang="da-DK" dirty="0">
                <a:solidFill>
                  <a:schemeClr val="bg1"/>
                </a:solidFill>
              </a:rPr>
              <a:t> som er giftigt for planteædende </a:t>
            </a:r>
            <a:r>
              <a:rPr lang="da-DK" altLang="da-DK" dirty="0" err="1">
                <a:solidFill>
                  <a:schemeClr val="bg1"/>
                </a:solidFill>
              </a:rPr>
              <a:t>insketer</a:t>
            </a:r>
            <a:r>
              <a:rPr lang="da-DK" altLang="da-DK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</a:rPr>
              <a:t>Anslået skades 25 % af verdens afgrøder af insekter før de kan høstes.</a:t>
            </a:r>
            <a:r>
              <a:rPr lang="da-DK" altLang="da-DK" i="1" dirty="0">
                <a:solidFill>
                  <a:schemeClr val="bg1"/>
                </a:solidFill>
              </a:rPr>
              <a:t> 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171" name="Picture 5" descr="scan002">
            <a:extLst>
              <a:ext uri="{FF2B5EF4-FFF2-40B4-BE49-F238E27FC236}">
                <a16:creationId xmlns:a16="http://schemas.microsoft.com/office/drawing/2014/main" id="{239522BC-B5EA-0784-90C3-422A0C81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940" y="1366345"/>
            <a:ext cx="7465295" cy="39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2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C429998-E3EF-AEC3-916C-C28650E4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476250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4400" dirty="0"/>
              <a:t>Transgene planter på vej.</a:t>
            </a:r>
          </a:p>
        </p:txBody>
      </p:sp>
      <p:pic>
        <p:nvPicPr>
          <p:cNvPr id="8195" name="Picture 5" descr="scan002">
            <a:extLst>
              <a:ext uri="{FF2B5EF4-FFF2-40B4-BE49-F238E27FC236}">
                <a16:creationId xmlns:a16="http://schemas.microsoft.com/office/drawing/2014/main" id="{06FE414F-BB74-DB48-9F9F-CA1268CE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6"/>
            <a:ext cx="33845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>
            <a:extLst>
              <a:ext uri="{FF2B5EF4-FFF2-40B4-BE49-F238E27FC236}">
                <a16:creationId xmlns:a16="http://schemas.microsoft.com/office/drawing/2014/main" id="{AFD811D2-4FC5-FB99-D6C6-9962BA70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1412876"/>
            <a:ext cx="4391025" cy="14652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/>
              <a:t>Fokus på kvalitetsegenskaber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600"/>
              <a:t>Vitaminer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600"/>
              <a:t>Mineraler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a-DK" altLang="da-DK" sz="1600"/>
              <a:t>Fytokemikalier med sundhedseffekt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EB31638C-88B8-4B4A-327D-CC81F5E9B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76701"/>
            <a:ext cx="2808288" cy="9445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dirty="0" err="1"/>
              <a:t>Opkoncentrering</a:t>
            </a:r>
            <a:r>
              <a:rPr lang="da-DK" altLang="da-DK" sz="1800" dirty="0"/>
              <a:t> af planternes normale lave indhold af stofferne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30E7E09E-08B0-18E0-693D-C36798EF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300663"/>
            <a:ext cx="2808288" cy="9715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400" dirty="0"/>
              <a:t>Indgrebene langt mere komplicerede end de tidligere nævnte produktionsrelaterede egenskaber =&gt; 7 nye gener i ris</a:t>
            </a:r>
          </a:p>
        </p:txBody>
      </p:sp>
      <p:pic>
        <p:nvPicPr>
          <p:cNvPr id="8200" name="Picture 10" descr="undefined">
            <a:extLst>
              <a:ext uri="{FF2B5EF4-FFF2-40B4-BE49-F238E27FC236}">
                <a16:creationId xmlns:a16="http://schemas.microsoft.com/office/drawing/2014/main" id="{8026D830-A2C2-94F6-5E99-F3D74238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79" y="2878139"/>
            <a:ext cx="2903538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el 1">
            <a:extLst>
              <a:ext uri="{FF2B5EF4-FFF2-40B4-BE49-F238E27FC236}">
                <a16:creationId xmlns:a16="http://schemas.microsoft.com/office/drawing/2014/main" id="{5EA5FB4F-C8C2-42F6-531A-340E1B99A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da-DK"/>
              <a:t>For eller imod GMO?</a:t>
            </a:r>
          </a:p>
        </p:txBody>
      </p:sp>
      <p:pic>
        <p:nvPicPr>
          <p:cNvPr id="9219" name="Picture 2" descr="undefined">
            <a:extLst>
              <a:ext uri="{FF2B5EF4-FFF2-40B4-BE49-F238E27FC236}">
                <a16:creationId xmlns:a16="http://schemas.microsoft.com/office/drawing/2014/main" id="{FF3DA2FB-E05D-76B3-B5C7-68F6AC1DDE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237945"/>
            <a:ext cx="6257544" cy="406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23</TotalTime>
  <Words>402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Pakke</vt:lpstr>
      <vt:lpstr>Transgene planter </vt:lpstr>
      <vt:lpstr>Mål med Transgene planter </vt:lpstr>
      <vt:lpstr>Nerica ris- krydsning ml. O. sative (Højtydende) og O. glaberrima (tørkeresistent)</vt:lpstr>
      <vt:lpstr>Metode til transgene planter </vt:lpstr>
      <vt:lpstr>Fremstilling af round-up resistente planter</vt:lpstr>
      <vt:lpstr>PowerPoint-præsentation</vt:lpstr>
      <vt:lpstr>Insektresistente transgene planter</vt:lpstr>
      <vt:lpstr>PowerPoint-præsentation</vt:lpstr>
      <vt:lpstr>For eller imod GMO?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Transgene planter MÅL: nye og forbedrede egenskaber</dc:title>
  <dc:creator>Vigga Nørgaard Madsbøll</dc:creator>
  <cp:lastModifiedBy>Vigga Nørgaard Madsbøll</cp:lastModifiedBy>
  <cp:revision>3</cp:revision>
  <dcterms:created xsi:type="dcterms:W3CDTF">2024-03-08T13:30:10Z</dcterms:created>
  <dcterms:modified xsi:type="dcterms:W3CDTF">2026-03-05T20:04:45Z</dcterms:modified>
</cp:coreProperties>
</file>