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5"/>
  </p:notesMasterIdLst>
  <p:sldIdLst>
    <p:sldId id="260" r:id="rId2"/>
    <p:sldId id="270" r:id="rId3"/>
    <p:sldId id="277" r:id="rId4"/>
    <p:sldId id="278" r:id="rId5"/>
    <p:sldId id="271" r:id="rId6"/>
    <p:sldId id="281" r:id="rId7"/>
    <p:sldId id="272" r:id="rId8"/>
    <p:sldId id="280" r:id="rId9"/>
    <p:sldId id="28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39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20D1-5808-4380-A494-31A61112F020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0E676-2EAF-4D0C-8DDE-D95DA98EE57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252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0E676-2EAF-4D0C-8DDE-D95DA98EE57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2112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dirty="0"/>
              <a:t>Imitation (</a:t>
            </a:r>
            <a:r>
              <a:rPr lang="da-DK" sz="1200" dirty="0" err="1"/>
              <a:t>Taqlid</a:t>
            </a:r>
            <a:r>
              <a:rPr lang="da-DK" sz="1200" dirty="0"/>
              <a:t>) – tidligere fortolkninger eller nyfortolkninger (</a:t>
            </a:r>
            <a:r>
              <a:rPr lang="da-DK" sz="1200" dirty="0" err="1"/>
              <a:t>jtihad</a:t>
            </a:r>
            <a:r>
              <a:rPr lang="da-DK" sz="1200" dirty="0"/>
              <a:t>), altså direkte til koranen.</a:t>
            </a:r>
            <a:r>
              <a:rPr lang="da-DK" sz="1200" baseline="0" dirty="0"/>
              <a:t> Nyfortolkninger kan både ske konservativt eller mere liberalt</a:t>
            </a:r>
            <a:endParaRPr lang="da-DK" sz="1200" dirty="0"/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0E676-2EAF-4D0C-8DDE-D95DA98EE57E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041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A0E676-2EAF-4D0C-8DDE-D95DA98EE57E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8486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Spørgsmål om tro,</a:t>
            </a:r>
            <a:r>
              <a:rPr lang="da-DK" baseline="0" dirty="0"/>
              <a:t> personlig hygiejne, påklædning, spiseregler, arveregler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0E676-2EAF-4D0C-8DDE-D95DA98EE57E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6268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A0E676-2EAF-4D0C-8DDE-D95DA98EE57E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250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/>
              <a:t>Klik på ikonet for at tilføje et billede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i master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E6B0E8-790A-40B1-9C63-462A14EAE159}" type="datetimeFigureOut">
              <a:rPr lang="da-DK" smtClean="0"/>
              <a:t>05-03-2026</a:t>
            </a:fld>
            <a:endParaRPr lang="da-DK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F2CB1C-B184-4AE3-9A16-A7224E7CFAE2}" type="slidenum">
              <a:rPr lang="da-DK" smtClean="0"/>
              <a:t>‹nr.›</a:t>
            </a:fld>
            <a:endParaRPr lang="da-DK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Typologier - islamformer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da-DK" dirty="0"/>
              <a:t>Jan </a:t>
            </a:r>
            <a:r>
              <a:rPr lang="da-DK" dirty="0" err="1"/>
              <a:t>Hjärpe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2923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Traditionalisten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Sharia</a:t>
            </a:r>
            <a:r>
              <a:rPr lang="da-DK" dirty="0"/>
              <a:t> er sådan som traditionen har tolket det</a:t>
            </a:r>
          </a:p>
          <a:p>
            <a:r>
              <a:rPr lang="da-DK" dirty="0"/>
              <a:t>Enhver moske er tilknyttet en bestemt skole</a:t>
            </a:r>
          </a:p>
          <a:p>
            <a:r>
              <a:rPr lang="da-DK" dirty="0"/>
              <a:t>Traditionalisten vælger gennem sin imam en højtuddannet mufti/en retslærd, som kan svare på stort og småt. </a:t>
            </a:r>
          </a:p>
          <a:p>
            <a:pPr lvl="1"/>
            <a:r>
              <a:rPr lang="da-DK" dirty="0"/>
              <a:t>Dvs. foretage en juridisk vurdering (fatwa) af principielle og personlige spørgsmål</a:t>
            </a:r>
          </a:p>
          <a:p>
            <a:pPr lvl="1"/>
            <a:r>
              <a:rPr lang="da-DK" dirty="0"/>
              <a:t>Se f.eksask-imam.com, fatwa-online.com</a:t>
            </a:r>
          </a:p>
          <a:p>
            <a:pPr lvl="1"/>
            <a:r>
              <a:rPr lang="da-DK" dirty="0"/>
              <a:t>Lovskolernes muslimer, stammemuslimer (</a:t>
            </a:r>
            <a:r>
              <a:rPr lang="da-DK" dirty="0" err="1"/>
              <a:t>afghanistan</a:t>
            </a:r>
            <a:r>
              <a:rPr lang="da-DK" dirty="0"/>
              <a:t>), ortodokse muslimer, konservative muslimer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6996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Sekularisme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/>
          <a:lstStyle/>
          <a:p>
            <a:r>
              <a:rPr lang="da-DK" dirty="0"/>
              <a:t>Indadvendt som traditionalisten, for </a:t>
            </a:r>
            <a:r>
              <a:rPr lang="da-DK" dirty="0" err="1"/>
              <a:t>sharia</a:t>
            </a:r>
            <a:r>
              <a:rPr lang="da-DK" dirty="0"/>
              <a:t> skal ikke være et samfundsprojekt</a:t>
            </a:r>
          </a:p>
          <a:p>
            <a:r>
              <a:rPr lang="da-DK" dirty="0"/>
              <a:t>Afviser lovskolerne og de retslærdes vejledninger</a:t>
            </a:r>
          </a:p>
          <a:p>
            <a:r>
              <a:rPr lang="da-DK" dirty="0"/>
              <a:t>Personlig tolkning af Koranen (jf. KD)</a:t>
            </a:r>
          </a:p>
          <a:p>
            <a:r>
              <a:rPr lang="da-DK" dirty="0" err="1"/>
              <a:t>Sharia</a:t>
            </a:r>
            <a:r>
              <a:rPr lang="da-DK" dirty="0"/>
              <a:t> er en generel moralsk inspiration</a:t>
            </a:r>
          </a:p>
          <a:p>
            <a:r>
              <a:rPr lang="da-DK" dirty="0" err="1"/>
              <a:t>Sekularisten</a:t>
            </a:r>
            <a:r>
              <a:rPr lang="da-DK" dirty="0"/>
              <a:t> kan være</a:t>
            </a:r>
          </a:p>
          <a:p>
            <a:pPr lvl="1"/>
            <a:r>
              <a:rPr lang="da-DK" dirty="0"/>
              <a:t>Kulturmuslim (ingen ritualer, men respekt for den muslimske kultur)</a:t>
            </a:r>
          </a:p>
          <a:p>
            <a:pPr lvl="1"/>
            <a:r>
              <a:rPr lang="da-DK" dirty="0" err="1"/>
              <a:t>Sufi</a:t>
            </a:r>
            <a:r>
              <a:rPr lang="da-DK" dirty="0"/>
              <a:t> – inderligt gudsforhold</a:t>
            </a:r>
          </a:p>
          <a:p>
            <a:pPr lvl="1"/>
            <a:r>
              <a:rPr lang="da-DK" dirty="0"/>
              <a:t>Demokratiske muslimer</a:t>
            </a:r>
          </a:p>
          <a:p>
            <a:pPr lvl="1"/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00491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Modernisme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Shariatolkningen</a:t>
            </a:r>
            <a:r>
              <a:rPr lang="da-DK" dirty="0"/>
              <a:t> vedr. tro, ritualer, påklædning etc. skal overlades til den enkelte, men islam er ikke udelukkende indadvendt/privatsag</a:t>
            </a:r>
          </a:p>
          <a:p>
            <a:r>
              <a:rPr lang="da-DK" dirty="0"/>
              <a:t>Afviser lovskolernes patent på at tolke </a:t>
            </a:r>
            <a:r>
              <a:rPr lang="da-DK" dirty="0" err="1"/>
              <a:t>sharia</a:t>
            </a:r>
            <a:r>
              <a:rPr lang="da-DK" dirty="0"/>
              <a:t>, men Koranen, </a:t>
            </a:r>
            <a:r>
              <a:rPr lang="da-DK" dirty="0" err="1"/>
              <a:t>hadith</a:t>
            </a:r>
            <a:r>
              <a:rPr lang="da-DK" dirty="0"/>
              <a:t> og alle lovskoler (shopping) skal inspirere de politiske ledere til en muslimsk påvirket samfundslovgivning</a:t>
            </a:r>
          </a:p>
          <a:p>
            <a:r>
              <a:rPr lang="da-DK" dirty="0"/>
              <a:t>F.eks.: kritiske muslimer, moderate muslimer, </a:t>
            </a:r>
            <a:r>
              <a:rPr lang="da-DK" dirty="0" err="1"/>
              <a:t>progessive</a:t>
            </a:r>
            <a:r>
              <a:rPr lang="da-DK" dirty="0"/>
              <a:t> muslimer, liberale muslimer</a:t>
            </a:r>
          </a:p>
        </p:txBody>
      </p:sp>
    </p:spTree>
    <p:extLst>
      <p:ext uri="{BB962C8B-B14F-4D97-AF65-F5344CB8AC3E}">
        <p14:creationId xmlns:p14="http://schemas.microsoft.com/office/powerpoint/2010/main" val="2287266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Islamister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Tilbage til teksterne: Koranen og </a:t>
            </a:r>
            <a:r>
              <a:rPr lang="da-DK" dirty="0" err="1"/>
              <a:t>hadith</a:t>
            </a:r>
            <a:r>
              <a:rPr lang="da-DK" dirty="0"/>
              <a:t> og ingen lovskoler</a:t>
            </a:r>
          </a:p>
          <a:p>
            <a:r>
              <a:rPr lang="da-DK" dirty="0"/>
              <a:t>Udadvendt islam på alle livets områder (</a:t>
            </a:r>
            <a:r>
              <a:rPr lang="da-DK" dirty="0" err="1"/>
              <a:t>vs</a:t>
            </a:r>
            <a:r>
              <a:rPr lang="da-DK" dirty="0"/>
              <a:t> modernisten), fx kvinders påklædning, spiseregler, bøn, faste</a:t>
            </a:r>
          </a:p>
          <a:p>
            <a:r>
              <a:rPr lang="da-DK" dirty="0"/>
              <a:t>Kun de færreste islamister er terrorister, for de fleste vil et islamisk opbygget samfund med folkelig støtte.</a:t>
            </a:r>
          </a:p>
          <a:p>
            <a:r>
              <a:rPr lang="da-DK" dirty="0" err="1"/>
              <a:t>Salafister</a:t>
            </a:r>
            <a:r>
              <a:rPr lang="da-DK" dirty="0"/>
              <a:t>, islamister, radikale islamister, militante muslimer, jihadister (:terrorister)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4166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Model for moderne islamformer</a:t>
            </a:r>
            <a:br>
              <a:rPr lang="da-DK" dirty="0"/>
            </a:br>
            <a:r>
              <a:rPr lang="da-DK" sz="2000" dirty="0"/>
              <a:t>af Jan </a:t>
            </a:r>
            <a:r>
              <a:rPr lang="da-DK" sz="2000" dirty="0" err="1"/>
              <a:t>Hjärpe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a-DK" sz="2400" dirty="0"/>
              <a:t>Religionssociologen og forskeren Jan </a:t>
            </a:r>
            <a:r>
              <a:rPr lang="da-DK" sz="2400" dirty="0" err="1"/>
              <a:t>Hjärpe</a:t>
            </a:r>
            <a:r>
              <a:rPr lang="da-DK" sz="2400" dirty="0"/>
              <a:t> fokuserer på tre perspektiver på religion, når det kommer til religiøse mennesker:</a:t>
            </a:r>
          </a:p>
          <a:p>
            <a:pPr lvl="1">
              <a:lnSpc>
                <a:spcPct val="150000"/>
              </a:lnSpc>
            </a:pPr>
            <a:r>
              <a:rPr lang="da-DK" dirty="0"/>
              <a:t>Religionens INDHOLD</a:t>
            </a:r>
          </a:p>
          <a:p>
            <a:pPr lvl="1">
              <a:lnSpc>
                <a:spcPct val="150000"/>
              </a:lnSpc>
            </a:pPr>
            <a:r>
              <a:rPr lang="da-DK" dirty="0"/>
              <a:t>Religionens FUNKTION</a:t>
            </a:r>
          </a:p>
          <a:p>
            <a:pPr lvl="1">
              <a:lnSpc>
                <a:spcPct val="150000"/>
              </a:lnSpc>
            </a:pPr>
            <a:r>
              <a:rPr lang="da-DK" dirty="0"/>
              <a:t>Det religiøse ENGAGEMENT</a:t>
            </a:r>
          </a:p>
          <a:p>
            <a:pPr marL="0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65077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  Religionens indhold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899594" y="4581128"/>
            <a:ext cx="6912766" cy="1656184"/>
          </a:xfrm>
        </p:spPr>
        <p:txBody>
          <a:bodyPr>
            <a:normAutofit/>
          </a:bodyPr>
          <a:lstStyle/>
          <a:p>
            <a:r>
              <a:rPr lang="da-DK" sz="2000" dirty="0"/>
              <a:t>Modellen går på tværs af de forskellige retninger</a:t>
            </a:r>
          </a:p>
          <a:p>
            <a:r>
              <a:rPr lang="da-DK" sz="2000" dirty="0"/>
              <a:t>Indholdet handler om hvordan man forholder sig til de religiøse skrifter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EC40EC6-C0EE-B561-C45B-BD4A73903F63}"/>
              </a:ext>
            </a:extLst>
          </p:cNvPr>
          <p:cNvSpPr/>
          <p:nvPr/>
        </p:nvSpPr>
        <p:spPr>
          <a:xfrm>
            <a:off x="899593" y="2132856"/>
            <a:ext cx="6912766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400" dirty="0"/>
          </a:p>
          <a:p>
            <a:pPr algn="ctr"/>
            <a:r>
              <a:rPr lang="da-DK" sz="2400" dirty="0"/>
              <a:t>Traditionalisme -------------------- Modernisme</a:t>
            </a:r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04615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4B14D600-0EA1-115F-978C-D0573A89CA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064402"/>
              </p:ext>
            </p:extLst>
          </p:nvPr>
        </p:nvGraphicFramePr>
        <p:xfrm>
          <a:off x="323528" y="620688"/>
          <a:ext cx="8208912" cy="58944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6323">
                  <a:extLst>
                    <a:ext uri="{9D8B030D-6E8A-4147-A177-3AD203B41FA5}">
                      <a16:colId xmlns:a16="http://schemas.microsoft.com/office/drawing/2014/main" val="165485568"/>
                    </a:ext>
                  </a:extLst>
                </a:gridCol>
                <a:gridCol w="3596286">
                  <a:extLst>
                    <a:ext uri="{9D8B030D-6E8A-4147-A177-3AD203B41FA5}">
                      <a16:colId xmlns:a16="http://schemas.microsoft.com/office/drawing/2014/main" val="349440758"/>
                    </a:ext>
                  </a:extLst>
                </a:gridCol>
                <a:gridCol w="2736303">
                  <a:extLst>
                    <a:ext uri="{9D8B030D-6E8A-4147-A177-3AD203B41FA5}">
                      <a16:colId xmlns:a16="http://schemas.microsoft.com/office/drawing/2014/main" val="3847150379"/>
                    </a:ext>
                  </a:extLst>
                </a:gridCol>
              </a:tblGrid>
              <a:tr h="338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Traditionalisme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Modernisme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0137682"/>
                  </a:ext>
                </a:extLst>
              </a:tr>
              <a:tr h="1399638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Religionens INDHOLD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= HVAD personen tror på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Traditionalisten ønsker at videreføre religionens traditioner og ”gøre som man altid har gjort”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Modernisten ønsker at reformere religionen i forhold til samtidens normer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0352513"/>
                  </a:ext>
                </a:extLst>
              </a:tr>
              <a:tr h="1045826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Traditionalisten ignorerer det nye, fremmede, andeledes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Modernisten tilpasser sig og sin religiøsitet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3443307"/>
                  </a:ext>
                </a:extLst>
              </a:tr>
              <a:tr h="3110756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Indadvendt tilgang: Større fokus på individet og familien (tro, moral, ritualer) end på samfundet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Går ind for en mere individualiseret religiøsitet men mener ikke nødvendigvis at religion er en privatsag – religionen kan godt være en løsning (≈ potentielt udadvendt)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166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15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Religionens funktion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674320" y="4005064"/>
            <a:ext cx="8259368" cy="2243336"/>
          </a:xfrm>
        </p:spPr>
        <p:txBody>
          <a:bodyPr>
            <a:normAutofit/>
          </a:bodyPr>
          <a:lstStyle/>
          <a:p>
            <a:r>
              <a:rPr lang="da-DK" sz="2000" dirty="0"/>
              <a:t>Hvor meget skal religionen fylde i samfundet?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Er religion et privat anliggende (minimalistisk), eller skal den definere staten og dens retssystem (</a:t>
            </a:r>
            <a:r>
              <a:rPr lang="da-DK" sz="2000" dirty="0" err="1"/>
              <a:t>maksimalistisk</a:t>
            </a:r>
            <a:r>
              <a:rPr lang="da-DK" sz="2000" dirty="0"/>
              <a:t>)</a:t>
            </a:r>
          </a:p>
        </p:txBody>
      </p:sp>
      <p:sp>
        <p:nvSpPr>
          <p:cNvPr id="3" name="Rektangel 2"/>
          <p:cNvSpPr/>
          <p:nvPr/>
        </p:nvSpPr>
        <p:spPr>
          <a:xfrm>
            <a:off x="674320" y="1988840"/>
            <a:ext cx="749808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Sekularisme </a:t>
            </a:r>
            <a:r>
              <a:rPr lang="da-DK" sz="3200" dirty="0"/>
              <a:t>------------------------</a:t>
            </a:r>
            <a:r>
              <a:rPr lang="da-DK" sz="2400" dirty="0"/>
              <a:t> islamisme</a:t>
            </a:r>
          </a:p>
        </p:txBody>
      </p:sp>
    </p:spTree>
    <p:extLst>
      <p:ext uri="{BB962C8B-B14F-4D97-AF65-F5344CB8AC3E}">
        <p14:creationId xmlns:p14="http://schemas.microsoft.com/office/powerpoint/2010/main" val="318431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47EEDAC3-7DCB-0889-B387-5A32683210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989684"/>
              </p:ext>
            </p:extLst>
          </p:nvPr>
        </p:nvGraphicFramePr>
        <p:xfrm>
          <a:off x="755576" y="782359"/>
          <a:ext cx="7848873" cy="6019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619357314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11274165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1871123204"/>
                    </a:ext>
                  </a:extLst>
                </a:gridCol>
              </a:tblGrid>
              <a:tr h="3785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Fundamentalisme (islamisme)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Sekularisme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3276467"/>
                  </a:ext>
                </a:extLst>
              </a:tr>
              <a:tr h="1566668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Religionens FUNKTION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= Hvad religionens ROLLE skal være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Religion skal være offentlig da religion og politik er to sider af samme sag (teokrati)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solidFill>
                            <a:schemeClr val="tx1"/>
                          </a:solidFill>
                          <a:effectLst/>
                        </a:rPr>
                        <a:t>Religion er en privatsag – dvs. at politik og religion skal holdes adskilt</a:t>
                      </a:r>
                      <a:endParaRPr lang="da-DK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424298"/>
                  </a:ext>
                </a:extLst>
              </a:tr>
              <a:tr h="1962704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Udadvendt i den forstand at religion ER et samfundsanliggende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solidFill>
                            <a:schemeClr val="tx1"/>
                          </a:solidFill>
                          <a:effectLst/>
                        </a:rPr>
                        <a:t>Indadvendt religiøsitet (som traditionalisten) i og med religion ikke anses for værende et samfundsanliggende</a:t>
                      </a:r>
                      <a:endParaRPr lang="da-DK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6865942"/>
                  </a:ext>
                </a:extLst>
              </a:tr>
              <a:tr h="1852708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>
                          <a:effectLst/>
                        </a:rPr>
                        <a:t>Maksimalistisk holdning: religion skal gælde i ALLE livets sfærer 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2000" dirty="0">
                          <a:effectLst/>
                        </a:rPr>
                        <a:t>Minimalistisk tilgang til religion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5559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086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Følelsesmæssigt engagement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>
          <a:xfrm>
            <a:off x="755576" y="3717032"/>
            <a:ext cx="8146152" cy="3467472"/>
          </a:xfrm>
        </p:spPr>
        <p:txBody>
          <a:bodyPr>
            <a:normAutofit/>
          </a:bodyPr>
          <a:lstStyle/>
          <a:p>
            <a:r>
              <a:rPr lang="da-DK" sz="2000" dirty="0"/>
              <a:t>Der er ikke nogen entydig forbindelse mellem disse dimensioner.</a:t>
            </a:r>
          </a:p>
          <a:p>
            <a:r>
              <a:rPr lang="da-DK" sz="2000" dirty="0"/>
              <a:t>En islamist kan have en traditionel eller modernistisk fortolkningstilgang</a:t>
            </a:r>
          </a:p>
          <a:p>
            <a:r>
              <a:rPr lang="da-DK" sz="2000" dirty="0"/>
              <a:t>Man kan være dybt troende, </a:t>
            </a:r>
            <a:r>
              <a:rPr lang="da-DK" sz="2000" dirty="0" err="1"/>
              <a:t>sekularist</a:t>
            </a:r>
            <a:r>
              <a:rPr lang="da-DK" sz="2000" dirty="0"/>
              <a:t> og følge en bestemt lovskole</a:t>
            </a:r>
          </a:p>
        </p:txBody>
      </p:sp>
      <p:sp>
        <p:nvSpPr>
          <p:cNvPr id="3" name="Rektangel 2"/>
          <p:cNvSpPr/>
          <p:nvPr/>
        </p:nvSpPr>
        <p:spPr>
          <a:xfrm>
            <a:off x="827584" y="2348880"/>
            <a:ext cx="727280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800" dirty="0"/>
              <a:t>Entusiasme – ligegyldighed - afstandtagen</a:t>
            </a:r>
          </a:p>
        </p:txBody>
      </p:sp>
    </p:spTree>
    <p:extLst>
      <p:ext uri="{BB962C8B-B14F-4D97-AF65-F5344CB8AC3E}">
        <p14:creationId xmlns:p14="http://schemas.microsoft.com/office/powerpoint/2010/main" val="1330410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53F4F203-552F-53E9-6603-7B23E7BF2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123972"/>
              </p:ext>
            </p:extLst>
          </p:nvPr>
        </p:nvGraphicFramePr>
        <p:xfrm>
          <a:off x="683568" y="620688"/>
          <a:ext cx="8208912" cy="5688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359257751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1940040509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1980296558"/>
                    </a:ext>
                  </a:extLst>
                </a:gridCol>
              </a:tblGrid>
              <a:tr h="2979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Minimalisme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Maksimalisme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8276633"/>
                  </a:ext>
                </a:extLst>
              </a:tr>
              <a:tr h="3575699">
                <a:tc row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Det religiøse ENGAGEMENT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  <a:sym typeface="Wingdings" panose="05000000000000000000" pitchFamily="2" charset="2"/>
                        </a:rPr>
                        <a:t></a:t>
                      </a: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 Minimalisme og maksimalisme karakteriserer medlemmer af et trossamfund i forhold til deres engagement.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Man er religiøs i en eller anden forstand, men det er ikke noget der fylder ret meget i dit liv og din hverdag.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Det er ikke sådan at det du gør bunder i noget religiøst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Man er meget religiøs! ALT hvad du gør, bunder i noget religiøs – og din religion er definerende for det du gør.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Man ønsker, at religion skal berøre alle livets forhold, både offentligt og privat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4933907"/>
                  </a:ext>
                </a:extLst>
              </a:tr>
              <a:tr h="609702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Religion betyder ikke alverden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Religion betyder alt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7314593"/>
                  </a:ext>
                </a:extLst>
              </a:tr>
              <a:tr h="297954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Mindre praktiserende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Meget praktiserende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905734"/>
                  </a:ext>
                </a:extLst>
              </a:tr>
              <a:tr h="907324">
                <a:tc v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>
                          <a:solidFill>
                            <a:schemeClr val="tx1"/>
                          </a:solidFill>
                          <a:effectLst/>
                        </a:rPr>
                        <a:t>En kulturkristen er et eksempel på minimalisme</a:t>
                      </a:r>
                      <a:endParaRPr lang="da-DK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800" dirty="0">
                          <a:solidFill>
                            <a:schemeClr val="tx1"/>
                          </a:solidFill>
                          <a:effectLst/>
                        </a:rPr>
                        <a:t>Jehovas Vidner er et eksempel på maksimalisme</a:t>
                      </a:r>
                      <a:endParaRPr lang="da-D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0672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742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A979D53-DDCA-5E06-0375-583EA0451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664045"/>
              </p:ext>
            </p:extLst>
          </p:nvPr>
        </p:nvGraphicFramePr>
        <p:xfrm>
          <a:off x="323528" y="404665"/>
          <a:ext cx="8424936" cy="6192687"/>
        </p:xfrm>
        <a:graphic>
          <a:graphicData uri="http://schemas.openxmlformats.org/drawingml/2006/table">
            <a:tbl>
              <a:tblPr/>
              <a:tblGrid>
                <a:gridCol w="899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0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4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87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da-DK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Indadvendt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(Islam er et personligt moralsk grundlag)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Udadvendt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(Islam skal spille en rolle i samfundet)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69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Skrift + Tradition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TRADITIONALISME</a:t>
                      </a: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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ignorer Vesten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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a-DK" sz="2000" dirty="0" err="1">
                          <a:latin typeface="Times New Roman"/>
                          <a:ea typeface="Times New Roman"/>
                          <a:cs typeface="Times New Roman"/>
                        </a:rPr>
                        <a:t>Sharia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: Specifikke retningslinjer for det private liv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(knyttet til en specifik </a:t>
                      </a:r>
                      <a:r>
                        <a:rPr lang="da-DK" sz="2000" dirty="0" err="1">
                          <a:latin typeface="Times New Roman"/>
                          <a:ea typeface="Times New Roman"/>
                          <a:cs typeface="Times New Roman"/>
                        </a:rPr>
                        <a:t>lovskole/udlægning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MODERNISME</a:t>
                      </a: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da-DK" sz="20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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tilpasser sig Vesten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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Sharia: Relative retningslinjer for lovgivning og den personlige moral (</a:t>
                      </a:r>
                      <a:r>
                        <a:rPr lang="da-DK" sz="2000">
                          <a:latin typeface="Times New Roman"/>
                          <a:ea typeface="Times New Roman"/>
                          <a:cs typeface="Times New Roman"/>
                        </a:rPr>
                        <a:t>shopping blandt lovskoler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/udlægninger)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69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>
                          <a:latin typeface="Calibri"/>
                          <a:ea typeface="Times New Roman"/>
                          <a:cs typeface="Times New Roman"/>
                        </a:rPr>
                        <a:t>Skrift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SEKULARISME</a:t>
                      </a: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da-DK" sz="20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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a-DK" sz="2000" dirty="0" err="1">
                          <a:latin typeface="Times New Roman"/>
                          <a:ea typeface="Times New Roman"/>
                          <a:cs typeface="Times New Roman"/>
                        </a:rPr>
                        <a:t>Veslige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værdier accepteres og praktiseres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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da-DK" sz="2000" dirty="0" err="1">
                          <a:latin typeface="Times New Roman"/>
                          <a:ea typeface="Times New Roman"/>
                          <a:cs typeface="Times New Roman"/>
                        </a:rPr>
                        <a:t>Sharia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: Generel inspiration i det private liv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  <a:t>ISLAMISME</a:t>
                      </a: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br>
                        <a:rPr lang="da-DK" sz="2000" b="1" kern="0" dirty="0">
                          <a:latin typeface="Calibri"/>
                          <a:ea typeface="Times New Roman"/>
                          <a:cs typeface="Times New Roman"/>
                        </a:rPr>
                      </a:br>
                      <a:endParaRPr lang="da-DK" sz="20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  <a:sym typeface="Wingdings 2"/>
                        </a:rPr>
                        <a:t></a:t>
                      </a: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 gør op med Vesten/vestlige værdier</a:t>
                      </a: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Wingdings 2" panose="05020102010507070707" pitchFamily="18" charset="2"/>
                        <a:buChar char="ö"/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Sharia: Universelle retningslinjer for lovgivning og moral. </a:t>
                      </a:r>
                    </a:p>
                    <a:p>
                      <a:pPr marL="171450" indent="-171450" algn="l">
                        <a:spcAft>
                          <a:spcPts val="0"/>
                        </a:spcAft>
                        <a:buFont typeface="Wingdings 2" panose="05020102010507070707" pitchFamily="18" charset="2"/>
                        <a:buChar char="ö"/>
                      </a:pPr>
                      <a:r>
                        <a:rPr lang="da-DK" sz="2000" dirty="0">
                          <a:latin typeface="Times New Roman"/>
                          <a:ea typeface="Times New Roman"/>
                          <a:cs typeface="Times New Roman"/>
                        </a:rPr>
                        <a:t>Skal styre samfundet</a:t>
                      </a:r>
                    </a:p>
                  </a:txBody>
                  <a:tcPr marL="31079" marR="31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2718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752</TotalTime>
  <Words>864</Words>
  <Application>Microsoft Office PowerPoint</Application>
  <PresentationFormat>Skærmshow (4:3)</PresentationFormat>
  <Paragraphs>133</Paragraphs>
  <Slides>13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9" baseType="lpstr">
      <vt:lpstr>Calibri</vt:lpstr>
      <vt:lpstr>Constantia</vt:lpstr>
      <vt:lpstr>Times New Roman</vt:lpstr>
      <vt:lpstr>Wingdings</vt:lpstr>
      <vt:lpstr>Wingdings 2</vt:lpstr>
      <vt:lpstr>Forløb</vt:lpstr>
      <vt:lpstr>Typologier - islamformer</vt:lpstr>
      <vt:lpstr>Model for moderne islamformer af Jan Hjärpe</vt:lpstr>
      <vt:lpstr>   Religionens indhold</vt:lpstr>
      <vt:lpstr>PowerPoint-præsentation</vt:lpstr>
      <vt:lpstr>Religionens funktion</vt:lpstr>
      <vt:lpstr>PowerPoint-præsentation</vt:lpstr>
      <vt:lpstr>Følelsesmæssigt engagement</vt:lpstr>
      <vt:lpstr>PowerPoint-præsentation</vt:lpstr>
      <vt:lpstr>PowerPoint-præsentation</vt:lpstr>
      <vt:lpstr>Traditionalisten</vt:lpstr>
      <vt:lpstr>Sekularisme</vt:lpstr>
      <vt:lpstr>Modernisme</vt:lpstr>
      <vt:lpstr>Islamister</vt:lpstr>
    </vt:vector>
  </TitlesOfParts>
  <Company>IT-Center Fyn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Marlene Holdensen</dc:creator>
  <cp:lastModifiedBy>Marlene Holdensen</cp:lastModifiedBy>
  <cp:revision>26</cp:revision>
  <dcterms:created xsi:type="dcterms:W3CDTF">2011-01-21T09:17:25Z</dcterms:created>
  <dcterms:modified xsi:type="dcterms:W3CDTF">2026-03-05T15:45:03Z</dcterms:modified>
</cp:coreProperties>
</file>