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1480" y="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15C4A-7958-437C-ADB6-99ABCF54D9F3}" type="datetimeFigureOut">
              <a:rPr lang="da-DK" smtClean="0"/>
              <a:t>06-03-2026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D28D5-F078-4303-8AA7-9674DB1D24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57808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15C4A-7958-437C-ADB6-99ABCF54D9F3}" type="datetimeFigureOut">
              <a:rPr lang="da-DK" smtClean="0"/>
              <a:t>06-03-2026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D28D5-F078-4303-8AA7-9674DB1D24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48684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15C4A-7958-437C-ADB6-99ABCF54D9F3}" type="datetimeFigureOut">
              <a:rPr lang="da-DK" smtClean="0"/>
              <a:t>06-03-2026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D28D5-F078-4303-8AA7-9674DB1D24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59997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15C4A-7958-437C-ADB6-99ABCF54D9F3}" type="datetimeFigureOut">
              <a:rPr lang="da-DK" smtClean="0"/>
              <a:t>06-03-2026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D28D5-F078-4303-8AA7-9674DB1D24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77239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15C4A-7958-437C-ADB6-99ABCF54D9F3}" type="datetimeFigureOut">
              <a:rPr lang="da-DK" smtClean="0"/>
              <a:t>06-03-2026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D28D5-F078-4303-8AA7-9674DB1D24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78361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15C4A-7958-437C-ADB6-99ABCF54D9F3}" type="datetimeFigureOut">
              <a:rPr lang="da-DK" smtClean="0"/>
              <a:t>06-03-2026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D28D5-F078-4303-8AA7-9674DB1D24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71910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15C4A-7958-437C-ADB6-99ABCF54D9F3}" type="datetimeFigureOut">
              <a:rPr lang="da-DK" smtClean="0"/>
              <a:t>06-03-2026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D28D5-F078-4303-8AA7-9674DB1D24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24904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15C4A-7958-437C-ADB6-99ABCF54D9F3}" type="datetimeFigureOut">
              <a:rPr lang="da-DK" smtClean="0"/>
              <a:t>06-03-2026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D28D5-F078-4303-8AA7-9674DB1D24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63911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15C4A-7958-437C-ADB6-99ABCF54D9F3}" type="datetimeFigureOut">
              <a:rPr lang="da-DK" smtClean="0"/>
              <a:t>06-03-2026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D28D5-F078-4303-8AA7-9674DB1D24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48128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15C4A-7958-437C-ADB6-99ABCF54D9F3}" type="datetimeFigureOut">
              <a:rPr lang="da-DK" smtClean="0"/>
              <a:t>06-03-2026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D28D5-F078-4303-8AA7-9674DB1D24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82716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15C4A-7958-437C-ADB6-99ABCF54D9F3}" type="datetimeFigureOut">
              <a:rPr lang="da-DK" smtClean="0"/>
              <a:t>06-03-2026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D28D5-F078-4303-8AA7-9674DB1D24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58229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015C4A-7958-437C-ADB6-99ABCF54D9F3}" type="datetimeFigureOut">
              <a:rPr lang="da-DK" smtClean="0"/>
              <a:t>06-03-2026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2D28D5-F078-4303-8AA7-9674DB1D24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15272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251520" y="188640"/>
            <a:ext cx="5184576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3600" dirty="0"/>
              <a:t>Sex – en nyttig opfindelse</a:t>
            </a:r>
          </a:p>
        </p:txBody>
      </p:sp>
      <p:sp>
        <p:nvSpPr>
          <p:cNvPr id="5" name="Ellipse 4"/>
          <p:cNvSpPr/>
          <p:nvPr/>
        </p:nvSpPr>
        <p:spPr>
          <a:xfrm>
            <a:off x="3131840" y="1673255"/>
            <a:ext cx="2736304" cy="15121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000" dirty="0"/>
              <a:t>Hvad er meningen </a:t>
            </a:r>
          </a:p>
          <a:p>
            <a:pPr algn="ctr"/>
            <a:r>
              <a:rPr lang="da-DK" sz="2000" dirty="0"/>
              <a:t>med sex?</a:t>
            </a:r>
          </a:p>
        </p:txBody>
      </p:sp>
      <p:sp>
        <p:nvSpPr>
          <p:cNvPr id="6" name="Afrundet rektangel 5"/>
          <p:cNvSpPr/>
          <p:nvPr/>
        </p:nvSpPr>
        <p:spPr>
          <a:xfrm>
            <a:off x="1547664" y="3429000"/>
            <a:ext cx="2160240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Kønnet formering</a:t>
            </a:r>
          </a:p>
        </p:txBody>
      </p:sp>
      <p:sp>
        <p:nvSpPr>
          <p:cNvPr id="7" name="Afrundet rektangel 6"/>
          <p:cNvSpPr/>
          <p:nvPr/>
        </p:nvSpPr>
        <p:spPr>
          <a:xfrm>
            <a:off x="5411688" y="3429000"/>
            <a:ext cx="2520280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Ukønnet formering</a:t>
            </a:r>
          </a:p>
        </p:txBody>
      </p:sp>
      <p:cxnSp>
        <p:nvCxnSpPr>
          <p:cNvPr id="9" name="Lige pilforbindelse 8"/>
          <p:cNvCxnSpPr>
            <a:stCxn id="5" idx="3"/>
            <a:endCxn id="6" idx="0"/>
          </p:cNvCxnSpPr>
          <p:nvPr/>
        </p:nvCxnSpPr>
        <p:spPr>
          <a:xfrm flipH="1">
            <a:off x="2627784" y="2963971"/>
            <a:ext cx="904778" cy="4650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Lige pilforbindelse 10"/>
          <p:cNvCxnSpPr>
            <a:stCxn id="5" idx="5"/>
            <a:endCxn id="7" idx="0"/>
          </p:cNvCxnSpPr>
          <p:nvPr/>
        </p:nvCxnSpPr>
        <p:spPr>
          <a:xfrm>
            <a:off x="5467422" y="2963971"/>
            <a:ext cx="1204406" cy="4650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llipse 11"/>
          <p:cNvSpPr/>
          <p:nvPr/>
        </p:nvSpPr>
        <p:spPr>
          <a:xfrm>
            <a:off x="6644783" y="4145632"/>
            <a:ext cx="2160240" cy="1368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Afkom er (genetisk) en kopi af forælderen – en klon</a:t>
            </a:r>
          </a:p>
        </p:txBody>
      </p:sp>
      <p:sp>
        <p:nvSpPr>
          <p:cNvPr id="13" name="Ellipse 12"/>
          <p:cNvSpPr/>
          <p:nvPr/>
        </p:nvSpPr>
        <p:spPr>
          <a:xfrm>
            <a:off x="-36512" y="3933056"/>
            <a:ext cx="2016224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Afkommet er (genetisk) forskelligt fra forældrene </a:t>
            </a:r>
          </a:p>
        </p:txBody>
      </p:sp>
      <p:sp>
        <p:nvSpPr>
          <p:cNvPr id="14" name="Ellipse 13"/>
          <p:cNvSpPr/>
          <p:nvPr/>
        </p:nvSpPr>
        <p:spPr>
          <a:xfrm>
            <a:off x="4824711" y="4166457"/>
            <a:ext cx="1785657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For at opretholde arten, skal én hun kun have én unge</a:t>
            </a:r>
          </a:p>
        </p:txBody>
      </p:sp>
      <p:sp>
        <p:nvSpPr>
          <p:cNvPr id="15" name="Ellipse 14"/>
          <p:cNvSpPr/>
          <p:nvPr/>
        </p:nvSpPr>
        <p:spPr>
          <a:xfrm>
            <a:off x="4067944" y="6093296"/>
            <a:ext cx="3816424" cy="7647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Det kan forventes at denne dominerer i naturen</a:t>
            </a:r>
          </a:p>
        </p:txBody>
      </p:sp>
      <p:sp>
        <p:nvSpPr>
          <p:cNvPr id="16" name="Afrundet rektangel 15"/>
          <p:cNvSpPr/>
          <p:nvPr/>
        </p:nvSpPr>
        <p:spPr>
          <a:xfrm>
            <a:off x="8100392" y="5589240"/>
            <a:ext cx="1043608" cy="1296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Men det gør den ikke</a:t>
            </a:r>
          </a:p>
        </p:txBody>
      </p:sp>
      <p:cxnSp>
        <p:nvCxnSpPr>
          <p:cNvPr id="18" name="Lige pilforbindelse 17"/>
          <p:cNvCxnSpPr>
            <a:stCxn id="7" idx="2"/>
            <a:endCxn id="12" idx="1"/>
          </p:cNvCxnSpPr>
          <p:nvPr/>
        </p:nvCxnSpPr>
        <p:spPr>
          <a:xfrm>
            <a:off x="6671828" y="4077072"/>
            <a:ext cx="289315" cy="2689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Lige pilforbindelse 19"/>
          <p:cNvCxnSpPr>
            <a:stCxn id="7" idx="2"/>
            <a:endCxn id="14" idx="7"/>
          </p:cNvCxnSpPr>
          <p:nvPr/>
        </p:nvCxnSpPr>
        <p:spPr>
          <a:xfrm flipH="1">
            <a:off x="6348865" y="4077072"/>
            <a:ext cx="322963" cy="3635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Lige pilforbindelse 21"/>
          <p:cNvCxnSpPr>
            <a:stCxn id="14" idx="3"/>
            <a:endCxn id="15" idx="1"/>
          </p:cNvCxnSpPr>
          <p:nvPr/>
        </p:nvCxnSpPr>
        <p:spPr>
          <a:xfrm flipH="1">
            <a:off x="4626846" y="5764486"/>
            <a:ext cx="459368" cy="4407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Lige pilforbindelse 23"/>
          <p:cNvCxnSpPr>
            <a:stCxn id="15" idx="6"/>
            <a:endCxn id="16" idx="1"/>
          </p:cNvCxnSpPr>
          <p:nvPr/>
        </p:nvCxnSpPr>
        <p:spPr>
          <a:xfrm flipV="1">
            <a:off x="7884368" y="6237312"/>
            <a:ext cx="216024" cy="2383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Ellipse 24"/>
          <p:cNvSpPr/>
          <p:nvPr/>
        </p:nvSpPr>
        <p:spPr>
          <a:xfrm>
            <a:off x="2771800" y="4149080"/>
            <a:ext cx="1728192" cy="16241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Hver hun skal have 2 unger – helst en han og en hun</a:t>
            </a:r>
          </a:p>
        </p:txBody>
      </p:sp>
      <p:sp>
        <p:nvSpPr>
          <p:cNvPr id="26" name="Afrundet rektangel 25"/>
          <p:cNvSpPr/>
          <p:nvPr/>
        </p:nvSpPr>
        <p:spPr>
          <a:xfrm>
            <a:off x="-36512" y="5877272"/>
            <a:ext cx="3944268" cy="9449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Ved kønnet formering og kønscelledannelse ændres gensammensætningen – </a:t>
            </a:r>
            <a:r>
              <a:rPr lang="da-DK" b="1" dirty="0"/>
              <a:t>artens overlevelsesevner kan øges</a:t>
            </a:r>
          </a:p>
        </p:txBody>
      </p:sp>
      <p:cxnSp>
        <p:nvCxnSpPr>
          <p:cNvPr id="28" name="Lige pilforbindelse 27"/>
          <p:cNvCxnSpPr>
            <a:stCxn id="6" idx="1"/>
            <a:endCxn id="13" idx="0"/>
          </p:cNvCxnSpPr>
          <p:nvPr/>
        </p:nvCxnSpPr>
        <p:spPr>
          <a:xfrm flipH="1">
            <a:off x="971600" y="3753036"/>
            <a:ext cx="576064" cy="1800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Lige pilforbindelse 29"/>
          <p:cNvCxnSpPr>
            <a:stCxn id="6" idx="3"/>
            <a:endCxn id="25" idx="7"/>
          </p:cNvCxnSpPr>
          <p:nvPr/>
        </p:nvCxnSpPr>
        <p:spPr>
          <a:xfrm>
            <a:off x="3707904" y="3753036"/>
            <a:ext cx="539000" cy="6338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Lige pilforbindelse 31"/>
          <p:cNvCxnSpPr>
            <a:stCxn id="25" idx="3"/>
            <a:endCxn id="26" idx="0"/>
          </p:cNvCxnSpPr>
          <p:nvPr/>
        </p:nvCxnSpPr>
        <p:spPr>
          <a:xfrm flipH="1">
            <a:off x="1935622" y="5535384"/>
            <a:ext cx="1089266" cy="3418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7145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25" grpId="0" animBg="1"/>
      <p:bldP spid="2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251520" y="188640"/>
            <a:ext cx="5184576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3600" dirty="0"/>
              <a:t>Sex – en nyttig opfindelse</a:t>
            </a:r>
          </a:p>
        </p:txBody>
      </p:sp>
      <p:sp>
        <p:nvSpPr>
          <p:cNvPr id="2" name="Ellipse 1"/>
          <p:cNvSpPr/>
          <p:nvPr/>
        </p:nvSpPr>
        <p:spPr>
          <a:xfrm>
            <a:off x="683568" y="1268760"/>
            <a:ext cx="3168352" cy="15121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400" dirty="0"/>
              <a:t>Sex-strategier</a:t>
            </a:r>
          </a:p>
        </p:txBody>
      </p:sp>
      <p:sp>
        <p:nvSpPr>
          <p:cNvPr id="3" name="Afrundet rektangel 2"/>
          <p:cNvSpPr/>
          <p:nvPr/>
        </p:nvSpPr>
        <p:spPr>
          <a:xfrm>
            <a:off x="4715814" y="2276872"/>
            <a:ext cx="3240360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At få mange unger…</a:t>
            </a:r>
          </a:p>
        </p:txBody>
      </p:sp>
      <p:sp>
        <p:nvSpPr>
          <p:cNvPr id="5" name="Afrundet rektangel 4"/>
          <p:cNvSpPr/>
          <p:nvPr/>
        </p:nvSpPr>
        <p:spPr>
          <a:xfrm>
            <a:off x="1547664" y="4005064"/>
            <a:ext cx="3168352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… eller at få </a:t>
            </a:r>
            <a:r>
              <a:rPr lang="da-DK" dirty="0" err="1"/>
              <a:t>få</a:t>
            </a:r>
            <a:r>
              <a:rPr lang="da-DK" dirty="0"/>
              <a:t> unger, med større overlevelsesevne 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15C32204-1E49-43F4-9FA9-EAA41BC80E63}"/>
              </a:ext>
            </a:extLst>
          </p:cNvPr>
          <p:cNvSpPr/>
          <p:nvPr/>
        </p:nvSpPr>
        <p:spPr>
          <a:xfrm>
            <a:off x="5796136" y="4005064"/>
            <a:ext cx="3168352" cy="18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i="1" dirty="0"/>
              <a:t>r</a:t>
            </a:r>
            <a:r>
              <a:rPr lang="da-DK" dirty="0"/>
              <a:t>-selektion gør en art tilbøjelig til talrig reproduktion til en lav pris per individuel afkom, mens </a:t>
            </a:r>
            <a:r>
              <a:rPr lang="da-DK" i="1" dirty="0"/>
              <a:t>K</a:t>
            </a:r>
            <a:r>
              <a:rPr lang="da-DK" dirty="0"/>
              <a:t>-selektive arter har færre afkom til en højere omkostning og omfattende yngelpleje</a:t>
            </a:r>
          </a:p>
        </p:txBody>
      </p:sp>
    </p:spTree>
    <p:extLst>
      <p:ext uri="{BB962C8B-B14F-4D97-AF65-F5344CB8AC3E}">
        <p14:creationId xmlns:p14="http://schemas.microsoft.com/office/powerpoint/2010/main" val="3102283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251520" y="188640"/>
            <a:ext cx="5184576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3600" dirty="0"/>
              <a:t>Sex – en nyttig opfindelse</a:t>
            </a:r>
          </a:p>
        </p:txBody>
      </p:sp>
      <p:sp>
        <p:nvSpPr>
          <p:cNvPr id="2" name="Ellipse 1"/>
          <p:cNvSpPr/>
          <p:nvPr/>
        </p:nvSpPr>
        <p:spPr>
          <a:xfrm>
            <a:off x="251520" y="1268760"/>
            <a:ext cx="2448272" cy="14535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400" dirty="0"/>
              <a:t>Sexsignaler</a:t>
            </a:r>
          </a:p>
        </p:txBody>
      </p:sp>
      <p:sp>
        <p:nvSpPr>
          <p:cNvPr id="3" name="Ellipse 2"/>
          <p:cNvSpPr/>
          <p:nvPr/>
        </p:nvSpPr>
        <p:spPr>
          <a:xfrm>
            <a:off x="3347864" y="1314779"/>
            <a:ext cx="3168352" cy="13614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Hvordan finder hunnen ud af, hvilken han, der har de bedste gener?</a:t>
            </a:r>
          </a:p>
        </p:txBody>
      </p:sp>
      <p:cxnSp>
        <p:nvCxnSpPr>
          <p:cNvPr id="6" name="Lige pilforbindelse 5"/>
          <p:cNvCxnSpPr>
            <a:stCxn id="2" idx="6"/>
            <a:endCxn id="3" idx="2"/>
          </p:cNvCxnSpPr>
          <p:nvPr/>
        </p:nvCxnSpPr>
        <p:spPr>
          <a:xfrm>
            <a:off x="2699792" y="1995517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Ellipse 6"/>
          <p:cNvSpPr/>
          <p:nvPr/>
        </p:nvSpPr>
        <p:spPr>
          <a:xfrm>
            <a:off x="2267744" y="3284984"/>
            <a:ext cx="1296144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Lyd</a:t>
            </a:r>
          </a:p>
        </p:txBody>
      </p:sp>
      <p:sp>
        <p:nvSpPr>
          <p:cNvPr id="8" name="Ellipse 7"/>
          <p:cNvSpPr/>
          <p:nvPr/>
        </p:nvSpPr>
        <p:spPr>
          <a:xfrm>
            <a:off x="4427984" y="3429000"/>
            <a:ext cx="1224136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Lugt</a:t>
            </a:r>
          </a:p>
        </p:txBody>
      </p:sp>
      <p:sp>
        <p:nvSpPr>
          <p:cNvPr id="9" name="Ellipse 8"/>
          <p:cNvSpPr/>
          <p:nvPr/>
        </p:nvSpPr>
        <p:spPr>
          <a:xfrm>
            <a:off x="6084168" y="2996952"/>
            <a:ext cx="1944216" cy="12241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Udsmykning</a:t>
            </a:r>
          </a:p>
        </p:txBody>
      </p:sp>
      <p:cxnSp>
        <p:nvCxnSpPr>
          <p:cNvPr id="11" name="Lige pilforbindelse 10"/>
          <p:cNvCxnSpPr>
            <a:stCxn id="3" idx="4"/>
            <a:endCxn id="7" idx="0"/>
          </p:cNvCxnSpPr>
          <p:nvPr/>
        </p:nvCxnSpPr>
        <p:spPr>
          <a:xfrm flipH="1">
            <a:off x="2915816" y="2676254"/>
            <a:ext cx="2016224" cy="6087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Lige pilforbindelse 12"/>
          <p:cNvCxnSpPr>
            <a:stCxn id="3" idx="4"/>
            <a:endCxn id="8" idx="0"/>
          </p:cNvCxnSpPr>
          <p:nvPr/>
        </p:nvCxnSpPr>
        <p:spPr>
          <a:xfrm>
            <a:off x="4932040" y="2676254"/>
            <a:ext cx="108012" cy="7527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Lige pilforbindelse 14"/>
          <p:cNvCxnSpPr>
            <a:stCxn id="3" idx="4"/>
            <a:endCxn id="9" idx="1"/>
          </p:cNvCxnSpPr>
          <p:nvPr/>
        </p:nvCxnSpPr>
        <p:spPr>
          <a:xfrm>
            <a:off x="4932040" y="2676254"/>
            <a:ext cx="1436852" cy="4999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llipse 17"/>
          <p:cNvSpPr/>
          <p:nvPr/>
        </p:nvSpPr>
        <p:spPr>
          <a:xfrm>
            <a:off x="2699792" y="5013176"/>
            <a:ext cx="4896544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ALT DER PEGER PÅ OVERSKUD TIL AT OVERLEVE</a:t>
            </a:r>
          </a:p>
        </p:txBody>
      </p:sp>
    </p:spTree>
    <p:extLst>
      <p:ext uri="{BB962C8B-B14F-4D97-AF65-F5344CB8AC3E}">
        <p14:creationId xmlns:p14="http://schemas.microsoft.com/office/powerpoint/2010/main" val="3102283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 animBg="1"/>
      <p:bldP spid="9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251520" y="188640"/>
            <a:ext cx="5184576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3600" dirty="0"/>
              <a:t>Sex – en nyttig opfindelse</a:t>
            </a:r>
          </a:p>
        </p:txBody>
      </p:sp>
      <p:sp>
        <p:nvSpPr>
          <p:cNvPr id="2" name="Ellipse 1"/>
          <p:cNvSpPr/>
          <p:nvPr/>
        </p:nvSpPr>
        <p:spPr>
          <a:xfrm>
            <a:off x="2915816" y="1124744"/>
            <a:ext cx="3024336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000" dirty="0"/>
              <a:t>Menneskets sexsignaler</a:t>
            </a:r>
          </a:p>
        </p:txBody>
      </p:sp>
      <p:sp>
        <p:nvSpPr>
          <p:cNvPr id="3" name="Rektangel 2"/>
          <p:cNvSpPr/>
          <p:nvPr/>
        </p:nvSpPr>
        <p:spPr>
          <a:xfrm>
            <a:off x="5940152" y="2132856"/>
            <a:ext cx="2592288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Lugte</a:t>
            </a:r>
          </a:p>
        </p:txBody>
      </p:sp>
      <p:sp>
        <p:nvSpPr>
          <p:cNvPr id="5" name="Rektangel 4"/>
          <p:cNvSpPr/>
          <p:nvPr/>
        </p:nvSpPr>
        <p:spPr>
          <a:xfrm>
            <a:off x="323528" y="2132856"/>
            <a:ext cx="2592288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Udseende</a:t>
            </a:r>
          </a:p>
        </p:txBody>
      </p:sp>
      <p:cxnSp>
        <p:nvCxnSpPr>
          <p:cNvPr id="7" name="Lige pilforbindelse 6"/>
          <p:cNvCxnSpPr>
            <a:stCxn id="2" idx="2"/>
            <a:endCxn id="5" idx="0"/>
          </p:cNvCxnSpPr>
          <p:nvPr/>
        </p:nvCxnSpPr>
        <p:spPr>
          <a:xfrm flipH="1">
            <a:off x="1619672" y="1772816"/>
            <a:ext cx="1296144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Lige pilforbindelse 8"/>
          <p:cNvCxnSpPr>
            <a:stCxn id="2" idx="6"/>
            <a:endCxn id="3" idx="0"/>
          </p:cNvCxnSpPr>
          <p:nvPr/>
        </p:nvCxnSpPr>
        <p:spPr>
          <a:xfrm>
            <a:off x="5940152" y="1772816"/>
            <a:ext cx="1296144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llipse 9"/>
          <p:cNvSpPr/>
          <p:nvPr/>
        </p:nvSpPr>
        <p:spPr>
          <a:xfrm>
            <a:off x="0" y="3284984"/>
            <a:ext cx="1907704" cy="12241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Ungdom = frugtbarhed</a:t>
            </a:r>
          </a:p>
        </p:txBody>
      </p:sp>
      <p:sp>
        <p:nvSpPr>
          <p:cNvPr id="11" name="Ellipse 10"/>
          <p:cNvSpPr/>
          <p:nvPr/>
        </p:nvSpPr>
        <p:spPr>
          <a:xfrm>
            <a:off x="0" y="4509120"/>
            <a:ext cx="2915816" cy="19442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Stor kønshormonproduktion hos kvinder = lille næse, lille hage, store øjne, smalle øjenbryn, fyldige læber  </a:t>
            </a:r>
          </a:p>
        </p:txBody>
      </p:sp>
      <p:sp>
        <p:nvSpPr>
          <p:cNvPr id="12" name="Ellipse 11"/>
          <p:cNvSpPr/>
          <p:nvPr/>
        </p:nvSpPr>
        <p:spPr>
          <a:xfrm>
            <a:off x="1979712" y="2852936"/>
            <a:ext cx="2232248" cy="18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Stor kønshormonproduktion hos mænd = store muskler</a:t>
            </a:r>
          </a:p>
        </p:txBody>
      </p:sp>
      <p:sp>
        <p:nvSpPr>
          <p:cNvPr id="13" name="Ellipse 12"/>
          <p:cNvSpPr/>
          <p:nvPr/>
        </p:nvSpPr>
        <p:spPr>
          <a:xfrm>
            <a:off x="2987824" y="4725144"/>
            <a:ext cx="2304256" cy="19442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Kvinder: Fedt på hofter er godt = signalerer reserve til amning og graviditet</a:t>
            </a:r>
          </a:p>
        </p:txBody>
      </p:sp>
      <p:sp>
        <p:nvSpPr>
          <p:cNvPr id="14" name="Ellipse 13"/>
          <p:cNvSpPr/>
          <p:nvPr/>
        </p:nvSpPr>
        <p:spPr>
          <a:xfrm>
            <a:off x="4283968" y="2996952"/>
            <a:ext cx="1872208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Kvinder: Brede hofter = signalerer let gennem fødsler</a:t>
            </a:r>
          </a:p>
        </p:txBody>
      </p:sp>
      <p:cxnSp>
        <p:nvCxnSpPr>
          <p:cNvPr id="16" name="Lige pilforbindelse 15"/>
          <p:cNvCxnSpPr>
            <a:stCxn id="5" idx="2"/>
            <a:endCxn id="10" idx="0"/>
          </p:cNvCxnSpPr>
          <p:nvPr/>
        </p:nvCxnSpPr>
        <p:spPr>
          <a:xfrm flipH="1">
            <a:off x="953852" y="2780928"/>
            <a:ext cx="66582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Lige pilforbindelse 17"/>
          <p:cNvCxnSpPr>
            <a:stCxn id="5" idx="2"/>
            <a:endCxn id="11" idx="0"/>
          </p:cNvCxnSpPr>
          <p:nvPr/>
        </p:nvCxnSpPr>
        <p:spPr>
          <a:xfrm flipH="1">
            <a:off x="1457908" y="2780928"/>
            <a:ext cx="161764" cy="17281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Lige pilforbindelse 19"/>
          <p:cNvCxnSpPr>
            <a:stCxn id="5" idx="2"/>
            <a:endCxn id="12" idx="1"/>
          </p:cNvCxnSpPr>
          <p:nvPr/>
        </p:nvCxnSpPr>
        <p:spPr>
          <a:xfrm>
            <a:off x="1619672" y="2780928"/>
            <a:ext cx="686945" cy="3356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Lige pilforbindelse 21"/>
          <p:cNvCxnSpPr>
            <a:stCxn id="5" idx="3"/>
            <a:endCxn id="13" idx="0"/>
          </p:cNvCxnSpPr>
          <p:nvPr/>
        </p:nvCxnSpPr>
        <p:spPr>
          <a:xfrm>
            <a:off x="2915816" y="2456892"/>
            <a:ext cx="1224136" cy="22682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Lige pilforbindelse 23"/>
          <p:cNvCxnSpPr>
            <a:stCxn id="5" idx="3"/>
            <a:endCxn id="14" idx="1"/>
          </p:cNvCxnSpPr>
          <p:nvPr/>
        </p:nvCxnSpPr>
        <p:spPr>
          <a:xfrm>
            <a:off x="2915816" y="2456892"/>
            <a:ext cx="1642331" cy="8142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Ellipse 24"/>
          <p:cNvSpPr/>
          <p:nvPr/>
        </p:nvSpPr>
        <p:spPr>
          <a:xfrm>
            <a:off x="7236296" y="2880932"/>
            <a:ext cx="1872208" cy="15603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 err="1"/>
              <a:t>Feromoner</a:t>
            </a:r>
            <a:r>
              <a:rPr lang="da-DK" dirty="0"/>
              <a:t> - duftstoffer</a:t>
            </a:r>
          </a:p>
        </p:txBody>
      </p:sp>
      <p:cxnSp>
        <p:nvCxnSpPr>
          <p:cNvPr id="27" name="Lige pilforbindelse 26"/>
          <p:cNvCxnSpPr>
            <a:stCxn id="3" idx="2"/>
            <a:endCxn id="25" idx="0"/>
          </p:cNvCxnSpPr>
          <p:nvPr/>
        </p:nvCxnSpPr>
        <p:spPr>
          <a:xfrm>
            <a:off x="7236296" y="2780928"/>
            <a:ext cx="936104" cy="1000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Ellipse 27"/>
          <p:cNvSpPr/>
          <p:nvPr/>
        </p:nvSpPr>
        <p:spPr>
          <a:xfrm>
            <a:off x="5292080" y="4509120"/>
            <a:ext cx="2016224" cy="23488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Kan synkronisere kvinders menstruation/ægløsning</a:t>
            </a:r>
          </a:p>
        </p:txBody>
      </p:sp>
      <p:sp>
        <p:nvSpPr>
          <p:cNvPr id="29" name="Ellipse 28"/>
          <p:cNvSpPr/>
          <p:nvPr/>
        </p:nvSpPr>
        <p:spPr>
          <a:xfrm>
            <a:off x="7308304" y="4509120"/>
            <a:ext cx="1835696" cy="21602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Fx: kvinder tiltrækkes af mænd med andet immunsystem – ses gennem </a:t>
            </a:r>
            <a:r>
              <a:rPr lang="da-DK" dirty="0" err="1"/>
              <a:t>sved-lugt</a:t>
            </a:r>
            <a:endParaRPr lang="da-DK" dirty="0"/>
          </a:p>
        </p:txBody>
      </p:sp>
      <p:cxnSp>
        <p:nvCxnSpPr>
          <p:cNvPr id="32" name="Lige pilforbindelse 31"/>
          <p:cNvCxnSpPr>
            <a:stCxn id="25" idx="3"/>
            <a:endCxn id="28" idx="0"/>
          </p:cNvCxnSpPr>
          <p:nvPr/>
        </p:nvCxnSpPr>
        <p:spPr>
          <a:xfrm flipH="1">
            <a:off x="6300192" y="4212793"/>
            <a:ext cx="1210283" cy="2963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Lige pilforbindelse 34"/>
          <p:cNvCxnSpPr>
            <a:stCxn id="25" idx="5"/>
            <a:endCxn id="29" idx="7"/>
          </p:cNvCxnSpPr>
          <p:nvPr/>
        </p:nvCxnSpPr>
        <p:spPr>
          <a:xfrm>
            <a:off x="8834325" y="4212793"/>
            <a:ext cx="40844" cy="6126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2283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25" grpId="0" animBg="1"/>
      <p:bldP spid="28" grpId="0" animBg="1"/>
      <p:bldP spid="2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251520" y="188640"/>
            <a:ext cx="5184576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3600" dirty="0"/>
              <a:t>Sex – en nyttig opfindelse – S. 68-70</a:t>
            </a:r>
          </a:p>
        </p:txBody>
      </p:sp>
      <p:sp>
        <p:nvSpPr>
          <p:cNvPr id="2" name="Ellipse 1"/>
          <p:cNvSpPr/>
          <p:nvPr/>
        </p:nvSpPr>
        <p:spPr>
          <a:xfrm>
            <a:off x="0" y="1556792"/>
            <a:ext cx="2520280" cy="25202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Hvilke fordele er der ved forelskelse</a:t>
            </a:r>
          </a:p>
        </p:txBody>
      </p:sp>
      <p:sp>
        <p:nvSpPr>
          <p:cNvPr id="3" name="Ellipse 2"/>
          <p:cNvSpPr/>
          <p:nvPr/>
        </p:nvSpPr>
        <p:spPr>
          <a:xfrm>
            <a:off x="3057263" y="1591207"/>
            <a:ext cx="2376264" cy="25202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Hvilke fordele er der ved utroskab? </a:t>
            </a:r>
          </a:p>
        </p:txBody>
      </p:sp>
      <p:sp>
        <p:nvSpPr>
          <p:cNvPr id="5" name="Ellipse 4"/>
          <p:cNvSpPr/>
          <p:nvPr/>
        </p:nvSpPr>
        <p:spPr>
          <a:xfrm>
            <a:off x="5796136" y="1545839"/>
            <a:ext cx="2592288" cy="25202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Hvad er sædkrig, og hvorfor er der forskel på testiklernes størrelse hos forskellige aber?</a:t>
            </a:r>
          </a:p>
        </p:txBody>
      </p:sp>
    </p:spTree>
    <p:extLst>
      <p:ext uri="{BB962C8B-B14F-4D97-AF65-F5344CB8AC3E}">
        <p14:creationId xmlns:p14="http://schemas.microsoft.com/office/powerpoint/2010/main" val="3102283508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288</Words>
  <Application>Microsoft Office PowerPoint</Application>
  <PresentationFormat>Skærmshow (4:3)</PresentationFormat>
  <Paragraphs>40</Paragraphs>
  <Slides>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8" baseType="lpstr">
      <vt:lpstr>Arial</vt:lpstr>
      <vt:lpstr>Calibri</vt:lpstr>
      <vt:lpstr>Kontortema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Vigga</dc:creator>
  <cp:lastModifiedBy>Vigga Nørgaard Madsbøll</cp:lastModifiedBy>
  <cp:revision>9</cp:revision>
  <dcterms:created xsi:type="dcterms:W3CDTF">2016-01-18T09:19:51Z</dcterms:created>
  <dcterms:modified xsi:type="dcterms:W3CDTF">2026-03-06T09:27:09Z</dcterms:modified>
</cp:coreProperties>
</file>