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59" r:id="rId5"/>
    <p:sldId id="263" r:id="rId6"/>
    <p:sldId id="266" r:id="rId7"/>
    <p:sldId id="280" r:id="rId8"/>
    <p:sldId id="281" r:id="rId9"/>
    <p:sldId id="282" r:id="rId10"/>
    <p:sldId id="283" r:id="rId11"/>
    <p:sldId id="284" r:id="rId12"/>
    <p:sldId id="274" r:id="rId13"/>
    <p:sldId id="267" r:id="rId14"/>
    <p:sldId id="270" r:id="rId15"/>
    <p:sldId id="258" r:id="rId16"/>
    <p:sldId id="264" r:id="rId17"/>
    <p:sldId id="265" r:id="rId18"/>
    <p:sldId id="256" r:id="rId19"/>
    <p:sldId id="257" r:id="rId20"/>
    <p:sldId id="269" r:id="rId21"/>
    <p:sldId id="262" r:id="rId22"/>
    <p:sldId id="268" r:id="rId23"/>
    <p:sldId id="279" r:id="rId24"/>
    <p:sldId id="275" r:id="rId25"/>
    <p:sldId id="276" r:id="rId26"/>
    <p:sldId id="277" r:id="rId27"/>
    <p:sldId id="271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4EC93-0776-4508-B2F2-0E02424FFD6C}" v="1" dt="2024-03-11T11:21:47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36D2-8F7D-48B7-A46B-38B17AD0D05E}" type="datetimeFigureOut">
              <a:rPr lang="da-DK" smtClean="0"/>
              <a:pPr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15F1-9606-47D4-892D-8313A30F13A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dk/url?sa=i&amp;rct=j&amp;q=&amp;esrc=s&amp;source=images&amp;cd=&amp;cad=rja&amp;uact=8&amp;ved=0ahUKEwi2m4fVr9fKAhVHkywKHY90D0sQjRwIBw&amp;url=https%3A%2F%2Fwww.etikkom.no%2FAktuelt%2FNyheter%2F2011%2FEU-domstol-sier-nei-til-a-ta-patent-pa-humane-embryonale-stamceller%2F&amp;psig=AFQjCNFbxZQYoKiaXCF9tWZKuNFviUUKRg&amp;ust=145444383460903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4D653DD-561E-4472-8D5A-EBEDD4E48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r="4742"/>
          <a:stretch/>
        </p:blipFill>
        <p:spPr>
          <a:xfrm>
            <a:off x="-17349" y="1988840"/>
            <a:ext cx="4445334" cy="403244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F9B1FFE-41BD-46E3-9012-A3B4FC4F815B}"/>
              </a:ext>
            </a:extLst>
          </p:cNvPr>
          <p:cNvSpPr/>
          <p:nvPr/>
        </p:nvSpPr>
        <p:spPr>
          <a:xfrm>
            <a:off x="0" y="1844824"/>
            <a:ext cx="4572000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F353B63-9A22-47BA-A922-30F4D61F7013}"/>
              </a:ext>
            </a:extLst>
          </p:cNvPr>
          <p:cNvSpPr/>
          <p:nvPr/>
        </p:nvSpPr>
        <p:spPr>
          <a:xfrm>
            <a:off x="4572000" y="1844824"/>
            <a:ext cx="4572000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EBD646C-17F3-4083-B346-29909A03FDA3}"/>
              </a:ext>
            </a:extLst>
          </p:cNvPr>
          <p:cNvSpPr/>
          <p:nvPr/>
        </p:nvSpPr>
        <p:spPr>
          <a:xfrm>
            <a:off x="0" y="1556792"/>
            <a:ext cx="4572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KVINDE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7F7D519-B6F1-48DE-A7A2-48FA467F717D}"/>
              </a:ext>
            </a:extLst>
          </p:cNvPr>
          <p:cNvSpPr/>
          <p:nvPr/>
        </p:nvSpPr>
        <p:spPr>
          <a:xfrm>
            <a:off x="4565649" y="1556792"/>
            <a:ext cx="4572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0"/>
            <a:ext cx="4716016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Implantation</a:t>
            </a:r>
          </a:p>
        </p:txBody>
      </p:sp>
      <p:sp>
        <p:nvSpPr>
          <p:cNvPr id="3" name="Rektangel 2"/>
          <p:cNvSpPr/>
          <p:nvPr/>
        </p:nvSpPr>
        <p:spPr>
          <a:xfrm>
            <a:off x="611560" y="1412776"/>
            <a:ext cx="29523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Efter 7 dage går der hul på hinden omkring </a:t>
            </a:r>
            <a:r>
              <a:rPr lang="da-DK" dirty="0" err="1"/>
              <a:t>blastocysten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355976" y="1268760"/>
            <a:ext cx="302433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Blastocysten</a:t>
            </a:r>
            <a:r>
              <a:rPr lang="da-DK" dirty="0"/>
              <a:t> udskiller enzymer – nedbryder celler i livmoderslimhinden</a:t>
            </a:r>
          </a:p>
        </p:txBody>
      </p:sp>
      <p:sp>
        <p:nvSpPr>
          <p:cNvPr id="5" name="Rektangel 4"/>
          <p:cNvSpPr/>
          <p:nvPr/>
        </p:nvSpPr>
        <p:spPr>
          <a:xfrm>
            <a:off x="5868144" y="2564904"/>
            <a:ext cx="32758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…så </a:t>
            </a:r>
            <a:r>
              <a:rPr lang="da-DK" dirty="0" err="1"/>
              <a:t>blastocysten</a:t>
            </a:r>
            <a:r>
              <a:rPr lang="da-DK" dirty="0"/>
              <a:t> kan synke ned og nye celler i livmoderslimhinden vokser over</a:t>
            </a:r>
          </a:p>
        </p:txBody>
      </p:sp>
      <p:sp>
        <p:nvSpPr>
          <p:cNvPr id="6" name="Rektangel 5"/>
          <p:cNvSpPr/>
          <p:nvPr/>
        </p:nvSpPr>
        <p:spPr>
          <a:xfrm>
            <a:off x="4139952" y="3573016"/>
            <a:ext cx="32403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= implantation</a:t>
            </a:r>
          </a:p>
        </p:txBody>
      </p:sp>
      <p:sp>
        <p:nvSpPr>
          <p:cNvPr id="7" name="Rektangel 6"/>
          <p:cNvSpPr/>
          <p:nvPr/>
        </p:nvSpPr>
        <p:spPr>
          <a:xfrm>
            <a:off x="611560" y="4509120"/>
            <a:ext cx="64087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Blastocystens</a:t>
            </a:r>
            <a:r>
              <a:rPr lang="da-DK" dirty="0"/>
              <a:t> ydre celler danner kontakt til livmoder-cellerne </a:t>
            </a:r>
          </a:p>
          <a:p>
            <a:pPr algn="ctr"/>
            <a:r>
              <a:rPr lang="da-DK" dirty="0"/>
              <a:t>– og dermed kvindens blodsystem = moderkagen</a:t>
            </a:r>
          </a:p>
        </p:txBody>
      </p:sp>
      <p:sp>
        <p:nvSpPr>
          <p:cNvPr id="8" name="Rektangel 7"/>
          <p:cNvSpPr/>
          <p:nvPr/>
        </p:nvSpPr>
        <p:spPr>
          <a:xfrm>
            <a:off x="2987824" y="5301208"/>
            <a:ext cx="4032448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Herover udveksles næringsstoffer og ilt fra kvinden  - og affaldsstoffer fra fosteret</a:t>
            </a:r>
          </a:p>
        </p:txBody>
      </p:sp>
      <p:sp>
        <p:nvSpPr>
          <p:cNvPr id="9" name="Rektangel 8"/>
          <p:cNvSpPr/>
          <p:nvPr/>
        </p:nvSpPr>
        <p:spPr>
          <a:xfrm>
            <a:off x="0" y="5445224"/>
            <a:ext cx="2843808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Vigtigt; moderens og fosterets blod har ikke direkte kontakt – mor og barn kan derfor have forskellig blodtype</a:t>
            </a:r>
          </a:p>
        </p:txBody>
      </p:sp>
      <p:sp>
        <p:nvSpPr>
          <p:cNvPr id="10" name="Rektangel 9"/>
          <p:cNvSpPr/>
          <p:nvPr/>
        </p:nvSpPr>
        <p:spPr>
          <a:xfrm>
            <a:off x="7092280" y="4581128"/>
            <a:ext cx="2051720" cy="227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Og bakterieinfektioner hos mor, påvirker normalt ikke barn</a:t>
            </a:r>
          </a:p>
        </p:txBody>
      </p:sp>
    </p:spTree>
    <p:extLst>
      <p:ext uri="{BB962C8B-B14F-4D97-AF65-F5344CB8AC3E}">
        <p14:creationId xmlns:p14="http://schemas.microsoft.com/office/powerpoint/2010/main" val="49305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1" y="0"/>
            <a:ext cx="7524327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Hormonproduktion under graviditet – og den første undersøgelse</a:t>
            </a:r>
          </a:p>
        </p:txBody>
      </p:sp>
      <p:pic>
        <p:nvPicPr>
          <p:cNvPr id="3" name="Billede 2"/>
          <p:cNvPicPr/>
          <p:nvPr/>
        </p:nvPicPr>
        <p:blipFill rotWithShape="1">
          <a:blip r:embed="rId2"/>
          <a:srcRect l="23003" t="16300" r="38659" b="9912"/>
          <a:stretch/>
        </p:blipFill>
        <p:spPr bwMode="auto">
          <a:xfrm>
            <a:off x="1043608" y="1340769"/>
            <a:ext cx="6336703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ktangel 3"/>
          <p:cNvSpPr/>
          <p:nvPr/>
        </p:nvSpPr>
        <p:spPr>
          <a:xfrm>
            <a:off x="5580112" y="4077072"/>
            <a:ext cx="34563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Produceres af fosteranlægget og senere af moderkagen – sørger for det gule legeme ikke går til grunde. </a:t>
            </a:r>
          </a:p>
        </p:txBody>
      </p:sp>
      <p:sp>
        <p:nvSpPr>
          <p:cNvPr id="5" name="Rektangel 4"/>
          <p:cNvSpPr/>
          <p:nvPr/>
        </p:nvSpPr>
        <p:spPr>
          <a:xfrm>
            <a:off x="5580112" y="5301208"/>
            <a:ext cx="34563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Produceres først af det gule legeme – senere af moderkagen</a:t>
            </a:r>
          </a:p>
        </p:txBody>
      </p:sp>
      <p:sp>
        <p:nvSpPr>
          <p:cNvPr id="6" name="Rektangel 5"/>
          <p:cNvSpPr/>
          <p:nvPr/>
        </p:nvSpPr>
        <p:spPr>
          <a:xfrm>
            <a:off x="6084168" y="6021288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Produceres af moderkagen – stimulerer omdannelsen af brystkirtler til mælkekirtler</a:t>
            </a:r>
          </a:p>
        </p:txBody>
      </p:sp>
    </p:spTree>
    <p:extLst>
      <p:ext uri="{BB962C8B-B14F-4D97-AF65-F5344CB8AC3E}">
        <p14:creationId xmlns:p14="http://schemas.microsoft.com/office/powerpoint/2010/main" val="55908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3384376" cy="68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Mitose</a:t>
            </a:r>
            <a:br>
              <a:rPr lang="da-DK" dirty="0"/>
            </a:br>
            <a:r>
              <a:rPr lang="da-DK" dirty="0"/>
              <a:t>almindelig celledeling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4572000" y="198884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Vi skal nu lave mitose-drama!</a:t>
            </a:r>
          </a:p>
          <a:p>
            <a:r>
              <a:rPr lang="da-DK" dirty="0"/>
              <a:t>Skriv i 15 min</a:t>
            </a:r>
          </a:p>
          <a:p>
            <a:r>
              <a:rPr lang="da-DK" dirty="0"/>
              <a:t>Herefter gennemfører vi skuespillet 3 gange</a:t>
            </a:r>
          </a:p>
        </p:txBody>
      </p:sp>
      <p:sp>
        <p:nvSpPr>
          <p:cNvPr id="2" name="Ellipse 1"/>
          <p:cNvSpPr/>
          <p:nvPr/>
        </p:nvSpPr>
        <p:spPr>
          <a:xfrm>
            <a:off x="5796136" y="3717032"/>
            <a:ext cx="237626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Mål med mitosen: 1 celle bliver til 2 der er genetisk identiske  med start-cellen</a:t>
            </a:r>
          </a:p>
        </p:txBody>
      </p:sp>
      <p:cxnSp>
        <p:nvCxnSpPr>
          <p:cNvPr id="6" name="Lige pilforbindelse 5"/>
          <p:cNvCxnSpPr>
            <a:stCxn id="2" idx="2"/>
          </p:cNvCxnSpPr>
          <p:nvPr/>
        </p:nvCxnSpPr>
        <p:spPr>
          <a:xfrm flipH="1" flipV="1">
            <a:off x="3419872" y="476672"/>
            <a:ext cx="2376264" cy="439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>
            <a:stCxn id="2" idx="2"/>
          </p:cNvCxnSpPr>
          <p:nvPr/>
        </p:nvCxnSpPr>
        <p:spPr>
          <a:xfrm flipH="1">
            <a:off x="2699792" y="4869160"/>
            <a:ext cx="309634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4608004" y="1412776"/>
            <a:ext cx="40684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Mitosen foregår gennem hele forstertilværelsen – 270 døgn;  bliver til 5000 milliarder celler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608004" y="2276872"/>
            <a:ext cx="40684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Mitosen fortsætter ved vækst efter fødslen, som barn og ung – og hver gang der udskiftes celler – fx hud og blodceller</a:t>
            </a:r>
          </a:p>
        </p:txBody>
      </p:sp>
      <p:sp>
        <p:nvSpPr>
          <p:cNvPr id="14" name="Rektangel 13"/>
          <p:cNvSpPr/>
          <p:nvPr/>
        </p:nvSpPr>
        <p:spPr>
          <a:xfrm rot="16200000">
            <a:off x="-4131232" y="2888940"/>
            <a:ext cx="88569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Mitosens faser – læg mærke til kromosomerne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5-6 dage</a:t>
            </a:r>
          </a:p>
        </p:txBody>
      </p:sp>
      <p:pic>
        <p:nvPicPr>
          <p:cNvPr id="24578" name="Picture 2" descr="5-6 days,  the clump has developed into a blastocyst, containing many more cells, and has  entered the womb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57400"/>
            <a:ext cx="821830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8 dage</a:t>
            </a:r>
          </a:p>
        </p:txBody>
      </p:sp>
      <p:pic>
        <p:nvPicPr>
          <p:cNvPr id="27650" name="Picture 2" descr="8 days, the  blastocyst has landed and sinks slightly into its founda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63571"/>
            <a:ext cx="8208912" cy="5394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 uger</a:t>
            </a:r>
          </a:p>
        </p:txBody>
      </p:sp>
      <p:pic>
        <p:nvPicPr>
          <p:cNvPr id="2050" name="Picture 2" descr="4 wee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6251"/>
            <a:ext cx="8280920" cy="5441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 uger</a:t>
            </a:r>
          </a:p>
        </p:txBody>
      </p:sp>
      <p:pic>
        <p:nvPicPr>
          <p:cNvPr id="21506" name="Picture 2" descr="6 week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68932"/>
            <a:ext cx="8352928" cy="5489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 uger</a:t>
            </a:r>
          </a:p>
        </p:txBody>
      </p:sp>
      <p:pic>
        <p:nvPicPr>
          <p:cNvPr id="22530" name="Picture 2" descr="7 weeks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41689"/>
            <a:ext cx="8090036" cy="5316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0 week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68932"/>
            <a:ext cx="8352928" cy="5489068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 uger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aceman, 13 weeks. (196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13384"/>
            <a:ext cx="8437457" cy="5544616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13 uger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starter det!</a:t>
            </a:r>
          </a:p>
        </p:txBody>
      </p:sp>
      <p:pic>
        <p:nvPicPr>
          <p:cNvPr id="18436" name="Picture 4" descr="Thermal photograph of a kis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38388"/>
            <a:ext cx="5508104" cy="3619612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3998"/>
            <a:ext cx="4139952" cy="54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19 uger</a:t>
            </a:r>
          </a:p>
        </p:txBody>
      </p:sp>
      <p:pic>
        <p:nvPicPr>
          <p:cNvPr id="25602" name="Picture 2" descr="19 week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21612"/>
            <a:ext cx="8424936" cy="553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20 uger</a:t>
            </a:r>
          </a:p>
        </p:txBody>
      </p:sp>
      <p:pic>
        <p:nvPicPr>
          <p:cNvPr id="19458" name="Picture 2" descr="20 week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10891"/>
            <a:ext cx="8136904" cy="5347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40 uger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3364384" cy="43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Vi går lige tilbage i tiden igen…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40  uger tidligere…</a:t>
            </a:r>
          </a:p>
        </p:txBody>
      </p:sp>
    </p:spTree>
    <p:extLst>
      <p:ext uri="{BB962C8B-B14F-4D97-AF65-F5344CB8AC3E}">
        <p14:creationId xmlns:p14="http://schemas.microsoft.com/office/powerpoint/2010/main" val="13813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Meiose</a:t>
            </a:r>
            <a:br>
              <a:rPr lang="da-DK" dirty="0"/>
            </a:br>
            <a:r>
              <a:rPr lang="da-DK" dirty="0" err="1"/>
              <a:t>kønscelledannelse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0"/>
            <a:ext cx="27497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1"/>
          <p:cNvSpPr/>
          <p:nvPr/>
        </p:nvSpPr>
        <p:spPr>
          <a:xfrm>
            <a:off x="6228184" y="1484784"/>
            <a:ext cx="244827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Foregår i æggestokke eller testikler</a:t>
            </a:r>
          </a:p>
        </p:txBody>
      </p:sp>
      <p:sp>
        <p:nvSpPr>
          <p:cNvPr id="4" name="Ellipse 3"/>
          <p:cNvSpPr/>
          <p:nvPr/>
        </p:nvSpPr>
        <p:spPr>
          <a:xfrm>
            <a:off x="3563888" y="2564904"/>
            <a:ext cx="3024336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Mål for meiosen: at resultere i 4 celler, som er genetisk forskellige -  og som indeholder det halve kromosomtal af en alm celle</a:t>
            </a:r>
          </a:p>
        </p:txBody>
      </p:sp>
      <p:cxnSp>
        <p:nvCxnSpPr>
          <p:cNvPr id="6" name="Lige pilforbindelse 5"/>
          <p:cNvCxnSpPr>
            <a:stCxn id="4" idx="2"/>
          </p:cNvCxnSpPr>
          <p:nvPr/>
        </p:nvCxnSpPr>
        <p:spPr>
          <a:xfrm flipH="1">
            <a:off x="2051720" y="3933056"/>
            <a:ext cx="151216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3491880" y="1484784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Læg mærke til; der er her 2 celledelinger</a:t>
            </a:r>
          </a:p>
        </p:txBody>
      </p:sp>
      <p:cxnSp>
        <p:nvCxnSpPr>
          <p:cNvPr id="9" name="Lige pilforbindelse 8"/>
          <p:cNvCxnSpPr>
            <a:stCxn id="7" idx="1"/>
          </p:cNvCxnSpPr>
          <p:nvPr/>
        </p:nvCxnSpPr>
        <p:spPr>
          <a:xfrm flipH="1">
            <a:off x="2051720" y="1880828"/>
            <a:ext cx="1440160" cy="2484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>
            <a:stCxn id="7" idx="1"/>
          </p:cNvCxnSpPr>
          <p:nvPr/>
        </p:nvCxnSpPr>
        <p:spPr>
          <a:xfrm flipH="1">
            <a:off x="1979712" y="1880828"/>
            <a:ext cx="1512168" cy="3996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Mitose og </a:t>
            </a:r>
            <a:r>
              <a:rPr lang="da-DK" dirty="0" err="1"/>
              <a:t>Meiose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Mitose: foregår i alle kroppens celler:</a:t>
            </a:r>
          </a:p>
          <a:p>
            <a:r>
              <a:rPr lang="da-DK" dirty="0" err="1"/>
              <a:t>Meiose</a:t>
            </a:r>
            <a:r>
              <a:rPr lang="da-DK" dirty="0"/>
              <a:t>: Foregår kun i æggestokke og testikler – KUN til dannelse af </a:t>
            </a:r>
            <a:r>
              <a:rPr lang="da-DK" dirty="0" err="1"/>
              <a:t>kønsceller</a:t>
            </a:r>
            <a:r>
              <a:rPr lang="da-DK" dirty="0"/>
              <a:t> (ægceller og sædceller)</a:t>
            </a:r>
          </a:p>
          <a:p>
            <a:r>
              <a:rPr lang="da-DK" dirty="0"/>
              <a:t>Mitose: 2 ens celler – sikrer genetisk ensartethed</a:t>
            </a:r>
          </a:p>
          <a:p>
            <a:r>
              <a:rPr lang="da-DK" dirty="0" err="1"/>
              <a:t>Meiose</a:t>
            </a:r>
            <a:r>
              <a:rPr lang="da-DK" dirty="0"/>
              <a:t>: 4 genetisk forskellige celler – SIKRER GENETISK FORSKELLIGHED – VIGTIGT FOR ARTERS OVERLEVELSE</a:t>
            </a:r>
          </a:p>
          <a:p>
            <a:r>
              <a:rPr lang="da-DK" dirty="0"/>
              <a:t>Mitose: én celledeling</a:t>
            </a:r>
          </a:p>
          <a:p>
            <a:r>
              <a:rPr lang="da-DK" dirty="0" err="1"/>
              <a:t>Meiose</a:t>
            </a:r>
            <a:r>
              <a:rPr lang="da-DK" dirty="0"/>
              <a:t>: 2 celledelinger</a:t>
            </a:r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Meiosens</a:t>
            </a:r>
            <a:r>
              <a:rPr lang="da-DK" dirty="0"/>
              <a:t> faser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err="1"/>
              <a:t>Interfase</a:t>
            </a:r>
            <a:endParaRPr lang="da-DK" dirty="0"/>
          </a:p>
          <a:p>
            <a:r>
              <a:rPr lang="da-DK" dirty="0"/>
              <a:t>Profase I</a:t>
            </a:r>
          </a:p>
          <a:p>
            <a:r>
              <a:rPr lang="da-DK" dirty="0"/>
              <a:t>Metafase I</a:t>
            </a:r>
          </a:p>
          <a:p>
            <a:r>
              <a:rPr lang="da-DK" dirty="0" err="1"/>
              <a:t>Anafase</a:t>
            </a:r>
            <a:r>
              <a:rPr lang="da-DK" dirty="0"/>
              <a:t> I</a:t>
            </a:r>
          </a:p>
          <a:p>
            <a:r>
              <a:rPr lang="da-DK" dirty="0" err="1"/>
              <a:t>Telofase</a:t>
            </a:r>
            <a:r>
              <a:rPr lang="da-DK" dirty="0"/>
              <a:t> I</a:t>
            </a:r>
          </a:p>
          <a:p>
            <a:r>
              <a:rPr lang="da-DK" dirty="0"/>
              <a:t>Profase II</a:t>
            </a:r>
          </a:p>
          <a:p>
            <a:r>
              <a:rPr lang="da-DK" dirty="0"/>
              <a:t>Metafase II</a:t>
            </a:r>
          </a:p>
          <a:p>
            <a:r>
              <a:rPr lang="da-DK" dirty="0" err="1"/>
              <a:t>Anafase</a:t>
            </a:r>
            <a:r>
              <a:rPr lang="da-DK" dirty="0"/>
              <a:t> II</a:t>
            </a:r>
          </a:p>
          <a:p>
            <a:r>
              <a:rPr lang="da-DK" dirty="0" err="1"/>
              <a:t>Telofase</a:t>
            </a:r>
            <a:r>
              <a:rPr lang="da-DK" dirty="0"/>
              <a:t> II</a:t>
            </a:r>
          </a:p>
          <a:p>
            <a:endParaRPr lang="da-DK" dirty="0"/>
          </a:p>
        </p:txBody>
      </p:sp>
      <p:sp>
        <p:nvSpPr>
          <p:cNvPr id="4" name="Højre klammeparentes 3"/>
          <p:cNvSpPr/>
          <p:nvPr/>
        </p:nvSpPr>
        <p:spPr>
          <a:xfrm>
            <a:off x="3131840" y="1772816"/>
            <a:ext cx="936104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4067944" y="25649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1. celledeling: produktet er 2 celler</a:t>
            </a:r>
          </a:p>
        </p:txBody>
      </p:sp>
      <p:sp>
        <p:nvSpPr>
          <p:cNvPr id="6" name="Højre klammeparentes 5"/>
          <p:cNvSpPr/>
          <p:nvPr/>
        </p:nvSpPr>
        <p:spPr>
          <a:xfrm>
            <a:off x="3059832" y="3861048"/>
            <a:ext cx="936104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3995936" y="46531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2. celledeling: produktet er 4 celler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Sædceller på vej ind i skeden</a:t>
            </a:r>
          </a:p>
        </p:txBody>
      </p:sp>
      <p:pic>
        <p:nvPicPr>
          <p:cNvPr id="17410" name="Picture 2" descr="Millions of  sperm entering the vagina and swim towards the opening of the cervix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95786" cy="5517232"/>
          </a:xfrm>
          <a:prstGeom prst="rect">
            <a:avLst/>
          </a:prstGeom>
          <a:noFill/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8407630-B2E1-45B2-A77E-0FEC6481ED5C}"/>
              </a:ext>
            </a:extLst>
          </p:cNvPr>
          <p:cNvSpPr/>
          <p:nvPr/>
        </p:nvSpPr>
        <p:spPr>
          <a:xfrm>
            <a:off x="7524328" y="2276872"/>
            <a:ext cx="1619672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Sædceller bevæger sig 1,5 cm pr min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Halen slår 30-40 slag til hver side pr min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378A16E-2A2A-4FCA-BA2F-261FFA99BAF2}"/>
              </a:ext>
            </a:extLst>
          </p:cNvPr>
          <p:cNvSpPr/>
          <p:nvPr/>
        </p:nvSpPr>
        <p:spPr>
          <a:xfrm>
            <a:off x="827584" y="3429000"/>
            <a:ext cx="161967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Ca. 40 mio. sædceller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Ca. 10 når frem til ægget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1 kan befrugte ægget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Sæd i æggeleder</a:t>
            </a:r>
          </a:p>
        </p:txBody>
      </p:sp>
      <p:pic>
        <p:nvPicPr>
          <p:cNvPr id="1026" name="Picture 2" descr="Sperm in the Fallopian tub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23125"/>
            <a:ext cx="8270460" cy="5434875"/>
          </a:xfrm>
          <a:prstGeom prst="rect">
            <a:avLst/>
          </a:prstGeom>
          <a:noFill/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A95A1F42-D19C-4C20-A670-22C291117FA1}"/>
              </a:ext>
            </a:extLst>
          </p:cNvPr>
          <p:cNvCxnSpPr>
            <a:cxnSpLocks/>
          </p:cNvCxnSpPr>
          <p:nvPr/>
        </p:nvCxnSpPr>
        <p:spPr>
          <a:xfrm>
            <a:off x="5436096" y="4149080"/>
            <a:ext cx="576064" cy="144016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BBEB5B9E-8A97-402C-BE4A-F863D4242123}"/>
              </a:ext>
            </a:extLst>
          </p:cNvPr>
          <p:cNvSpPr txBox="1"/>
          <p:nvPr/>
        </p:nvSpPr>
        <p:spPr>
          <a:xfrm>
            <a:off x="5724128" y="37170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/>
                </a:solidFill>
              </a:rPr>
              <a:t>4,5 µm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517BDB70-D4D8-4D3A-8CA5-B3059A4D9B30}"/>
              </a:ext>
            </a:extLst>
          </p:cNvPr>
          <p:cNvCxnSpPr>
            <a:cxnSpLocks/>
          </p:cNvCxnSpPr>
          <p:nvPr/>
        </p:nvCxnSpPr>
        <p:spPr>
          <a:xfrm>
            <a:off x="2915816" y="2564904"/>
            <a:ext cx="2376264" cy="2016224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627E2A57-D50C-4600-ABC8-2579CC703B96}"/>
              </a:ext>
            </a:extLst>
          </p:cNvPr>
          <p:cNvSpPr txBox="1"/>
          <p:nvPr/>
        </p:nvSpPr>
        <p:spPr>
          <a:xfrm>
            <a:off x="3862658" y="3028890"/>
            <a:ext cx="2581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/>
                </a:solidFill>
              </a:rPr>
              <a:t>60 µm (0,06mm)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Sædceller møder ægget</a:t>
            </a:r>
          </a:p>
        </p:txBody>
      </p:sp>
      <p:pic>
        <p:nvPicPr>
          <p:cNvPr id="20482" name="Picture 2" descr="Eggcell and sperm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6251"/>
            <a:ext cx="8280920" cy="5441749"/>
          </a:xfrm>
          <a:prstGeom prst="rect">
            <a:avLst/>
          </a:prstGeom>
          <a:noFill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75007A6-68D4-4435-99E8-6CEABE000EE4}"/>
              </a:ext>
            </a:extLst>
          </p:cNvPr>
          <p:cNvSpPr txBox="1"/>
          <p:nvPr/>
        </p:nvSpPr>
        <p:spPr>
          <a:xfrm>
            <a:off x="5724128" y="37170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/>
                </a:solidFill>
              </a:rPr>
              <a:t>150 µm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3CEB6189-EE4B-4693-A750-757DA7292A28}"/>
              </a:ext>
            </a:extLst>
          </p:cNvPr>
          <p:cNvCxnSpPr>
            <a:cxnSpLocks/>
          </p:cNvCxnSpPr>
          <p:nvPr/>
        </p:nvCxnSpPr>
        <p:spPr>
          <a:xfrm flipV="1">
            <a:off x="3419873" y="4581128"/>
            <a:ext cx="1872207" cy="288032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Vinderen!</a:t>
            </a:r>
          </a:p>
        </p:txBody>
      </p:sp>
      <p:pic>
        <p:nvPicPr>
          <p:cNvPr id="23554" name="Picture 2" descr="The winning sper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34884"/>
            <a:ext cx="8100392" cy="5323116"/>
          </a:xfrm>
          <a:prstGeom prst="rect">
            <a:avLst/>
          </a:prstGeom>
          <a:noFill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40201BF-1340-4CE1-9C44-766E437DE4FD}"/>
              </a:ext>
            </a:extLst>
          </p:cNvPr>
          <p:cNvSpPr txBox="1"/>
          <p:nvPr/>
        </p:nvSpPr>
        <p:spPr>
          <a:xfrm>
            <a:off x="6732240" y="3717032"/>
            <a:ext cx="197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/>
                </a:solidFill>
              </a:rPr>
              <a:t>Sædcellens hoves indeholder enzymer, der nedbryder ægcellens væg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t="25190" r="28555" b="12111"/>
          <a:stretch/>
        </p:blipFill>
        <p:spPr bwMode="auto">
          <a:xfrm>
            <a:off x="1475656" y="836712"/>
            <a:ext cx="6410507" cy="53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0" y="0"/>
            <a:ext cx="7668344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Forholdene omkring ægcelle inden befrugtning</a:t>
            </a:r>
          </a:p>
        </p:txBody>
      </p:sp>
      <p:sp>
        <p:nvSpPr>
          <p:cNvPr id="3" name="Rektangel 2"/>
          <p:cNvSpPr/>
          <p:nvPr/>
        </p:nvSpPr>
        <p:spPr>
          <a:xfrm>
            <a:off x="0" y="1556792"/>
            <a:ext cx="19797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Hinde sikrer at kun én sædcelle når ind til ægcellen</a:t>
            </a:r>
          </a:p>
        </p:txBody>
      </p:sp>
      <p:sp>
        <p:nvSpPr>
          <p:cNvPr id="5" name="Rektangel 4"/>
          <p:cNvSpPr/>
          <p:nvPr/>
        </p:nvSpPr>
        <p:spPr>
          <a:xfrm>
            <a:off x="0" y="4725144"/>
            <a:ext cx="1979712" cy="148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Kulhydrat og protein – ændrer struktur når ægget er befrugtet</a:t>
            </a:r>
          </a:p>
        </p:txBody>
      </p:sp>
      <p:sp>
        <p:nvSpPr>
          <p:cNvPr id="6" name="Rektangel 5"/>
          <p:cNvSpPr/>
          <p:nvPr/>
        </p:nvSpPr>
        <p:spPr>
          <a:xfrm>
            <a:off x="7524328" y="1124744"/>
            <a:ext cx="161967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Ægcellen kan befrugtes 1 døgn efter ægløsning – i den øverste 1/3 af æggelederen</a:t>
            </a:r>
          </a:p>
        </p:txBody>
      </p:sp>
      <p:sp>
        <p:nvSpPr>
          <p:cNvPr id="7" name="Rektangel 6"/>
          <p:cNvSpPr/>
          <p:nvPr/>
        </p:nvSpPr>
        <p:spPr>
          <a:xfrm>
            <a:off x="7524328" y="4725144"/>
            <a:ext cx="1619672" cy="2132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En befrugtet ægcelle kaldes en </a:t>
            </a:r>
            <a:r>
              <a:rPr lang="da-DK" dirty="0" err="1"/>
              <a:t>zygote</a:t>
            </a:r>
            <a:r>
              <a:rPr lang="da-DK" dirty="0"/>
              <a:t> – den første celle i et nyt individ. </a:t>
            </a:r>
          </a:p>
          <a:p>
            <a:pPr algn="ctr"/>
            <a:r>
              <a:rPr lang="da-DK" dirty="0"/>
              <a:t>Hos dyr: fosteranlæg</a:t>
            </a:r>
          </a:p>
        </p:txBody>
      </p:sp>
      <p:sp>
        <p:nvSpPr>
          <p:cNvPr id="8" name="Rektangel 7"/>
          <p:cNvSpPr/>
          <p:nvPr/>
        </p:nvSpPr>
        <p:spPr>
          <a:xfrm>
            <a:off x="2339752" y="6211600"/>
            <a:ext cx="4752528" cy="64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Celledeling ved mitose begynder indenfor det første døgn efter befrugtning</a:t>
            </a:r>
          </a:p>
        </p:txBody>
      </p:sp>
      <p:sp>
        <p:nvSpPr>
          <p:cNvPr id="9" name="Ellipse 8"/>
          <p:cNvSpPr/>
          <p:nvPr/>
        </p:nvSpPr>
        <p:spPr>
          <a:xfrm>
            <a:off x="0" y="2384884"/>
            <a:ext cx="3834172" cy="2196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Ægcellen er menneskets største celle med 150 µm i diameter (0,15 mm)</a:t>
            </a:r>
          </a:p>
        </p:txBody>
      </p:sp>
      <p:sp>
        <p:nvSpPr>
          <p:cNvPr id="10" name="Ellipse 9"/>
          <p:cNvSpPr/>
          <p:nvPr/>
        </p:nvSpPr>
        <p:spPr>
          <a:xfrm>
            <a:off x="3834172" y="1124744"/>
            <a:ext cx="3258108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Sædcellen er menneskets mindste celle med 4,5x3 µm (hovedet) og 60µm hale</a:t>
            </a:r>
          </a:p>
          <a:p>
            <a:pPr algn="ctr"/>
            <a:r>
              <a:rPr lang="da-DK" dirty="0"/>
              <a:t>Den bevæger sig 1,5 cm pr min</a:t>
            </a:r>
          </a:p>
        </p:txBody>
      </p:sp>
    </p:spTree>
    <p:extLst>
      <p:ext uri="{BB962C8B-B14F-4D97-AF65-F5344CB8AC3E}">
        <p14:creationId xmlns:p14="http://schemas.microsoft.com/office/powerpoint/2010/main" val="29078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tikkom.no/contentassets/42ddb13a53fc421ba86204038f6a213c/celledeling.jpg?width=480&amp;height=480&amp;mode=Crop&amp;anchor=Middlecenter&amp;scale=Dow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74" y="3114675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0"/>
            <a:ext cx="6660232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Stamceller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1412776"/>
            <a:ext cx="37079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Udifferentierede</a:t>
            </a:r>
            <a:r>
              <a:rPr lang="da-DK" dirty="0"/>
              <a:t> fosterceller </a:t>
            </a:r>
          </a:p>
          <a:p>
            <a:pPr algn="ctr"/>
            <a:r>
              <a:rPr lang="da-DK" dirty="0"/>
              <a:t>= </a:t>
            </a:r>
          </a:p>
          <a:p>
            <a:pPr algn="ctr"/>
            <a:r>
              <a:rPr lang="da-DK" dirty="0"/>
              <a:t>embryonale stamceller</a:t>
            </a:r>
          </a:p>
        </p:txBody>
      </p:sp>
      <p:sp>
        <p:nvSpPr>
          <p:cNvPr id="5" name="Rektangel 4"/>
          <p:cNvSpPr/>
          <p:nvPr/>
        </p:nvSpPr>
        <p:spPr>
          <a:xfrm>
            <a:off x="4139952" y="1412776"/>
            <a:ext cx="38164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 første 16 celler i et fosteranlæg – de kan blive til alle celletyper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2708920"/>
            <a:ext cx="333011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Ud fra disse celler vil man kunne ”dyrke væv” </a:t>
            </a:r>
          </a:p>
          <a:p>
            <a:pPr algn="ctr"/>
            <a:r>
              <a:rPr lang="da-DK" dirty="0"/>
              <a:t>– differentiere cellerne</a:t>
            </a:r>
          </a:p>
        </p:txBody>
      </p:sp>
      <p:sp>
        <p:nvSpPr>
          <p:cNvPr id="8" name="Rektangel 7"/>
          <p:cNvSpPr/>
          <p:nvPr/>
        </p:nvSpPr>
        <p:spPr>
          <a:xfrm>
            <a:off x="1331640" y="4149080"/>
            <a:ext cx="218003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Lov om kunstig befrugtning</a:t>
            </a:r>
          </a:p>
        </p:txBody>
      </p:sp>
      <p:sp>
        <p:nvSpPr>
          <p:cNvPr id="9" name="Rektangel 8"/>
          <p:cNvSpPr/>
          <p:nvPr/>
        </p:nvSpPr>
        <p:spPr>
          <a:xfrm>
            <a:off x="0" y="5157192"/>
            <a:ext cx="351167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Der er stamceller i navlestrengen – vil du betale for at have dem opbevaret til fremtiden?</a:t>
            </a:r>
          </a:p>
        </p:txBody>
      </p:sp>
    </p:spTree>
    <p:extLst>
      <p:ext uri="{BB962C8B-B14F-4D97-AF65-F5344CB8AC3E}">
        <p14:creationId xmlns:p14="http://schemas.microsoft.com/office/powerpoint/2010/main" val="9875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0"/>
            <a:ext cx="7380312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Fra stamceller til </a:t>
            </a:r>
            <a:r>
              <a:rPr lang="da-DK" dirty="0" err="1"/>
              <a:t>blastocyst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 rotWithShape="1">
          <a:blip r:embed="rId2"/>
          <a:srcRect l="12447" t="26595" r="18980" b="24681"/>
          <a:stretch/>
        </p:blipFill>
        <p:spPr bwMode="auto">
          <a:xfrm>
            <a:off x="2915816" y="4220235"/>
            <a:ext cx="6055940" cy="2637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1412776"/>
            <a:ext cx="32758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Uddifferentierede celler bliver differentierede</a:t>
            </a:r>
          </a:p>
        </p:txBody>
      </p:sp>
      <p:sp>
        <p:nvSpPr>
          <p:cNvPr id="6" name="Rektangel 5"/>
          <p:cNvSpPr/>
          <p:nvPr/>
        </p:nvSpPr>
        <p:spPr>
          <a:xfrm>
            <a:off x="3491880" y="1628800"/>
            <a:ext cx="245190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Blastocyst</a:t>
            </a:r>
            <a:endParaRPr lang="da-DK" dirty="0"/>
          </a:p>
          <a:p>
            <a:pPr algn="ctr"/>
            <a:r>
              <a:rPr lang="da-DK" dirty="0"/>
              <a:t>=</a:t>
            </a:r>
          </a:p>
          <a:p>
            <a:pPr algn="ctr"/>
            <a:r>
              <a:rPr lang="da-DK" dirty="0"/>
              <a:t>Blærefoster</a:t>
            </a:r>
          </a:p>
        </p:txBody>
      </p:sp>
      <p:sp>
        <p:nvSpPr>
          <p:cNvPr id="7" name="Rektangel 6"/>
          <p:cNvSpPr/>
          <p:nvPr/>
        </p:nvSpPr>
        <p:spPr>
          <a:xfrm>
            <a:off x="6372200" y="1196752"/>
            <a:ext cx="2160240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Blasto</a:t>
            </a:r>
            <a:r>
              <a:rPr lang="da-DK" dirty="0"/>
              <a:t> = kim</a:t>
            </a:r>
          </a:p>
          <a:p>
            <a:pPr algn="ctr"/>
            <a:r>
              <a:rPr lang="da-DK" dirty="0"/>
              <a:t>Cyste = blære</a:t>
            </a:r>
          </a:p>
        </p:txBody>
      </p:sp>
      <p:sp>
        <p:nvSpPr>
          <p:cNvPr id="8" name="Rektangel 7"/>
          <p:cNvSpPr/>
          <p:nvPr/>
        </p:nvSpPr>
        <p:spPr>
          <a:xfrm>
            <a:off x="107503" y="3573016"/>
            <a:ext cx="461032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Indre celler bliver til foster – ydre celler bliver til moderkage og fosterhinde</a:t>
            </a:r>
          </a:p>
        </p:txBody>
      </p:sp>
      <p:sp>
        <p:nvSpPr>
          <p:cNvPr id="9" name="Rektangel 8"/>
          <p:cNvSpPr/>
          <p:nvPr/>
        </p:nvSpPr>
        <p:spPr>
          <a:xfrm>
            <a:off x="5652120" y="2745350"/>
            <a:ext cx="3319636" cy="1655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 løbet af 6 dage (her når den livmoderen)bliver </a:t>
            </a:r>
            <a:r>
              <a:rPr lang="da-DK" dirty="0" err="1"/>
              <a:t>blastocysten</a:t>
            </a:r>
            <a:r>
              <a:rPr lang="da-DK" dirty="0"/>
              <a:t> på nogle hundrede celler – men ikke større end den oprindelige ægcelle</a:t>
            </a:r>
          </a:p>
        </p:txBody>
      </p:sp>
      <p:sp>
        <p:nvSpPr>
          <p:cNvPr id="10" name="Rektangel 9"/>
          <p:cNvSpPr/>
          <p:nvPr/>
        </p:nvSpPr>
        <p:spPr>
          <a:xfrm>
            <a:off x="251520" y="4941168"/>
            <a:ext cx="27363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Fimrehår i æggelederne og muskelsammentrækninger i æggelederne leder ægget mod livmoderen </a:t>
            </a:r>
          </a:p>
        </p:txBody>
      </p:sp>
    </p:spTree>
    <p:extLst>
      <p:ext uri="{BB962C8B-B14F-4D97-AF65-F5344CB8AC3E}">
        <p14:creationId xmlns:p14="http://schemas.microsoft.com/office/powerpoint/2010/main" val="25685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679</Words>
  <Application>Microsoft Office PowerPoint</Application>
  <PresentationFormat>Skærmshow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0" baseType="lpstr">
      <vt:lpstr>Arial</vt:lpstr>
      <vt:lpstr>Calibri</vt:lpstr>
      <vt:lpstr>Kontortema</vt:lpstr>
      <vt:lpstr>PowerPoint-præsentation</vt:lpstr>
      <vt:lpstr>Sådan starter det!</vt:lpstr>
      <vt:lpstr>Sædceller på vej ind i skeden</vt:lpstr>
      <vt:lpstr>Sæd i æggeleder</vt:lpstr>
      <vt:lpstr>Sædceller møder ægget</vt:lpstr>
      <vt:lpstr>Vinderen!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Mitose almindelig celledeling</vt:lpstr>
      <vt:lpstr>5-6 dage</vt:lpstr>
      <vt:lpstr>8 dage</vt:lpstr>
      <vt:lpstr>4 uger</vt:lpstr>
      <vt:lpstr>6 uger</vt:lpstr>
      <vt:lpstr>7 uger</vt:lpstr>
      <vt:lpstr>10 uger</vt:lpstr>
      <vt:lpstr>13 uger</vt:lpstr>
      <vt:lpstr>19 uger</vt:lpstr>
      <vt:lpstr>20 uger</vt:lpstr>
      <vt:lpstr>40 uger</vt:lpstr>
      <vt:lpstr>Vi går lige tilbage i tiden igen…</vt:lpstr>
      <vt:lpstr>Meiose kønscelledannelse</vt:lpstr>
      <vt:lpstr>Mitose og Meiose</vt:lpstr>
      <vt:lpstr>Meiosens faser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Sådan starter det!</dc:title>
  <dc:creator>Maria Giltoft</dc:creator>
  <cp:lastModifiedBy>Vigga Nørgaard Madsbøll</cp:lastModifiedBy>
  <cp:revision>38</cp:revision>
  <dcterms:created xsi:type="dcterms:W3CDTF">2012-02-03T09:06:41Z</dcterms:created>
  <dcterms:modified xsi:type="dcterms:W3CDTF">2026-03-08T19:55:55Z</dcterms:modified>
</cp:coreProperties>
</file>