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4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07B9-02DE-4270-AA70-16DB1AA58C76}" type="datetimeFigureOut">
              <a:rPr lang="da-DK" smtClean="0"/>
              <a:t>08-03-2026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0B2-BD66-4DC0-935B-8799670340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7814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07B9-02DE-4270-AA70-16DB1AA58C76}" type="datetimeFigureOut">
              <a:rPr lang="da-DK" smtClean="0"/>
              <a:t>08-03-2026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0B2-BD66-4DC0-935B-8799670340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531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07B9-02DE-4270-AA70-16DB1AA58C76}" type="datetimeFigureOut">
              <a:rPr lang="da-DK" smtClean="0"/>
              <a:t>08-03-2026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0B2-BD66-4DC0-935B-8799670340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611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07B9-02DE-4270-AA70-16DB1AA58C76}" type="datetimeFigureOut">
              <a:rPr lang="da-DK" smtClean="0"/>
              <a:t>08-03-2026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0B2-BD66-4DC0-935B-8799670340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747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07B9-02DE-4270-AA70-16DB1AA58C76}" type="datetimeFigureOut">
              <a:rPr lang="da-DK" smtClean="0"/>
              <a:t>08-03-2026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0B2-BD66-4DC0-935B-8799670340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09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07B9-02DE-4270-AA70-16DB1AA58C76}" type="datetimeFigureOut">
              <a:rPr lang="da-DK" smtClean="0"/>
              <a:t>08-03-2026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0B2-BD66-4DC0-935B-8799670340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315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07B9-02DE-4270-AA70-16DB1AA58C76}" type="datetimeFigureOut">
              <a:rPr lang="da-DK" smtClean="0"/>
              <a:t>08-03-2026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0B2-BD66-4DC0-935B-8799670340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51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07B9-02DE-4270-AA70-16DB1AA58C76}" type="datetimeFigureOut">
              <a:rPr lang="da-DK" smtClean="0"/>
              <a:t>08-03-2026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0B2-BD66-4DC0-935B-8799670340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910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07B9-02DE-4270-AA70-16DB1AA58C76}" type="datetimeFigureOut">
              <a:rPr lang="da-DK" smtClean="0"/>
              <a:t>08-03-2026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0B2-BD66-4DC0-935B-8799670340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274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07B9-02DE-4270-AA70-16DB1AA58C76}" type="datetimeFigureOut">
              <a:rPr lang="da-DK" smtClean="0"/>
              <a:t>08-03-2026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0B2-BD66-4DC0-935B-8799670340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650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07B9-02DE-4270-AA70-16DB1AA58C76}" type="datetimeFigureOut">
              <a:rPr lang="da-DK" smtClean="0"/>
              <a:t>08-03-2026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50B2-BD66-4DC0-935B-8799670340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245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C07B9-02DE-4270-AA70-16DB1AA58C76}" type="datetimeFigureOut">
              <a:rPr lang="da-DK" smtClean="0"/>
              <a:t>08-03-2026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C50B2-BD66-4DC0-935B-8799670340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77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Kvindens menstruationscyklus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009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7" t="12396" r="35538" b="10808"/>
          <a:stretch/>
        </p:blipFill>
        <p:spPr bwMode="auto">
          <a:xfrm>
            <a:off x="0" y="0"/>
            <a:ext cx="370345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1115616" y="1628800"/>
            <a:ext cx="1080120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3" name="Tekstboks 2"/>
          <p:cNvSpPr txBox="1"/>
          <p:nvPr/>
        </p:nvSpPr>
        <p:spPr>
          <a:xfrm>
            <a:off x="3275856" y="188640"/>
            <a:ext cx="586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1: Hypofysen producerer FSH (Follikel Stimulerende Hormon)</a:t>
            </a:r>
          </a:p>
        </p:txBody>
      </p:sp>
      <p:pic>
        <p:nvPicPr>
          <p:cNvPr id="5" name="Billede 4"/>
          <p:cNvPicPr/>
          <p:nvPr/>
        </p:nvPicPr>
        <p:blipFill rotWithShape="1">
          <a:blip r:embed="rId3"/>
          <a:srcRect l="21183" t="31915" r="45548" b="38510"/>
          <a:stretch/>
        </p:blipFill>
        <p:spPr bwMode="auto">
          <a:xfrm>
            <a:off x="4176658" y="819569"/>
            <a:ext cx="4283774" cy="1889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Lige pilforbindelse 5"/>
          <p:cNvCxnSpPr/>
          <p:nvPr/>
        </p:nvCxnSpPr>
        <p:spPr>
          <a:xfrm flipV="1">
            <a:off x="1547664" y="1556792"/>
            <a:ext cx="4464496" cy="5400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boks 6"/>
          <p:cNvSpPr txBox="1"/>
          <p:nvPr/>
        </p:nvSpPr>
        <p:spPr>
          <a:xfrm>
            <a:off x="3703456" y="2564904"/>
            <a:ext cx="5440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2: FSH sendes med blodet til æggestokkene, hvor der sættes gang i modning af et æg fra én af æggestokkene</a:t>
            </a:r>
          </a:p>
        </p:txBody>
      </p:sp>
      <p:pic>
        <p:nvPicPr>
          <p:cNvPr id="9" name="Billede 8"/>
          <p:cNvPicPr/>
          <p:nvPr/>
        </p:nvPicPr>
        <p:blipFill rotWithShape="1">
          <a:blip r:embed="rId4"/>
          <a:srcRect l="26927" t="29787" r="37170" b="51277"/>
          <a:stretch/>
        </p:blipFill>
        <p:spPr bwMode="auto">
          <a:xfrm>
            <a:off x="188031" y="3672408"/>
            <a:ext cx="3240360" cy="11967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Ellipse 7"/>
          <p:cNvSpPr/>
          <p:nvPr/>
        </p:nvSpPr>
        <p:spPr>
          <a:xfrm>
            <a:off x="755576" y="4270784"/>
            <a:ext cx="576064" cy="526368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/>
          <p:cNvSpPr/>
          <p:nvPr/>
        </p:nvSpPr>
        <p:spPr>
          <a:xfrm>
            <a:off x="5652120" y="1268760"/>
            <a:ext cx="953852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/>
          <p:cNvPicPr/>
          <p:nvPr/>
        </p:nvPicPr>
        <p:blipFill rotWithShape="1">
          <a:blip r:embed="rId5"/>
          <a:srcRect l="27884" t="42766" r="39684" b="44468"/>
          <a:stretch/>
        </p:blipFill>
        <p:spPr bwMode="auto">
          <a:xfrm>
            <a:off x="182007" y="4941168"/>
            <a:ext cx="3093849" cy="716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Ellipse 12"/>
          <p:cNvSpPr/>
          <p:nvPr/>
        </p:nvSpPr>
        <p:spPr>
          <a:xfrm>
            <a:off x="1142992" y="5085184"/>
            <a:ext cx="585939" cy="572264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boks 10"/>
          <p:cNvSpPr txBox="1"/>
          <p:nvPr/>
        </p:nvSpPr>
        <p:spPr>
          <a:xfrm>
            <a:off x="3703456" y="3140968"/>
            <a:ext cx="5440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3: Østrogen: produceres i æggestokkene – cellerne i livmoderen deler sig (mitose) – klargør til dannelse af moderkage. Tynd slim: bedre afgang for sædceller </a:t>
            </a:r>
          </a:p>
        </p:txBody>
      </p:sp>
      <p:sp>
        <p:nvSpPr>
          <p:cNvPr id="15" name="Ellipse 14"/>
          <p:cNvSpPr/>
          <p:nvPr/>
        </p:nvSpPr>
        <p:spPr>
          <a:xfrm>
            <a:off x="7308304" y="1916832"/>
            <a:ext cx="953852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8" name="Vinklet forbindelse 17"/>
          <p:cNvCxnSpPr/>
          <p:nvPr/>
        </p:nvCxnSpPr>
        <p:spPr>
          <a:xfrm rot="10800000" flipV="1">
            <a:off x="1547664" y="1484784"/>
            <a:ext cx="4464496" cy="756084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boks 18"/>
          <p:cNvSpPr txBox="1"/>
          <p:nvPr/>
        </p:nvSpPr>
        <p:spPr>
          <a:xfrm>
            <a:off x="3490028" y="4005064"/>
            <a:ext cx="5653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4: Højt østrogenindhold i blodet: besked til hjernen om at producere LH (</a:t>
            </a:r>
            <a:r>
              <a:rPr lang="da-DK" dirty="0" err="1"/>
              <a:t>Luteiniserende</a:t>
            </a:r>
            <a:r>
              <a:rPr lang="da-DK" dirty="0"/>
              <a:t> Hormon).Positiv feedback</a:t>
            </a:r>
          </a:p>
        </p:txBody>
      </p:sp>
      <p:pic>
        <p:nvPicPr>
          <p:cNvPr id="21" name="Billede 20"/>
          <p:cNvPicPr/>
          <p:nvPr/>
        </p:nvPicPr>
        <p:blipFill rotWithShape="1">
          <a:blip r:embed="rId6"/>
          <a:srcRect l="28483" t="24468" r="38248" b="55958"/>
          <a:stretch/>
        </p:blipFill>
        <p:spPr bwMode="auto">
          <a:xfrm>
            <a:off x="213428" y="5683411"/>
            <a:ext cx="3276600" cy="1083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Ellipse 19"/>
          <p:cNvSpPr/>
          <p:nvPr/>
        </p:nvSpPr>
        <p:spPr>
          <a:xfrm>
            <a:off x="1331640" y="5877272"/>
            <a:ext cx="648072" cy="720080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69160"/>
            <a:ext cx="3506080" cy="189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Ellipse 21"/>
          <p:cNvSpPr/>
          <p:nvPr/>
        </p:nvSpPr>
        <p:spPr>
          <a:xfrm>
            <a:off x="6444208" y="5371316"/>
            <a:ext cx="792088" cy="6499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Tekstboks 22"/>
          <p:cNvSpPr txBox="1"/>
          <p:nvPr/>
        </p:nvSpPr>
        <p:spPr>
          <a:xfrm>
            <a:off x="3428391" y="4581128"/>
            <a:ext cx="3177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5: LH: besked om ægløsning</a:t>
            </a:r>
          </a:p>
          <a:p>
            <a:r>
              <a:rPr lang="da-DK" dirty="0"/>
              <a:t>14 dage efter sidste menstruations begyndelse</a:t>
            </a:r>
          </a:p>
          <a:p>
            <a:r>
              <a:rPr lang="da-DK" dirty="0" err="1"/>
              <a:t>Temp.stiger</a:t>
            </a:r>
            <a:r>
              <a:rPr lang="da-DK" dirty="0"/>
              <a:t> ½ grad C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768" y="5723675"/>
            <a:ext cx="2079625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Ellipse 23"/>
          <p:cNvSpPr/>
          <p:nvPr/>
        </p:nvSpPr>
        <p:spPr>
          <a:xfrm>
            <a:off x="4636580" y="6021288"/>
            <a:ext cx="380601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542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 animBg="1"/>
      <p:bldP spid="10" grpId="0" animBg="1"/>
      <p:bldP spid="13" grpId="0" animBg="1"/>
      <p:bldP spid="11" grpId="0"/>
      <p:bldP spid="15" grpId="0" animBg="1"/>
      <p:bldP spid="19" grpId="0"/>
      <p:bldP spid="20" grpId="0" animBg="1"/>
      <p:bldP spid="22" grpId="0" animBg="1"/>
      <p:bldP spid="23" grpId="0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/>
          <p:nvPr/>
        </p:nvPicPr>
        <p:blipFill rotWithShape="1">
          <a:blip r:embed="rId2"/>
          <a:srcRect l="22738" t="32553" r="45189" b="37873"/>
          <a:stretch/>
        </p:blipFill>
        <p:spPr bwMode="auto">
          <a:xfrm>
            <a:off x="5724129" y="119336"/>
            <a:ext cx="3419872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107503" y="260648"/>
            <a:ext cx="5040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6: Ægget har forladt folliklen – resterne af folliklen omdannes til ”gult legeme”</a:t>
            </a:r>
          </a:p>
          <a:p>
            <a:r>
              <a:rPr lang="da-DK" dirty="0"/>
              <a:t>Gult legeme producerer østrogen og progesteron</a:t>
            </a:r>
          </a:p>
        </p:txBody>
      </p:sp>
      <p:cxnSp>
        <p:nvCxnSpPr>
          <p:cNvPr id="7" name="Lige pilforbindelse 6"/>
          <p:cNvCxnSpPr/>
          <p:nvPr/>
        </p:nvCxnSpPr>
        <p:spPr>
          <a:xfrm flipV="1">
            <a:off x="4932040" y="404664"/>
            <a:ext cx="2088232" cy="17914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8"/>
          <p:cNvCxnSpPr/>
          <p:nvPr/>
        </p:nvCxnSpPr>
        <p:spPr>
          <a:xfrm>
            <a:off x="4932040" y="583813"/>
            <a:ext cx="2088232" cy="18089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lede 9"/>
          <p:cNvPicPr/>
          <p:nvPr/>
        </p:nvPicPr>
        <p:blipFill rotWithShape="1">
          <a:blip r:embed="rId3"/>
          <a:srcRect l="28722" t="32128" r="40490" b="52964"/>
          <a:stretch/>
        </p:blipFill>
        <p:spPr bwMode="auto">
          <a:xfrm>
            <a:off x="84040" y="1308412"/>
            <a:ext cx="3551855" cy="1040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Ellipse 10"/>
          <p:cNvSpPr/>
          <p:nvPr/>
        </p:nvSpPr>
        <p:spPr>
          <a:xfrm>
            <a:off x="1859967" y="1412776"/>
            <a:ext cx="767816" cy="792088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boks 11"/>
          <p:cNvSpPr txBox="1"/>
          <p:nvPr/>
        </p:nvSpPr>
        <p:spPr>
          <a:xfrm>
            <a:off x="4644008" y="1630541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7: Østrogen får celledelingen til at fortsætte i livmoderslimhinden</a:t>
            </a:r>
          </a:p>
        </p:txBody>
      </p:sp>
      <p:sp>
        <p:nvSpPr>
          <p:cNvPr id="13" name="Tekstboks 12"/>
          <p:cNvSpPr txBox="1"/>
          <p:nvPr/>
        </p:nvSpPr>
        <p:spPr>
          <a:xfrm>
            <a:off x="4940940" y="2204864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8: Progesteron signalerer at de yderste celler i slimhinden skal danne slim – et befrugtet æg skal kunne sætte sig fast </a:t>
            </a:r>
          </a:p>
          <a:p>
            <a:r>
              <a:rPr lang="da-DK" dirty="0"/>
              <a:t>Progesteron signalerer også at slim i livmodermunden skal være sej – lukker for skadelige infektioner</a:t>
            </a:r>
          </a:p>
        </p:txBody>
      </p:sp>
      <p:sp>
        <p:nvSpPr>
          <p:cNvPr id="14" name="Ellipse 13"/>
          <p:cNvSpPr/>
          <p:nvPr/>
        </p:nvSpPr>
        <p:spPr>
          <a:xfrm>
            <a:off x="7524328" y="1183978"/>
            <a:ext cx="504056" cy="516830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ekstboks 14"/>
          <p:cNvSpPr txBox="1"/>
          <p:nvPr/>
        </p:nvSpPr>
        <p:spPr>
          <a:xfrm>
            <a:off x="4644008" y="4209477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9: Menstruationscyklus afsluttes</a:t>
            </a:r>
          </a:p>
        </p:txBody>
      </p:sp>
      <p:pic>
        <p:nvPicPr>
          <p:cNvPr id="16" name="Billede 15"/>
          <p:cNvPicPr/>
          <p:nvPr/>
        </p:nvPicPr>
        <p:blipFill rotWithShape="1">
          <a:blip r:embed="rId4"/>
          <a:srcRect l="30398" t="41702" r="45667" b="28085"/>
          <a:stretch/>
        </p:blipFill>
        <p:spPr bwMode="auto">
          <a:xfrm>
            <a:off x="279376" y="3521359"/>
            <a:ext cx="2664297" cy="1745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Ellipse 16"/>
          <p:cNvSpPr/>
          <p:nvPr/>
        </p:nvSpPr>
        <p:spPr>
          <a:xfrm>
            <a:off x="251520" y="3645024"/>
            <a:ext cx="864096" cy="1008112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9" name="Lige pilforbindelse 18"/>
          <p:cNvCxnSpPr/>
          <p:nvPr/>
        </p:nvCxnSpPr>
        <p:spPr>
          <a:xfrm flipH="1" flipV="1">
            <a:off x="683568" y="4209478"/>
            <a:ext cx="288032" cy="145177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boks 19"/>
          <p:cNvSpPr txBox="1"/>
          <p:nvPr/>
        </p:nvSpPr>
        <p:spPr>
          <a:xfrm>
            <a:off x="107503" y="5661248"/>
            <a:ext cx="4032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10: Det gule legeme dør – der produceres ikke længere østrogen og progesteron – livmoderslimhinden kan ikke opretholdes – den afstødes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00879"/>
            <a:ext cx="3521502" cy="81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Lige pilforbindelse 22"/>
          <p:cNvCxnSpPr/>
          <p:nvPr/>
        </p:nvCxnSpPr>
        <p:spPr>
          <a:xfrm flipH="1" flipV="1">
            <a:off x="2943673" y="1988840"/>
            <a:ext cx="260175" cy="36724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pilforbindelse 24"/>
          <p:cNvCxnSpPr/>
          <p:nvPr/>
        </p:nvCxnSpPr>
        <p:spPr>
          <a:xfrm flipH="1" flipV="1">
            <a:off x="3073760" y="2996952"/>
            <a:ext cx="130088" cy="26642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boks 26"/>
          <p:cNvSpPr txBox="1"/>
          <p:nvPr/>
        </p:nvSpPr>
        <p:spPr>
          <a:xfrm>
            <a:off x="3347864" y="4509120"/>
            <a:ext cx="46874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11: Ny cyklus starter med ny blødning – medmindre ægget er blevet befrugtet – fosteret giver her med udsendelse af hormoner, besked om at det gule legeme skal opretholde sin produktion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512" y="3025765"/>
            <a:ext cx="6100489" cy="381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kstboks 27"/>
          <p:cNvSpPr txBox="1"/>
          <p:nvPr/>
        </p:nvSpPr>
        <p:spPr>
          <a:xfrm>
            <a:off x="3047553" y="5661248"/>
            <a:ext cx="3180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Hvornår er der mulighed for at ægget befrugtes?</a:t>
            </a:r>
          </a:p>
        </p:txBody>
      </p:sp>
      <p:cxnSp>
        <p:nvCxnSpPr>
          <p:cNvPr id="30" name="Lige pilforbindelse 29"/>
          <p:cNvCxnSpPr/>
          <p:nvPr/>
        </p:nvCxnSpPr>
        <p:spPr>
          <a:xfrm flipH="1">
            <a:off x="6768244" y="3825044"/>
            <a:ext cx="252028" cy="3844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boks 30"/>
          <p:cNvSpPr txBox="1"/>
          <p:nvPr/>
        </p:nvSpPr>
        <p:spPr>
          <a:xfrm>
            <a:off x="4788025" y="3491716"/>
            <a:ext cx="435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Indenfor 1 døgn efter ægløsning</a:t>
            </a:r>
          </a:p>
        </p:txBody>
      </p:sp>
      <p:sp>
        <p:nvSpPr>
          <p:cNvPr id="2048" name="Tekstboks 2047"/>
          <p:cNvSpPr txBox="1"/>
          <p:nvPr/>
        </p:nvSpPr>
        <p:spPr>
          <a:xfrm>
            <a:off x="4842030" y="3052037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Men sædceller kan leve ca. 5 døgn</a:t>
            </a:r>
          </a:p>
        </p:txBody>
      </p:sp>
    </p:spTree>
    <p:extLst>
      <p:ext uri="{BB962C8B-B14F-4D97-AF65-F5344CB8AC3E}">
        <p14:creationId xmlns:p14="http://schemas.microsoft.com/office/powerpoint/2010/main" val="217023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/>
      <p:bldP spid="13" grpId="0"/>
      <p:bldP spid="14" grpId="0" animBg="1"/>
      <p:bldP spid="15" grpId="0"/>
      <p:bldP spid="17" grpId="0" animBg="1"/>
      <p:bldP spid="20" grpId="0"/>
      <p:bldP spid="27" grpId="0"/>
      <p:bldP spid="28" grpId="0"/>
      <p:bldP spid="31" grpId="0"/>
      <p:bldP spid="2048" grpId="0"/>
    </p:bld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253</Words>
  <Application>Microsoft Office PowerPoint</Application>
  <PresentationFormat>Skærmshow (4:3)</PresentationFormat>
  <Paragraphs>19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6" baseType="lpstr">
      <vt:lpstr>Arial</vt:lpstr>
      <vt:lpstr>Calibri</vt:lpstr>
      <vt:lpstr>Kontortema</vt:lpstr>
      <vt:lpstr>Kvindens menstruationscyklus</vt:lpstr>
      <vt:lpstr>PowerPoint-præsentation</vt:lpstr>
      <vt:lpstr>PowerPoint-præsentation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Kvindens menstruationscyklus</dc:title>
  <dc:creator>Vigga</dc:creator>
  <cp:lastModifiedBy>Vigga Nørgaard Madsbøll</cp:lastModifiedBy>
  <cp:revision>10</cp:revision>
  <dcterms:created xsi:type="dcterms:W3CDTF">2016-01-24T06:50:42Z</dcterms:created>
  <dcterms:modified xsi:type="dcterms:W3CDTF">2026-03-08T19:54:49Z</dcterms:modified>
</cp:coreProperties>
</file>