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6" r:id="rId2"/>
    <p:sldId id="267" r:id="rId3"/>
    <p:sldId id="268" r:id="rId4"/>
    <p:sldId id="269" r:id="rId5"/>
    <p:sldId id="261" r:id="rId6"/>
    <p:sldId id="262" r:id="rId7"/>
    <p:sldId id="263" r:id="rId8"/>
    <p:sldId id="257" r:id="rId9"/>
    <p:sldId id="258" r:id="rId10"/>
    <p:sldId id="273" r:id="rId11"/>
    <p:sldId id="256" r:id="rId12"/>
    <p:sldId id="274" r:id="rId13"/>
    <p:sldId id="270" r:id="rId14"/>
    <p:sldId id="271" r:id="rId15"/>
    <p:sldId id="259" r:id="rId16"/>
    <p:sldId id="272" r:id="rId17"/>
    <p:sldId id="264" r:id="rId18"/>
    <p:sldId id="276" r:id="rId19"/>
    <p:sldId id="275" r:id="rId20"/>
    <p:sldId id="260" r:id="rId2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92" autoAdjust="0"/>
    <p:restoredTop sz="94660"/>
  </p:normalViewPr>
  <p:slideViewPr>
    <p:cSldViewPr>
      <p:cViewPr varScale="1">
        <p:scale>
          <a:sx n="59" d="100"/>
          <a:sy n="59" d="100"/>
        </p:scale>
        <p:origin x="74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AADCA-0D51-4F81-BE4E-5AF94B8B54B7}" type="datetimeFigureOut">
              <a:rPr lang="da-DK" smtClean="0"/>
              <a:pPr/>
              <a:t>04-05-2023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197A1-B737-48F5-B519-98C13B9A3592}" type="slidenum">
              <a:rPr lang="da-DK" smtClean="0"/>
              <a:pPr/>
              <a:t>‹nr.›</a:t>
            </a:fld>
            <a:endParaRPr lang="da-DK"/>
          </a:p>
        </p:txBody>
      </p:sp>
    </p:spTree>
    <p:extLst>
      <p:ext uri="{BB962C8B-B14F-4D97-AF65-F5344CB8AC3E}">
        <p14:creationId xmlns:p14="http://schemas.microsoft.com/office/powerpoint/2010/main" val="177929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Svensk gymnastik havde rodfæste i de frivillige foreninge</a:t>
            </a:r>
            <a:r>
              <a:rPr lang="da-DK" baseline="0" dirty="0"/>
              <a:t>r på landet og i den offentlige skole. I byerne vandt sporten indpas…</a:t>
            </a:r>
            <a:endParaRPr lang="da-DK" dirty="0"/>
          </a:p>
        </p:txBody>
      </p:sp>
      <p:sp>
        <p:nvSpPr>
          <p:cNvPr id="4" name="Pladsholder til diasnummer 3"/>
          <p:cNvSpPr>
            <a:spLocks noGrp="1"/>
          </p:cNvSpPr>
          <p:nvPr>
            <p:ph type="sldNum" sz="quarter" idx="10"/>
          </p:nvPr>
        </p:nvSpPr>
        <p:spPr/>
        <p:txBody>
          <a:bodyPr/>
          <a:lstStyle/>
          <a:p>
            <a:fld id="{FD6197A1-B737-48F5-B519-98C13B9A3592}" type="slidenum">
              <a:rPr lang="da-DK" smtClean="0"/>
              <a:pPr/>
              <a:t>15</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10" name="Retvinklet trekan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a-DK"/>
              <a:t>Klik for at redigere i master</a:t>
            </a:r>
            <a:endParaRPr kumimoji="0" lang="en-US"/>
          </a:p>
        </p:txBody>
      </p:sp>
      <p:sp>
        <p:nvSpPr>
          <p:cNvPr id="17" name="U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i master</a:t>
            </a:r>
            <a:endParaRPr kumimoji="0" lang="en-US"/>
          </a:p>
        </p:txBody>
      </p:sp>
      <p:grpSp>
        <p:nvGrpSpPr>
          <p:cNvPr id="2" name="Gruppe 1"/>
          <p:cNvGrpSpPr/>
          <p:nvPr/>
        </p:nvGrpSpPr>
        <p:grpSpPr>
          <a:xfrm>
            <a:off x="-3765" y="4953000"/>
            <a:ext cx="9147765" cy="1912088"/>
            <a:chOff x="-3765" y="4832896"/>
            <a:chExt cx="9147765" cy="2032192"/>
          </a:xfrm>
        </p:grpSpPr>
        <p:sp>
          <p:nvSpPr>
            <p:cNvPr id="7" name="Kombinationstegning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Kombinationstegning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Kombinationstegning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Lige forbindels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dsholder til dato 29"/>
          <p:cNvSpPr>
            <a:spLocks noGrp="1"/>
          </p:cNvSpPr>
          <p:nvPr>
            <p:ph type="dt" sz="half" idx="10"/>
          </p:nvPr>
        </p:nvSpPr>
        <p:spPr/>
        <p:txBody>
          <a:bodyPr/>
          <a:lstStyle>
            <a:lvl1pPr>
              <a:defRPr>
                <a:solidFill>
                  <a:srgbClr val="FFFFFF"/>
                </a:solidFill>
              </a:defRPr>
            </a:lvl1pPr>
            <a:extLst/>
          </a:lstStyle>
          <a:p>
            <a:fld id="{327EBB18-06F7-46FC-A8D4-976E5E44BF71}" type="datetimeFigureOut">
              <a:rPr lang="da-DK" smtClean="0"/>
              <a:pPr/>
              <a:t>04-05-2023</a:t>
            </a:fld>
            <a:endParaRPr lang="da-DK"/>
          </a:p>
        </p:txBody>
      </p:sp>
      <p:sp>
        <p:nvSpPr>
          <p:cNvPr id="19" name="Pladsholder til sidefod 18"/>
          <p:cNvSpPr>
            <a:spLocks noGrp="1"/>
          </p:cNvSpPr>
          <p:nvPr>
            <p:ph type="ftr" sz="quarter" idx="11"/>
          </p:nvPr>
        </p:nvSpPr>
        <p:spPr/>
        <p:txBody>
          <a:bodyPr/>
          <a:lstStyle>
            <a:lvl1pPr>
              <a:defRPr>
                <a:solidFill>
                  <a:schemeClr val="accent1">
                    <a:tint val="20000"/>
                  </a:schemeClr>
                </a:solidFill>
              </a:defRPr>
            </a:lvl1pPr>
            <a:extLst/>
          </a:lstStyle>
          <a:p>
            <a:endParaRPr lang="da-DK"/>
          </a:p>
        </p:txBody>
      </p:sp>
      <p:sp>
        <p:nvSpPr>
          <p:cNvPr id="27" name="Pladsholder til diasnummer 26"/>
          <p:cNvSpPr>
            <a:spLocks noGrp="1"/>
          </p:cNvSpPr>
          <p:nvPr>
            <p:ph type="sldNum" sz="quarter" idx="12"/>
          </p:nvPr>
        </p:nvSpPr>
        <p:spPr/>
        <p:txBody>
          <a:bodyPr/>
          <a:lstStyle>
            <a:lvl1pPr>
              <a:defRPr>
                <a:solidFill>
                  <a:srgbClr val="FFFFFF"/>
                </a:solidFill>
              </a:defRPr>
            </a:lvl1pPr>
            <a:extLst/>
          </a:lstStyle>
          <a:p>
            <a:fld id="{C4220F85-5B87-47DC-88EF-BA1681E557A8}"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lodret titel 2"/>
          <p:cNvSpPr>
            <a:spLocks noGrp="1"/>
          </p:cNvSpPr>
          <p:nvPr>
            <p:ph type="body" orient="vert" idx="1"/>
          </p:nvPr>
        </p:nvSpPr>
        <p:spPr>
          <a:xfrm>
            <a:off x="457200" y="1481329"/>
            <a:ext cx="8229600" cy="4386071"/>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4220F85-5B87-47DC-88EF-BA1681E557A8}"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44013" y="274640"/>
            <a:ext cx="1777470" cy="5592761"/>
          </a:xfrm>
        </p:spPr>
        <p:txBody>
          <a:bodyPr vert="eaVert"/>
          <a:lstStyle/>
          <a:p>
            <a:r>
              <a:rPr kumimoji="0" lang="da-DK"/>
              <a:t>Klik for at redigere i master</a:t>
            </a:r>
            <a:endParaRPr kumimoji="0" lang="en-US"/>
          </a:p>
        </p:txBody>
      </p:sp>
      <p:sp>
        <p:nvSpPr>
          <p:cNvPr id="3" name="Pladsholder til lodret titel 2"/>
          <p:cNvSpPr>
            <a:spLocks noGrp="1"/>
          </p:cNvSpPr>
          <p:nvPr>
            <p:ph type="body" orient="vert" idx="1"/>
          </p:nvPr>
        </p:nvSpPr>
        <p:spPr>
          <a:xfrm>
            <a:off x="457200" y="274641"/>
            <a:ext cx="6324600" cy="5592760"/>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4220F85-5B87-47DC-88EF-BA1681E557A8}"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4220F85-5B87-47DC-88EF-BA1681E557A8}" type="slidenum">
              <a:rPr lang="da-DK" smtClean="0"/>
              <a:pPr/>
              <a:t>‹nr.›</a:t>
            </a:fld>
            <a:endParaRPr lang="da-DK"/>
          </a:p>
        </p:txBody>
      </p:sp>
      <p:sp>
        <p:nvSpPr>
          <p:cNvPr id="7" name="Titel 6"/>
          <p:cNvSpPr>
            <a:spLocks noGrp="1"/>
          </p:cNvSpPr>
          <p:nvPr>
            <p:ph type="title"/>
          </p:nvPr>
        </p:nvSpPr>
        <p:spPr/>
        <p:txBody>
          <a:bodyPr rtlCol="0"/>
          <a:lstStyle/>
          <a:p>
            <a:r>
              <a:rPr kumimoji="0" lang="da-DK"/>
              <a:t>Klik for at redigere i master</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a-DK"/>
              <a:t>Klik for at redigere i master</a:t>
            </a:r>
            <a:endParaRPr kumimoji="0" lang="en-US"/>
          </a:p>
        </p:txBody>
      </p:sp>
      <p:sp>
        <p:nvSpPr>
          <p:cNvPr id="3" name="Pladsholder til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i master</a:t>
            </a:r>
          </a:p>
        </p:txBody>
      </p:sp>
      <p:sp>
        <p:nvSpPr>
          <p:cNvPr id="4" name="Pladsholder til dato 3"/>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4220F85-5B87-47DC-88EF-BA1681E557A8}" type="slidenum">
              <a:rPr lang="da-DK" smtClean="0"/>
              <a:pPr/>
              <a:t>‹nr.›</a:t>
            </a:fld>
            <a:endParaRPr lang="da-DK"/>
          </a:p>
        </p:txBody>
      </p:sp>
      <p:sp>
        <p:nvSpPr>
          <p:cNvPr id="7" name="Vinke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Vinke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bg>
      <p:bgRef idx="1002">
        <a:schemeClr val="bg1"/>
      </p:bgRef>
    </p:bg>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4220F85-5B87-47DC-88EF-BA1681E557A8}" type="slidenum">
              <a:rPr lang="da-DK" smtClean="0"/>
              <a:pPr/>
              <a:t>‹nr.›</a:t>
            </a:fld>
            <a:endParaRPr lang="da-DK"/>
          </a:p>
        </p:txBody>
      </p:sp>
      <p:sp>
        <p:nvSpPr>
          <p:cNvPr id="8" name="Titel 7"/>
          <p:cNvSpPr>
            <a:spLocks noGrp="1"/>
          </p:cNvSpPr>
          <p:nvPr>
            <p:ph type="title"/>
          </p:nvPr>
        </p:nvSpPr>
        <p:spPr/>
        <p:txBody>
          <a:bodyPr rtlCol="0"/>
          <a:lstStyle/>
          <a:p>
            <a:r>
              <a:rPr kumimoji="0" lang="da-DK"/>
              <a:t>Klik for at redigere i master</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a-DK"/>
              <a:t>Klik for at redigere i master</a:t>
            </a:r>
            <a:endParaRPr kumimoji="0" lang="en-US"/>
          </a:p>
        </p:txBody>
      </p:sp>
      <p:sp>
        <p:nvSpPr>
          <p:cNvPr id="3" name="Pladsholder til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i master</a:t>
            </a:r>
          </a:p>
        </p:txBody>
      </p:sp>
      <p:sp>
        <p:nvSpPr>
          <p:cNvPr id="4" name="Pladsholder til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i master</a:t>
            </a:r>
          </a:p>
        </p:txBody>
      </p:sp>
      <p:sp>
        <p:nvSpPr>
          <p:cNvPr id="5" name="Pladsholder til indhol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4220F85-5B87-47DC-88EF-BA1681E557A8}" type="slidenum">
              <a:rPr lang="da-DK" smtClean="0"/>
              <a:pPr/>
              <a:t>‹nr.›</a:t>
            </a:fld>
            <a:endParaRPr lang="da-D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bg>
      <p:bgRef idx="1002">
        <a:schemeClr val="bg1"/>
      </p:bgRef>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4220F85-5B87-47DC-88EF-BA1681E557A8}" type="slidenum">
              <a:rPr lang="da-DK" smtClean="0"/>
              <a:pPr/>
              <a:t>‹nr.›</a:t>
            </a:fld>
            <a:endParaRPr lang="da-DK"/>
          </a:p>
        </p:txBody>
      </p:sp>
      <p:sp>
        <p:nvSpPr>
          <p:cNvPr id="6" name="Titel 5"/>
          <p:cNvSpPr>
            <a:spLocks noGrp="1"/>
          </p:cNvSpPr>
          <p:nvPr>
            <p:ph type="title"/>
          </p:nvPr>
        </p:nvSpPr>
        <p:spPr/>
        <p:txBody>
          <a:bodyPr rtlCol="0"/>
          <a:lstStyle/>
          <a:p>
            <a:r>
              <a:rPr kumimoji="0" lang="da-DK"/>
              <a:t>Klik for at redigere i master</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27EBB18-06F7-46FC-A8D4-976E5E44BF71}" type="datetimeFigureOut">
              <a:rPr lang="da-DK" smtClean="0"/>
              <a:pPr/>
              <a:t>04-05-2023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4220F85-5B87-47DC-88EF-BA1681E557A8}"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a-DK"/>
              <a:t>Klik for at redigere i master</a:t>
            </a:r>
            <a:endParaRPr kumimoji="0" lang="en-US"/>
          </a:p>
        </p:txBody>
      </p:sp>
      <p:sp>
        <p:nvSpPr>
          <p:cNvPr id="3" name="Pladsholder til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i master</a:t>
            </a:r>
          </a:p>
        </p:txBody>
      </p:sp>
      <p:sp>
        <p:nvSpPr>
          <p:cNvPr id="4" name="Pladsholder til indhol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a:xfrm>
            <a:off x="6727032" y="6407944"/>
            <a:ext cx="1920240" cy="365760"/>
          </a:xfrm>
        </p:spPr>
        <p:txBody>
          <a:bodyPr/>
          <a:lstStyle/>
          <a:p>
            <a:fld id="{327EBB18-06F7-46FC-A8D4-976E5E44BF71}" type="datetimeFigureOut">
              <a:rPr lang="da-DK" smtClean="0"/>
              <a:pPr/>
              <a:t>04-05-2023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4220F85-5B87-47DC-88EF-BA1681E557A8}" type="slidenum">
              <a:rPr lang="da-DK" smtClean="0"/>
              <a:pPr/>
              <a:t>‹nr.›</a:t>
            </a:fld>
            <a:endParaRPr lang="da-D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bg>
      <p:bgRef idx="1002">
        <a:schemeClr val="bg1"/>
      </p:bgRef>
    </p:bg>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a-DK"/>
              <a:t>Klik for at redigere i master</a:t>
            </a:r>
          </a:p>
        </p:txBody>
      </p:sp>
      <p:sp>
        <p:nvSpPr>
          <p:cNvPr id="3" name="Pladsholder til billed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a-DK"/>
              <a:t>Klik på ikonet for at tilføje et billede</a:t>
            </a:r>
            <a:endParaRPr kumimoji="0" lang="en-US" dirty="0"/>
          </a:p>
        </p:txBody>
      </p:sp>
      <p:sp>
        <p:nvSpPr>
          <p:cNvPr id="5" name="Pladsholder til dato 4"/>
          <p:cNvSpPr>
            <a:spLocks noGrp="1"/>
          </p:cNvSpPr>
          <p:nvPr>
            <p:ph type="dt" sz="half" idx="10"/>
          </p:nvPr>
        </p:nvSpPr>
        <p:spPr/>
        <p:txBody>
          <a:bodyPr/>
          <a:lstStyle>
            <a:lvl1pPr>
              <a:defRPr>
                <a:solidFill>
                  <a:schemeClr val="tx1"/>
                </a:solidFill>
              </a:defRPr>
            </a:lvl1pPr>
            <a:extLst/>
          </a:lstStyle>
          <a:p>
            <a:fld id="{327EBB18-06F7-46FC-A8D4-976E5E44BF71}" type="datetimeFigureOut">
              <a:rPr lang="da-DK" smtClean="0"/>
              <a:pPr/>
              <a:t>04-05-2023</a:t>
            </a:fld>
            <a:endParaRPr lang="da-DK"/>
          </a:p>
        </p:txBody>
      </p:sp>
      <p:sp>
        <p:nvSpPr>
          <p:cNvPr id="6" name="Pladsholder til sidefod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a-DK"/>
          </a:p>
        </p:txBody>
      </p:sp>
      <p:sp>
        <p:nvSpPr>
          <p:cNvPr id="7" name="Pladsholder til diasnummer 6"/>
          <p:cNvSpPr>
            <a:spLocks noGrp="1"/>
          </p:cNvSpPr>
          <p:nvPr>
            <p:ph type="sldNum" sz="quarter" idx="12"/>
          </p:nvPr>
        </p:nvSpPr>
        <p:spPr/>
        <p:txBody>
          <a:bodyPr/>
          <a:lstStyle>
            <a:lvl1pPr>
              <a:defRPr>
                <a:solidFill>
                  <a:schemeClr val="tx1"/>
                </a:solidFill>
              </a:defRPr>
            </a:lvl1pPr>
            <a:extLst/>
          </a:lstStyle>
          <a:p>
            <a:fld id="{C4220F85-5B87-47DC-88EF-BA1681E557A8}" type="slidenum">
              <a:rPr lang="da-DK" smtClean="0"/>
              <a:pPr/>
              <a:t>‹nr.›</a:t>
            </a:fld>
            <a:endParaRPr lang="da-DK"/>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a-DK"/>
              <a:t>Klik for at redigere i master</a:t>
            </a:r>
            <a:endParaRPr kumimoji="0" lang="en-US"/>
          </a:p>
        </p:txBody>
      </p:sp>
      <p:sp>
        <p:nvSpPr>
          <p:cNvPr id="8" name="Kombinationstegning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Kombinationstegning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vinklet trekan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Lige forbindels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inke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Vinke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Kombinationstegning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Kombinationstegning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tvinklet trekan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Lige forbindels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dsholder til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da-DK"/>
              <a:t>Klik for at redigere i master</a:t>
            </a:r>
            <a:endParaRPr kumimoji="0" lang="en-US"/>
          </a:p>
        </p:txBody>
      </p:sp>
      <p:sp>
        <p:nvSpPr>
          <p:cNvPr id="30" name="Pladsholder til teks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da-DK"/>
              <a:t>Klik for at redigere i master</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10" name="Pladsholder til dato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7EBB18-06F7-46FC-A8D4-976E5E44BF71}" type="datetimeFigureOut">
              <a:rPr lang="da-DK" smtClean="0"/>
              <a:pPr/>
              <a:t>04-05-2023</a:t>
            </a:fld>
            <a:endParaRPr lang="da-DK"/>
          </a:p>
        </p:txBody>
      </p:sp>
      <p:sp>
        <p:nvSpPr>
          <p:cNvPr id="22" name="Pladsholder til sidefod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a-DK"/>
          </a:p>
        </p:txBody>
      </p:sp>
      <p:sp>
        <p:nvSpPr>
          <p:cNvPr id="18" name="Pladsholder til dias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220F85-5B87-47DC-88EF-BA1681E557A8}"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anmarkshistorien.dk/leksikon-og-kilder/vis/materiale/anordning-for-almue-skolevaesenet-paa-landet-i-danmark-af-29-juli-1814/#anker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2jQzd54XEJ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aNYsPuvKlRY" TargetMode="External"/><Relationship Id="rId2" Type="http://schemas.openxmlformats.org/officeDocument/2006/relationships/hyperlink" Target="http://www.youtube.com/watch?v=6plKX9IjzRs&amp;feature=relat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96753"/>
            <a:ext cx="7772400" cy="1944215"/>
          </a:xfrm>
        </p:spPr>
        <p:txBody>
          <a:bodyPr>
            <a:normAutofit fontScale="90000"/>
          </a:bodyPr>
          <a:lstStyle/>
          <a:p>
            <a:r>
              <a:rPr lang="da-DK" dirty="0"/>
              <a:t>IDRÆTSHISTORIE – KROPSKULTUR GENNEM TIDERNE</a:t>
            </a:r>
          </a:p>
        </p:txBody>
      </p:sp>
      <p:sp>
        <p:nvSpPr>
          <p:cNvPr id="3" name="Undertitel 2"/>
          <p:cNvSpPr>
            <a:spLocks noGrp="1"/>
          </p:cNvSpPr>
          <p:nvPr>
            <p:ph type="subTitle" idx="1"/>
          </p:nvPr>
        </p:nvSpPr>
        <p:spPr>
          <a:xfrm>
            <a:off x="669880" y="3068960"/>
            <a:ext cx="7488832" cy="2351112"/>
          </a:xfrm>
        </p:spPr>
        <p:txBody>
          <a:bodyPr>
            <a:normAutofit fontScale="92500" lnSpcReduction="10000"/>
          </a:bodyPr>
          <a:lstStyle/>
          <a:p>
            <a:r>
              <a:rPr lang="da-DK" b="1" dirty="0"/>
              <a:t>Den måde vi bruger kroppen på er kulturelt bestemt. Kropskulturen er med andre ord et udtryk for de tendenser, der er fremherskende i et samfund på et givet tidspunkt. Derfor har kropskulturen igennem tiderne skiftet karakter og udtryk.</a:t>
            </a:r>
          </a:p>
          <a:p>
            <a:endParaRPr lang="da-DK" dirty="0"/>
          </a:p>
        </p:txBody>
      </p:sp>
    </p:spTree>
    <p:extLst>
      <p:ext uri="{BB962C8B-B14F-4D97-AF65-F5344CB8AC3E}">
        <p14:creationId xmlns:p14="http://schemas.microsoft.com/office/powerpoint/2010/main" val="161373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da-DK" dirty="0"/>
              <a:t>Man kan ikke tale om et egentlig øvelsessystem, men i højere grad et opdragelsessystem, hvor kernen var, at mennesket blev dannet af både krop og sjæl. Hans idé var, at der til et »legemligsgode« svarede en »sjælsgode«.</a:t>
            </a:r>
          </a:p>
          <a:p>
            <a:endParaRPr lang="da-DK" dirty="0"/>
          </a:p>
          <a:p>
            <a:r>
              <a:rPr lang="da-DK" dirty="0"/>
              <a:t>1) Legemlig sundhed —sjælsklarhed</a:t>
            </a:r>
          </a:p>
          <a:p>
            <a:r>
              <a:rPr lang="da-DK" dirty="0"/>
              <a:t>2) Hærdning — mandighed</a:t>
            </a:r>
          </a:p>
          <a:p>
            <a:r>
              <a:rPr lang="da-DK" dirty="0"/>
              <a:t>3) Styrke og dygtighed — åndsværværelse og mod</a:t>
            </a:r>
          </a:p>
          <a:p>
            <a:r>
              <a:rPr lang="da-DK" dirty="0"/>
              <a:t>4) Legemlig virketrang — sjælelig virketrang</a:t>
            </a:r>
          </a:p>
          <a:p>
            <a:r>
              <a:rPr lang="da-DK" dirty="0"/>
              <a:t>5) Legemsdannelse — sjælsskønhed</a:t>
            </a:r>
          </a:p>
          <a:p>
            <a:r>
              <a:rPr lang="da-DK" dirty="0"/>
              <a:t>6) Skarpe sanser — tankekraft</a:t>
            </a:r>
          </a:p>
          <a:p>
            <a:r>
              <a:rPr lang="da-DK" b="1" dirty="0"/>
              <a:t>Idealet var at skabe hele mennesker.</a:t>
            </a:r>
            <a:endParaRPr lang="da-DK" dirty="0"/>
          </a:p>
        </p:txBody>
      </p:sp>
      <p:sp>
        <p:nvSpPr>
          <p:cNvPr id="2" name="Title 1"/>
          <p:cNvSpPr>
            <a:spLocks noGrp="1"/>
          </p:cNvSpPr>
          <p:nvPr>
            <p:ph type="title"/>
          </p:nvPr>
        </p:nvSpPr>
        <p:spPr/>
        <p:txBody>
          <a:bodyPr/>
          <a:lstStyle/>
          <a:p>
            <a:r>
              <a:rPr lang="da-DK" dirty="0"/>
              <a:t>GutsMuths</a:t>
            </a:r>
          </a:p>
        </p:txBody>
      </p:sp>
    </p:spTree>
    <p:extLst>
      <p:ext uri="{BB962C8B-B14F-4D97-AF65-F5344CB8AC3E}">
        <p14:creationId xmlns:p14="http://schemas.microsoft.com/office/powerpoint/2010/main" val="353298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88640"/>
            <a:ext cx="3816424" cy="6669360"/>
          </a:xfrm>
        </p:spPr>
        <p:txBody>
          <a:bodyPr>
            <a:noAutofit/>
          </a:bodyPr>
          <a:lstStyle/>
          <a:p>
            <a:pPr algn="l"/>
            <a:br>
              <a:rPr lang="da-DK" sz="2100" b="1" dirty="0"/>
            </a:br>
            <a:r>
              <a:rPr lang="da-DK" sz="2100" u="sng" dirty="0"/>
              <a:t>Den tyske gymnastik</a:t>
            </a:r>
            <a:r>
              <a:rPr lang="da-DK" sz="2100" dirty="0"/>
              <a:t>; </a:t>
            </a:r>
            <a:r>
              <a:rPr lang="da-DK" sz="2100" b="0" dirty="0"/>
              <a:t>Legemets opdragelse, dannelse. Frie, selvvalgte lege for børn nævnes og afbildes. Men fokus var på konstruerede, systematiske øvelser.</a:t>
            </a:r>
            <a:br>
              <a:rPr lang="da-DK" sz="2100" b="0" dirty="0"/>
            </a:br>
            <a:r>
              <a:rPr lang="da-DK" sz="2100" dirty="0" err="1"/>
              <a:t>Nachtegall</a:t>
            </a:r>
            <a:r>
              <a:rPr lang="da-DK" sz="2100" dirty="0"/>
              <a:t> i 1800-tallet; stor betydning for kropskulturen og idrættens historie i Danmark. Idræt og kropskultur blev et militært anliggende. Gymnastiklærerne blev i hele 1800-tallet uddannet på det militære gymnastik-institut. Den tyske gymnastiks idealer blev sat lidt i baggrunden!</a:t>
            </a:r>
            <a:br>
              <a:rPr lang="da-DK" sz="2100" dirty="0"/>
            </a:br>
            <a:endParaRPr lang="da-DK" sz="2100" dirty="0"/>
          </a:p>
        </p:txBody>
      </p:sp>
      <p:pic>
        <p:nvPicPr>
          <p:cNvPr id="1026" name="Picture 2"/>
          <p:cNvPicPr>
            <a:picLocks noChangeAspect="1" noChangeArrowheads="1"/>
          </p:cNvPicPr>
          <p:nvPr/>
        </p:nvPicPr>
        <p:blipFill>
          <a:blip r:embed="rId2" cstate="print"/>
          <a:srcRect/>
          <a:stretch>
            <a:fillRect/>
          </a:stretch>
        </p:blipFill>
        <p:spPr bwMode="auto">
          <a:xfrm>
            <a:off x="4336651" y="332656"/>
            <a:ext cx="4392488" cy="63367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da-DK" b="1" dirty="0"/>
              <a:t>Anvend historisk kildekritik</a:t>
            </a:r>
          </a:p>
          <a:p>
            <a:pPr marL="0" indent="0">
              <a:buNone/>
            </a:pPr>
            <a:r>
              <a:rPr lang="da-DK" dirty="0">
                <a:hlinkClick r:id="rId2"/>
              </a:rPr>
              <a:t>https://danmarkshistorien.dk/leksikon-og-kilder/vis/materiale/anordning-for-almue-skolevaesenet-paa-landet-i-danmark-af-29-juli-1814/#anker2</a:t>
            </a:r>
            <a:r>
              <a:rPr lang="da-DK" dirty="0"/>
              <a:t> (kig i §23)</a:t>
            </a:r>
          </a:p>
          <a:p>
            <a:pPr marL="0" indent="0">
              <a:buNone/>
            </a:pPr>
            <a:endParaRPr lang="da-DK" dirty="0"/>
          </a:p>
          <a:p>
            <a:r>
              <a:rPr lang="da-DK" b="1" dirty="0"/>
              <a:t>Tekstens oprindelse – afsender og modtagerforhold</a:t>
            </a:r>
            <a:endParaRPr lang="da-DK" dirty="0"/>
          </a:p>
          <a:p>
            <a:pPr lvl="1"/>
            <a:r>
              <a:rPr lang="da-DK" dirty="0"/>
              <a:t>Hvem, hvad, hvornår, til hvem og hvorfor</a:t>
            </a:r>
          </a:p>
          <a:p>
            <a:r>
              <a:rPr lang="da-DK" b="1" dirty="0"/>
              <a:t>Tekstens indhold</a:t>
            </a:r>
            <a:r>
              <a:rPr lang="da-DK" dirty="0"/>
              <a:t> </a:t>
            </a:r>
          </a:p>
          <a:p>
            <a:pPr lvl="1"/>
            <a:r>
              <a:rPr lang="da-DK" dirty="0"/>
              <a:t>Tekstens opbygning: afsnit, nøgleord, synspunkter, begreber, begivenheder m.m.</a:t>
            </a:r>
          </a:p>
          <a:p>
            <a:r>
              <a:rPr lang="da-DK" b="1" dirty="0"/>
              <a:t>Tekstens troværdighed og tendens</a:t>
            </a:r>
            <a:endParaRPr lang="da-DK" dirty="0"/>
          </a:p>
          <a:p>
            <a:pPr lvl="1"/>
            <a:r>
              <a:rPr lang="da-DK" dirty="0"/>
              <a:t>Forfatterens hensigt med at skrive og brug af virkemidler</a:t>
            </a:r>
          </a:p>
          <a:p>
            <a:r>
              <a:rPr lang="da-DK" b="1" dirty="0"/>
              <a:t>Vurdering og konklusion	</a:t>
            </a:r>
            <a:endParaRPr lang="da-DK" dirty="0"/>
          </a:p>
          <a:p>
            <a:pPr lvl="1"/>
            <a:r>
              <a:rPr lang="da-DK" dirty="0"/>
              <a:t>Bestemmelse af kildens ”brugsværdi”: hvad kan vi bruge kilden til?</a:t>
            </a:r>
          </a:p>
          <a:p>
            <a:endParaRPr lang="da-DK" dirty="0"/>
          </a:p>
        </p:txBody>
      </p:sp>
      <p:sp>
        <p:nvSpPr>
          <p:cNvPr id="2" name="Title 1"/>
          <p:cNvSpPr>
            <a:spLocks noGrp="1"/>
          </p:cNvSpPr>
          <p:nvPr>
            <p:ph type="title"/>
          </p:nvPr>
        </p:nvSpPr>
        <p:spPr/>
        <p:txBody>
          <a:bodyPr>
            <a:normAutofit fontScale="90000"/>
          </a:bodyPr>
          <a:lstStyle/>
          <a:p>
            <a:r>
              <a:rPr lang="da-DK" dirty="0"/>
              <a:t>Skoleloven for almueskolen 1814</a:t>
            </a:r>
          </a:p>
        </p:txBody>
      </p:sp>
    </p:spTree>
    <p:extLst>
      <p:ext uri="{BB962C8B-B14F-4D97-AF65-F5344CB8AC3E}">
        <p14:creationId xmlns:p14="http://schemas.microsoft.com/office/powerpoint/2010/main" val="205555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lnSpcReduction="10000"/>
          </a:bodyPr>
          <a:lstStyle/>
          <a:p>
            <a:r>
              <a:rPr lang="da-DK" dirty="0"/>
              <a:t>Tysk gymnastik blev i skolen til Eksercits, kæft, trit og retning pga militær eller manglende uddannelse blandt undervisere.</a:t>
            </a:r>
          </a:p>
          <a:p>
            <a:r>
              <a:rPr lang="da-DK" dirty="0"/>
              <a:t>Pigerne ekskluderes fra gymnastik undervisningen i almueskolen ca.1820</a:t>
            </a:r>
          </a:p>
          <a:p>
            <a:r>
              <a:rPr lang="da-DK" dirty="0"/>
              <a:t>Kadaverdisciplin</a:t>
            </a:r>
          </a:p>
          <a:p>
            <a:r>
              <a:rPr lang="da-DK" dirty="0"/>
              <a:t>Skytteforeninger oprettes – samfundet har stor fokus på krige – 1864 mister vi alt syd for Kongeåen.</a:t>
            </a:r>
          </a:p>
          <a:p>
            <a:r>
              <a:rPr lang="da-DK" dirty="0"/>
              <a:t>Svensk gymnastik i 1884 – kamp mellem den tyske og svenske gymnastik begynder.</a:t>
            </a:r>
          </a:p>
          <a:p>
            <a:endParaRPr lang="da-DK" dirty="0"/>
          </a:p>
        </p:txBody>
      </p:sp>
      <p:sp>
        <p:nvSpPr>
          <p:cNvPr id="2" name="Titel 1"/>
          <p:cNvSpPr>
            <a:spLocks noGrp="1"/>
          </p:cNvSpPr>
          <p:nvPr>
            <p:ph type="title"/>
          </p:nvPr>
        </p:nvSpPr>
        <p:spPr/>
        <p:txBody>
          <a:bodyPr/>
          <a:lstStyle/>
          <a:p>
            <a:r>
              <a:rPr lang="da-DK" dirty="0"/>
              <a:t>Tysk gym. i DK</a:t>
            </a:r>
          </a:p>
        </p:txBody>
      </p:sp>
    </p:spTree>
    <p:extLst>
      <p:ext uri="{BB962C8B-B14F-4D97-AF65-F5344CB8AC3E}">
        <p14:creationId xmlns:p14="http://schemas.microsoft.com/office/powerpoint/2010/main" val="106767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980728"/>
            <a:ext cx="7931224" cy="5400600"/>
          </a:xfrm>
        </p:spPr>
        <p:txBody>
          <a:bodyPr>
            <a:normAutofit fontScale="62500" lnSpcReduction="20000"/>
          </a:bodyPr>
          <a:lstStyle/>
          <a:p>
            <a:pPr>
              <a:buFontTx/>
              <a:buChar char="-"/>
            </a:pPr>
            <a:r>
              <a:rPr lang="da-DK" dirty="0"/>
              <a:t>Pehr Henrik Ling</a:t>
            </a:r>
          </a:p>
          <a:p>
            <a:pPr>
              <a:buFontTx/>
              <a:buChar char="-"/>
            </a:pPr>
            <a:r>
              <a:rPr lang="da-DK" dirty="0"/>
              <a:t>Naturvidenskabeligt begrundet. Gymnastikken, der byggede på anatomi og fysiologi, handlede i første omgang om sundhed. Et andet væsentligt element var, at øvelserne skulle udføres i en gruppe. Harmoni og </a:t>
            </a:r>
            <a:r>
              <a:rPr lang="da-DK" dirty="0" err="1"/>
              <a:t>ligesindethed</a:t>
            </a:r>
            <a:r>
              <a:rPr lang="da-DK" dirty="0"/>
              <a:t>.</a:t>
            </a:r>
          </a:p>
          <a:p>
            <a:pPr>
              <a:buFontTx/>
              <a:buChar char="-"/>
            </a:pPr>
            <a:r>
              <a:rPr lang="da-DK" dirty="0"/>
              <a:t>Folkehøjskolerne tager gymnastikken til sig – og det gør bønderne også. Stor modstand mod den tyske, militære gymnastik - Bøndernes modstand mod militærtjeneste var stor, hvilket blev overført på den tyske gymnastik.  (men den oprindelige tyske gymnastik er jo langt friere i sine bevægelser og grundtanker end den svenske).</a:t>
            </a:r>
          </a:p>
          <a:p>
            <a:pPr>
              <a:buFontTx/>
              <a:buChar char="-"/>
            </a:pPr>
            <a:r>
              <a:rPr lang="da-DK" dirty="0"/>
              <a:t>Svensk gymnastik fjerner redskabsøvelser, behændighedsøvelser (kraftspring </a:t>
            </a:r>
            <a:r>
              <a:rPr lang="da-DK" dirty="0" err="1"/>
              <a:t>mv</a:t>
            </a:r>
            <a:r>
              <a:rPr lang="da-DK" dirty="0"/>
              <a:t>), atletik og boldspil</a:t>
            </a:r>
          </a:p>
          <a:p>
            <a:pPr>
              <a:buFontTx/>
              <a:buChar char="-"/>
            </a:pPr>
            <a:r>
              <a:rPr lang="da-DK" dirty="0"/>
              <a:t>Stillingsgymnastik i stedet; stående bøj, stræk, vrid under kommando.</a:t>
            </a:r>
          </a:p>
          <a:p>
            <a:pPr>
              <a:buFontTx/>
              <a:buChar char="-"/>
            </a:pPr>
            <a:r>
              <a:rPr lang="da-DK" dirty="0"/>
              <a:t>Byerne fastholdte dog mange steder den traditionelle gymnastik – med de tyske rødder – men blev kaldt ”den danske gymnastik”.</a:t>
            </a:r>
          </a:p>
          <a:p>
            <a:pPr>
              <a:buFontTx/>
              <a:buChar char="-"/>
            </a:pPr>
            <a:r>
              <a:rPr lang="da-DK" dirty="0"/>
              <a:t>Elementer af den svenske gymnastik kan stadig spores i nutidens gymnastik – opvisninger, ensartede bevægelser, den ranke ryg (fanebærer).</a:t>
            </a:r>
          </a:p>
          <a:p>
            <a:pPr>
              <a:buFontTx/>
              <a:buChar char="-"/>
            </a:pPr>
            <a:r>
              <a:rPr lang="da-DK" b="1" dirty="0">
                <a:hlinkClick r:id="rId2"/>
              </a:rPr>
              <a:t>Stillingsgymnastik</a:t>
            </a:r>
            <a:endParaRPr lang="da-DK" b="1" dirty="0"/>
          </a:p>
        </p:txBody>
      </p:sp>
      <p:sp>
        <p:nvSpPr>
          <p:cNvPr id="2" name="Titel 1"/>
          <p:cNvSpPr>
            <a:spLocks noGrp="1"/>
          </p:cNvSpPr>
          <p:nvPr>
            <p:ph type="title"/>
          </p:nvPr>
        </p:nvSpPr>
        <p:spPr/>
        <p:txBody>
          <a:bodyPr>
            <a:normAutofit fontScale="90000"/>
          </a:bodyPr>
          <a:lstStyle/>
          <a:p>
            <a:r>
              <a:rPr lang="da-DK" dirty="0"/>
              <a:t>Svensk gymnastik</a:t>
            </a:r>
            <a:br>
              <a:rPr lang="da-DK" dirty="0"/>
            </a:br>
            <a:endParaRPr lang="da-DK" dirty="0"/>
          </a:p>
        </p:txBody>
      </p:sp>
    </p:spTree>
    <p:extLst>
      <p:ext uri="{BB962C8B-B14F-4D97-AF65-F5344CB8AC3E}">
        <p14:creationId xmlns:p14="http://schemas.microsoft.com/office/powerpoint/2010/main" val="96627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899592" y="1268760"/>
            <a:ext cx="7488832" cy="4951990"/>
          </a:xfrm>
          <a:prstGeom prst="rect">
            <a:avLst/>
          </a:prstGeom>
          <a:noFill/>
          <a:ln w="9525">
            <a:noFill/>
            <a:miter lim="800000"/>
            <a:headEnd/>
            <a:tailEnd/>
          </a:ln>
        </p:spPr>
      </p:pic>
      <p:sp>
        <p:nvSpPr>
          <p:cNvPr id="2" name="Titel 1"/>
          <p:cNvSpPr>
            <a:spLocks noGrp="1"/>
          </p:cNvSpPr>
          <p:nvPr>
            <p:ph type="title"/>
          </p:nvPr>
        </p:nvSpPr>
        <p:spPr/>
        <p:txBody>
          <a:bodyPr/>
          <a:lstStyle/>
          <a:p>
            <a:r>
              <a:rPr lang="da-DK" dirty="0"/>
              <a:t>Svensk gymnastik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120680"/>
          </a:xfrm>
        </p:spPr>
        <p:txBody>
          <a:bodyPr>
            <a:normAutofit fontScale="85000" lnSpcReduction="20000"/>
          </a:bodyPr>
          <a:lstStyle/>
          <a:p>
            <a:pPr>
              <a:buNone/>
            </a:pPr>
            <a:r>
              <a:rPr lang="da-DK" b="1" dirty="0"/>
              <a:t>Bønderne og den svenske gymnastik</a:t>
            </a:r>
            <a:r>
              <a:rPr lang="da-DK" dirty="0"/>
              <a:t>: </a:t>
            </a:r>
          </a:p>
          <a:p>
            <a:pPr>
              <a:buNone/>
            </a:pPr>
            <a:r>
              <a:rPr lang="da-DK" dirty="0"/>
              <a:t>I løbet af 1800 tallet skete der store ændringer i landbruget (landboreformer og andelsbevægelsen (fælles om andelsmejerier, brugsforeninger, friskoler og folkehøjskoler), samt af bønderne blev selvejere og kunne dermed selv bestemme. Disse institutioner blev en vigtig del af kulturkampen med adelen (som stod for partiet Højre) -  bønderne var organiseret i partiet Venstre. På landet opstod således et politisk og kulturelt samlingssted bestående af højskolebevægelse, grundtvigianisme, andelsbevægelse, gårdejere og landbrugets politiske parti. Her var den svenske gymnastikbevægelse det kropskulturelle kendetegn!</a:t>
            </a:r>
          </a:p>
          <a:p>
            <a:pPr>
              <a:buNone/>
            </a:pPr>
            <a:endParaRPr lang="da-DK" dirty="0"/>
          </a:p>
          <a:p>
            <a:pPr>
              <a:buNone/>
            </a:pPr>
            <a:endParaRPr lang="da-DK" dirty="0"/>
          </a:p>
          <a:p>
            <a:pPr>
              <a:buNone/>
            </a:pPr>
            <a:r>
              <a:rPr lang="da-DK" dirty="0"/>
              <a:t>Her kan </a:t>
            </a:r>
            <a:r>
              <a:rPr lang="da-DK" b="1" dirty="0" err="1"/>
              <a:t>Bourdieus</a:t>
            </a:r>
            <a:r>
              <a:rPr lang="da-DK" b="1" dirty="0"/>
              <a:t> felt-teori </a:t>
            </a:r>
            <a:r>
              <a:rPr lang="da-DK" dirty="0"/>
              <a:t>anvendes – </a:t>
            </a:r>
            <a:r>
              <a:rPr lang="da-DK" dirty="0" err="1"/>
              <a:t>ift</a:t>
            </a:r>
            <a:r>
              <a:rPr lang="da-DK" dirty="0"/>
              <a:t> felterne tysk og svensk gymnastik. Et felt eksisterer kun i kraft af de kampe der er og den positionering der foregår </a:t>
            </a:r>
            <a:r>
              <a:rPr lang="da-DK" dirty="0" err="1"/>
              <a:t>ift</a:t>
            </a:r>
            <a:r>
              <a:rPr lang="da-DK" dirty="0"/>
              <a:t> andre felter.</a:t>
            </a:r>
          </a:p>
          <a:p>
            <a:pPr>
              <a:buNone/>
            </a:pPr>
            <a:endParaRPr lang="da-DK" dirty="0"/>
          </a:p>
          <a:p>
            <a:endParaRPr lang="da-DK" dirty="0"/>
          </a:p>
        </p:txBody>
      </p:sp>
    </p:spTree>
    <p:extLst>
      <p:ext uri="{BB962C8B-B14F-4D97-AF65-F5344CB8AC3E}">
        <p14:creationId xmlns:p14="http://schemas.microsoft.com/office/powerpoint/2010/main" val="301886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916832"/>
            <a:ext cx="8229600" cy="4608512"/>
          </a:xfrm>
        </p:spPr>
        <p:txBody>
          <a:bodyPr>
            <a:normAutofit fontScale="70000" lnSpcReduction="20000"/>
          </a:bodyPr>
          <a:lstStyle/>
          <a:p>
            <a:pPr>
              <a:buNone/>
            </a:pPr>
            <a:r>
              <a:rPr lang="da-DK" dirty="0"/>
              <a:t>Svensk gymnastik: </a:t>
            </a:r>
            <a:r>
              <a:rPr lang="da-DK" u="sng" dirty="0"/>
              <a:t>legemets skoling</a:t>
            </a:r>
          </a:p>
          <a:p>
            <a:pPr>
              <a:buNone/>
            </a:pPr>
            <a:r>
              <a:rPr lang="da-DK" dirty="0"/>
              <a:t>”</a:t>
            </a:r>
            <a:r>
              <a:rPr lang="da-DK" i="1" dirty="0"/>
              <a:t>Hver enkelt Muskel kan…. </a:t>
            </a:r>
            <a:r>
              <a:rPr lang="da-DK" i="1" dirty="0" err="1"/>
              <a:t>faa</a:t>
            </a:r>
            <a:r>
              <a:rPr lang="da-DK" i="1" dirty="0"/>
              <a:t> nøjagtigt, hvad der tilkommer den</a:t>
            </a:r>
            <a:r>
              <a:rPr lang="da-DK" dirty="0"/>
              <a:t>” </a:t>
            </a:r>
          </a:p>
          <a:p>
            <a:pPr>
              <a:buNone/>
            </a:pPr>
            <a:r>
              <a:rPr lang="da-DK" sz="2400" dirty="0"/>
              <a:t>[Kaptajn </a:t>
            </a:r>
            <a:r>
              <a:rPr lang="da-DK" sz="2400" dirty="0" err="1"/>
              <a:t>Norlander</a:t>
            </a:r>
            <a:r>
              <a:rPr lang="da-DK" sz="2400" dirty="0"/>
              <a:t> i Højskolebladet 1895]</a:t>
            </a:r>
          </a:p>
          <a:p>
            <a:pPr>
              <a:buNone/>
            </a:pPr>
            <a:endParaRPr lang="da-DK" dirty="0"/>
          </a:p>
          <a:p>
            <a:pPr>
              <a:buNone/>
            </a:pPr>
            <a:endParaRPr lang="da-DK" dirty="0"/>
          </a:p>
          <a:p>
            <a:pPr>
              <a:buNone/>
            </a:pPr>
            <a:r>
              <a:rPr lang="da-DK" dirty="0"/>
              <a:t>Her ses også et modsætningsforhold – mellem den svenske gymnastik og sporten !</a:t>
            </a:r>
          </a:p>
          <a:p>
            <a:pPr>
              <a:buNone/>
            </a:pPr>
            <a:endParaRPr lang="da-DK" dirty="0"/>
          </a:p>
          <a:p>
            <a:pPr>
              <a:buNone/>
            </a:pPr>
            <a:endParaRPr lang="da-DK" dirty="0"/>
          </a:p>
          <a:p>
            <a:pPr>
              <a:buNone/>
            </a:pPr>
            <a:r>
              <a:rPr lang="da-DK" dirty="0"/>
              <a:t>Engelsk sport: </a:t>
            </a:r>
            <a:r>
              <a:rPr lang="da-DK" u="sng" dirty="0"/>
              <a:t>Sindets skoling</a:t>
            </a:r>
          </a:p>
          <a:p>
            <a:pPr>
              <a:buNone/>
            </a:pPr>
            <a:r>
              <a:rPr lang="da-DK" dirty="0"/>
              <a:t>   ”…. </a:t>
            </a:r>
            <a:r>
              <a:rPr lang="da-DK" i="1" dirty="0"/>
              <a:t>der kræves langt mere af praktisk Sans, Mod, </a:t>
            </a:r>
            <a:r>
              <a:rPr lang="da-DK" i="1" dirty="0" err="1"/>
              <a:t>Aandsnærværelse</a:t>
            </a:r>
            <a:r>
              <a:rPr lang="da-DK" i="1" dirty="0"/>
              <a:t> og karakterstyrke end Lærdom, og disse Egenskaber udvikles mere </a:t>
            </a:r>
            <a:r>
              <a:rPr lang="da-DK" i="1" dirty="0" err="1"/>
              <a:t>paa</a:t>
            </a:r>
            <a:r>
              <a:rPr lang="da-DK" i="1" dirty="0"/>
              <a:t> </a:t>
            </a:r>
            <a:r>
              <a:rPr lang="da-DK" i="1" dirty="0" err="1"/>
              <a:t>Boldtpladserne</a:t>
            </a:r>
            <a:r>
              <a:rPr lang="da-DK" i="1" dirty="0"/>
              <a:t> og i </a:t>
            </a:r>
            <a:r>
              <a:rPr lang="da-DK" i="1" dirty="0" err="1"/>
              <a:t>Robaadene</a:t>
            </a:r>
            <a:r>
              <a:rPr lang="da-DK" i="1" dirty="0"/>
              <a:t> end i Universitets </a:t>
            </a:r>
            <a:r>
              <a:rPr lang="da-DK" i="1" dirty="0" err="1"/>
              <a:t>Høresale</a:t>
            </a:r>
            <a:r>
              <a:rPr lang="da-DK" dirty="0"/>
              <a:t>”</a:t>
            </a:r>
          </a:p>
          <a:p>
            <a:pPr>
              <a:buNone/>
            </a:pPr>
            <a:r>
              <a:rPr lang="da-DK" sz="2200" dirty="0"/>
              <a:t>[K.A. Knudsen Om Sport 1895]</a:t>
            </a:r>
          </a:p>
          <a:p>
            <a:pPr>
              <a:buNone/>
            </a:pPr>
            <a:endParaRPr lang="da-DK" dirty="0"/>
          </a:p>
        </p:txBody>
      </p:sp>
      <p:sp>
        <p:nvSpPr>
          <p:cNvPr id="2" name="Titel 1"/>
          <p:cNvSpPr>
            <a:spLocks noGrp="1"/>
          </p:cNvSpPr>
          <p:nvPr>
            <p:ph type="title"/>
          </p:nvPr>
        </p:nvSpPr>
        <p:spPr/>
        <p:txBody>
          <a:bodyPr>
            <a:normAutofit fontScale="90000"/>
          </a:bodyPr>
          <a:lstStyle/>
          <a:p>
            <a:r>
              <a:rPr lang="da-DK" dirty="0"/>
              <a:t>Svensk gymnastik – og så bryder sporten ud (senere…!)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 gammel&#10;&#10;Automatisk genereret beskrivelse">
            <a:extLst>
              <a:ext uri="{FF2B5EF4-FFF2-40B4-BE49-F238E27FC236}">
                <a16:creationId xmlns:a16="http://schemas.microsoft.com/office/drawing/2014/main" id="{D064D48B-CE12-47F1-8032-C0C8B760C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11687" y="-667103"/>
            <a:ext cx="3960442" cy="8840277"/>
          </a:xfrm>
        </p:spPr>
      </p:pic>
      <p:sp>
        <p:nvSpPr>
          <p:cNvPr id="3" name="Titel 2">
            <a:extLst>
              <a:ext uri="{FF2B5EF4-FFF2-40B4-BE49-F238E27FC236}">
                <a16:creationId xmlns:a16="http://schemas.microsoft.com/office/drawing/2014/main" id="{2AE4BE98-CEEE-4775-AD1E-17E6C91C3280}"/>
              </a:ext>
            </a:extLst>
          </p:cNvPr>
          <p:cNvSpPr>
            <a:spLocks noGrp="1"/>
          </p:cNvSpPr>
          <p:nvPr>
            <p:ph type="title"/>
          </p:nvPr>
        </p:nvSpPr>
        <p:spPr/>
        <p:txBody>
          <a:bodyPr>
            <a:normAutofit/>
          </a:bodyPr>
          <a:lstStyle/>
          <a:p>
            <a:r>
              <a:rPr lang="da-DK" dirty="0"/>
              <a:t>Idræt B – idrætsteori s.29</a:t>
            </a:r>
          </a:p>
        </p:txBody>
      </p:sp>
    </p:spTree>
    <p:extLst>
      <p:ext uri="{BB962C8B-B14F-4D97-AF65-F5344CB8AC3E}">
        <p14:creationId xmlns:p14="http://schemas.microsoft.com/office/powerpoint/2010/main" val="2189371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90169E6E-E954-407B-AAA1-37D5A4F423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263" r="-1" b="28384"/>
          <a:stretch/>
        </p:blipFill>
        <p:spPr>
          <a:xfrm>
            <a:off x="3779912" y="274638"/>
            <a:ext cx="4654668" cy="6466730"/>
          </a:xfrm>
        </p:spPr>
      </p:pic>
      <p:sp>
        <p:nvSpPr>
          <p:cNvPr id="3" name="Titel 2">
            <a:extLst>
              <a:ext uri="{FF2B5EF4-FFF2-40B4-BE49-F238E27FC236}">
                <a16:creationId xmlns:a16="http://schemas.microsoft.com/office/drawing/2014/main" id="{EB0B6CCA-DDFC-4874-904F-29561C8DF039}"/>
              </a:ext>
            </a:extLst>
          </p:cNvPr>
          <p:cNvSpPr>
            <a:spLocks noGrp="1"/>
          </p:cNvSpPr>
          <p:nvPr>
            <p:ph type="title"/>
          </p:nvPr>
        </p:nvSpPr>
        <p:spPr/>
        <p:txBody>
          <a:bodyPr/>
          <a:lstStyle/>
          <a:p>
            <a:r>
              <a:rPr lang="da-DK" dirty="0"/>
              <a:t>Tidslinjen</a:t>
            </a:r>
          </a:p>
        </p:txBody>
      </p:sp>
      <p:sp>
        <p:nvSpPr>
          <p:cNvPr id="6" name="Ellipse 5">
            <a:extLst>
              <a:ext uri="{FF2B5EF4-FFF2-40B4-BE49-F238E27FC236}">
                <a16:creationId xmlns:a16="http://schemas.microsoft.com/office/drawing/2014/main" id="{E9445359-35CE-4CB8-9CDA-8B9E9BC3CECE}"/>
              </a:ext>
            </a:extLst>
          </p:cNvPr>
          <p:cNvSpPr/>
          <p:nvPr/>
        </p:nvSpPr>
        <p:spPr>
          <a:xfrm>
            <a:off x="6444208" y="1417638"/>
            <a:ext cx="1990372" cy="2111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663180B3-1E56-42E5-BA84-6EE8398C1104}"/>
              </a:ext>
            </a:extLst>
          </p:cNvPr>
          <p:cNvSpPr/>
          <p:nvPr/>
        </p:nvSpPr>
        <p:spPr>
          <a:xfrm>
            <a:off x="3779910" y="1700808"/>
            <a:ext cx="1787275"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2AB9E354-74D3-4904-B52B-6C98D2D5223E}"/>
              </a:ext>
            </a:extLst>
          </p:cNvPr>
          <p:cNvSpPr/>
          <p:nvPr/>
        </p:nvSpPr>
        <p:spPr>
          <a:xfrm>
            <a:off x="6444208" y="1597852"/>
            <a:ext cx="1990372" cy="2111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19BE742-1D9E-4F2F-9DC9-4B642967B962}"/>
              </a:ext>
            </a:extLst>
          </p:cNvPr>
          <p:cNvSpPr/>
          <p:nvPr/>
        </p:nvSpPr>
        <p:spPr>
          <a:xfrm>
            <a:off x="6300192" y="3068960"/>
            <a:ext cx="199037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B629A477-6C38-4CCF-BC56-30597873E484}"/>
              </a:ext>
            </a:extLst>
          </p:cNvPr>
          <p:cNvSpPr/>
          <p:nvPr/>
        </p:nvSpPr>
        <p:spPr>
          <a:xfrm>
            <a:off x="6300192" y="3923598"/>
            <a:ext cx="1990372" cy="657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1F144732-6F96-415D-AD08-B04D7574D9D5}"/>
              </a:ext>
            </a:extLst>
          </p:cNvPr>
          <p:cNvSpPr/>
          <p:nvPr/>
        </p:nvSpPr>
        <p:spPr>
          <a:xfrm>
            <a:off x="3828770" y="3645024"/>
            <a:ext cx="1805252" cy="434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38F7AF07-33CF-449B-B1D7-BAF6743BD2A2}"/>
              </a:ext>
            </a:extLst>
          </p:cNvPr>
          <p:cNvSpPr/>
          <p:nvPr/>
        </p:nvSpPr>
        <p:spPr>
          <a:xfrm>
            <a:off x="3779912" y="5013176"/>
            <a:ext cx="1805252" cy="508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35454D53-CFCE-45B1-B50D-F7DAB9D09154}"/>
              </a:ext>
            </a:extLst>
          </p:cNvPr>
          <p:cNvSpPr/>
          <p:nvPr/>
        </p:nvSpPr>
        <p:spPr>
          <a:xfrm>
            <a:off x="3779911" y="5445224"/>
            <a:ext cx="1813011" cy="585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9C2263B2-015E-4B61-AFF8-C773FCB3CEE9}"/>
              </a:ext>
            </a:extLst>
          </p:cNvPr>
          <p:cNvSpPr/>
          <p:nvPr/>
        </p:nvSpPr>
        <p:spPr>
          <a:xfrm>
            <a:off x="6319755" y="4900108"/>
            <a:ext cx="199037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 name="Lige pilforbindelse 15">
            <a:extLst>
              <a:ext uri="{FF2B5EF4-FFF2-40B4-BE49-F238E27FC236}">
                <a16:creationId xmlns:a16="http://schemas.microsoft.com/office/drawing/2014/main" id="{095B4CDA-49DD-419D-B306-236DA81901A6}"/>
              </a:ext>
            </a:extLst>
          </p:cNvPr>
          <p:cNvCxnSpPr/>
          <p:nvPr/>
        </p:nvCxnSpPr>
        <p:spPr>
          <a:xfrm flipH="1">
            <a:off x="1979712" y="5445224"/>
            <a:ext cx="1849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5474D312-2F00-4BFE-8D96-F866E3A0882D}"/>
              </a:ext>
            </a:extLst>
          </p:cNvPr>
          <p:cNvSpPr txBox="1"/>
          <p:nvPr/>
        </p:nvSpPr>
        <p:spPr>
          <a:xfrm>
            <a:off x="-38004" y="3606032"/>
            <a:ext cx="3956532" cy="923330"/>
          </a:xfrm>
          <a:prstGeom prst="rect">
            <a:avLst/>
          </a:prstGeom>
          <a:noFill/>
        </p:spPr>
        <p:txBody>
          <a:bodyPr wrap="none" rtlCol="0">
            <a:spAutoFit/>
          </a:bodyPr>
          <a:lstStyle/>
          <a:p>
            <a:r>
              <a:rPr lang="da-DK" dirty="0"/>
              <a:t>OL var officielt for amatører</a:t>
            </a:r>
          </a:p>
          <a:p>
            <a:r>
              <a:rPr lang="da-DK" dirty="0"/>
              <a:t>indtil 1988 (% boksning/baseball)</a:t>
            </a:r>
          </a:p>
          <a:p>
            <a:r>
              <a:rPr lang="da-DK" dirty="0"/>
              <a:t>Det gamle amatørbegreb.</a:t>
            </a:r>
          </a:p>
        </p:txBody>
      </p:sp>
    </p:spTree>
    <p:extLst>
      <p:ext uri="{BB962C8B-B14F-4D97-AF65-F5344CB8AC3E}">
        <p14:creationId xmlns:p14="http://schemas.microsoft.com/office/powerpoint/2010/main" val="266321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060848"/>
            <a:ext cx="8229600" cy="4065315"/>
          </a:xfrm>
        </p:spPr>
        <p:txBody>
          <a:bodyPr/>
          <a:lstStyle/>
          <a:p>
            <a:r>
              <a:rPr lang="da-DK" dirty="0"/>
              <a:t>Idrætslige aktiviteter indgik helt tilbage i jæger-samlerkulturer – som et centralt led i stammens eller folkeslagets liv</a:t>
            </a:r>
          </a:p>
          <a:p>
            <a:r>
              <a:rPr lang="da-DK" dirty="0"/>
              <a:t>Brugt som militær opdragelse – som værn mod fjender, territorium, demonstrere ærefuldhed.</a:t>
            </a:r>
          </a:p>
          <a:p>
            <a:r>
              <a:rPr lang="da-DK" dirty="0"/>
              <a:t>Fælles værdier gennem (idrætslige) ritualer</a:t>
            </a:r>
          </a:p>
        </p:txBody>
      </p:sp>
      <p:sp>
        <p:nvSpPr>
          <p:cNvPr id="2" name="Titel 1"/>
          <p:cNvSpPr>
            <a:spLocks noGrp="1"/>
          </p:cNvSpPr>
          <p:nvPr>
            <p:ph type="title"/>
          </p:nvPr>
        </p:nvSpPr>
        <p:spPr>
          <a:xfrm>
            <a:off x="457200" y="274638"/>
            <a:ext cx="8229600" cy="1714202"/>
          </a:xfrm>
        </p:spPr>
        <p:txBody>
          <a:bodyPr>
            <a:normAutofit fontScale="90000"/>
          </a:bodyPr>
          <a:lstStyle/>
          <a:p>
            <a:r>
              <a:rPr lang="da-DK" dirty="0"/>
              <a:t>Idrætslige aktiviteter starter </a:t>
            </a:r>
            <a:r>
              <a:rPr lang="da-DK" u="sng" dirty="0"/>
              <a:t>ikke</a:t>
            </a:r>
            <a:r>
              <a:rPr lang="da-DK" dirty="0"/>
              <a:t> med OL og DIF i 1896</a:t>
            </a:r>
            <a:br>
              <a:rPr lang="da-DK" dirty="0"/>
            </a:br>
            <a:endParaRPr lang="da-DK" dirty="0"/>
          </a:p>
        </p:txBody>
      </p:sp>
    </p:spTree>
    <p:extLst>
      <p:ext uri="{BB962C8B-B14F-4D97-AF65-F5344CB8AC3E}">
        <p14:creationId xmlns:p14="http://schemas.microsoft.com/office/powerpoint/2010/main" val="199457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124744"/>
            <a:ext cx="8229600" cy="5001419"/>
          </a:xfrm>
        </p:spPr>
        <p:txBody>
          <a:bodyPr>
            <a:normAutofit/>
          </a:bodyPr>
          <a:lstStyle/>
          <a:p>
            <a:r>
              <a:rPr lang="da-DK" dirty="0"/>
              <a:t>Detaljeret udviklede sportsgrene</a:t>
            </a:r>
          </a:p>
          <a:p>
            <a:r>
              <a:rPr lang="da-DK" dirty="0"/>
              <a:t>Specialisering og resultatoptimering</a:t>
            </a:r>
          </a:p>
          <a:p>
            <a:r>
              <a:rPr lang="da-DK" dirty="0"/>
              <a:t>Teknologiens </a:t>
            </a:r>
          </a:p>
          <a:p>
            <a:pPr marL="0" indent="0">
              <a:buNone/>
            </a:pPr>
            <a:r>
              <a:rPr lang="da-DK" dirty="0"/>
              <a:t>betydning</a:t>
            </a:r>
          </a:p>
          <a:p>
            <a:r>
              <a:rPr lang="da-DK" dirty="0"/>
              <a:t>Specialforbund</a:t>
            </a:r>
          </a:p>
          <a:p>
            <a:r>
              <a:rPr lang="da-DK" dirty="0"/>
              <a:t>Egne interesser</a:t>
            </a:r>
          </a:p>
          <a:p>
            <a:r>
              <a:rPr lang="da-DK" dirty="0"/>
              <a:t>Økonomien</a:t>
            </a:r>
          </a:p>
          <a:p>
            <a:r>
              <a:rPr lang="da-DK" dirty="0"/>
              <a:t>Mediedækning</a:t>
            </a:r>
          </a:p>
          <a:p>
            <a:endParaRPr lang="da-DK" dirty="0"/>
          </a:p>
          <a:p>
            <a:endParaRPr lang="da-DK" dirty="0"/>
          </a:p>
          <a:p>
            <a:endParaRPr lang="da-DK" dirty="0"/>
          </a:p>
        </p:txBody>
      </p:sp>
      <p:sp>
        <p:nvSpPr>
          <p:cNvPr id="2" name="Titel 1"/>
          <p:cNvSpPr>
            <a:spLocks noGrp="1"/>
          </p:cNvSpPr>
          <p:nvPr>
            <p:ph type="title"/>
          </p:nvPr>
        </p:nvSpPr>
        <p:spPr>
          <a:xfrm>
            <a:off x="457200" y="116632"/>
            <a:ext cx="8229600" cy="792088"/>
          </a:xfrm>
        </p:spPr>
        <p:txBody>
          <a:bodyPr/>
          <a:lstStyle/>
          <a:p>
            <a:r>
              <a:rPr lang="da-DK" dirty="0"/>
              <a:t>I dag</a:t>
            </a:r>
          </a:p>
        </p:txBody>
      </p:sp>
      <p:pic>
        <p:nvPicPr>
          <p:cNvPr id="4101" name="Picture 5"/>
          <p:cNvPicPr>
            <a:picLocks noChangeAspect="1" noChangeArrowheads="1"/>
          </p:cNvPicPr>
          <p:nvPr/>
        </p:nvPicPr>
        <p:blipFill>
          <a:blip r:embed="rId2" cstate="print"/>
          <a:srcRect/>
          <a:stretch>
            <a:fillRect/>
          </a:stretch>
        </p:blipFill>
        <p:spPr bwMode="auto">
          <a:xfrm>
            <a:off x="3563888" y="2636912"/>
            <a:ext cx="5355142" cy="374441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fontScale="85000" lnSpcReduction="20000"/>
          </a:bodyPr>
          <a:lstStyle/>
          <a:p>
            <a:r>
              <a:rPr lang="da-DK" b="1" dirty="0"/>
              <a:t>De antikke olympiske lege </a:t>
            </a:r>
            <a:r>
              <a:rPr lang="da-DK" dirty="0"/>
              <a:t>(776 f.Kr. – 393 e.Kr.) var ét blandt fire store stævner organiseret af bystater – vigtigste ceremoni til at ære Zeus. Sport fylder faktisk ikke ret meget i samfundet i dag ift. i antikken – her var sportskampe til ære for guderne den bedste måde man kunne dyrke sine guder på.</a:t>
            </a:r>
          </a:p>
          <a:p>
            <a:endParaRPr lang="da-DK" dirty="0"/>
          </a:p>
          <a:p>
            <a:r>
              <a:rPr lang="da-DK" dirty="0"/>
              <a:t>I </a:t>
            </a:r>
            <a:r>
              <a:rPr lang="da-DK" b="1" dirty="0"/>
              <a:t>vikingetiden</a:t>
            </a:r>
            <a:r>
              <a:rPr lang="da-DK" dirty="0"/>
              <a:t> (slut 700-tallet til midten af 1000-tallet); våbenøvelser, samfund med højt voldsniveau. Idrættens formål var at træne den fysiske styrke og øve våbenbrug. Et væld af styrkeprøver og konkurrencer; brydning, boksning, boldspil, svømning, ski- og skøjteløb, organiserede sneboldkampe, tovtrækning, løb, spring osv.</a:t>
            </a:r>
          </a:p>
        </p:txBody>
      </p:sp>
      <p:sp>
        <p:nvSpPr>
          <p:cNvPr id="2" name="Titel 1"/>
          <p:cNvSpPr>
            <a:spLocks noGrp="1"/>
          </p:cNvSpPr>
          <p:nvPr>
            <p:ph type="title"/>
          </p:nvPr>
        </p:nvSpPr>
        <p:spPr/>
        <p:txBody>
          <a:bodyPr/>
          <a:lstStyle/>
          <a:p>
            <a:r>
              <a:rPr lang="da-DK" dirty="0"/>
              <a:t>Eksempler</a:t>
            </a:r>
          </a:p>
        </p:txBody>
      </p:sp>
    </p:spTree>
    <p:extLst>
      <p:ext uri="{BB962C8B-B14F-4D97-AF65-F5344CB8AC3E}">
        <p14:creationId xmlns:p14="http://schemas.microsoft.com/office/powerpoint/2010/main" val="319568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116632"/>
            <a:ext cx="8435280" cy="6624736"/>
          </a:xfrm>
        </p:spPr>
        <p:txBody>
          <a:bodyPr>
            <a:normAutofit fontScale="62500" lnSpcReduction="20000"/>
          </a:bodyPr>
          <a:lstStyle/>
          <a:p>
            <a:r>
              <a:rPr lang="da-DK" b="1" dirty="0"/>
              <a:t>Middelalderen</a:t>
            </a:r>
            <a:r>
              <a:rPr lang="da-DK" dirty="0"/>
              <a:t> (</a:t>
            </a:r>
            <a:r>
              <a:rPr lang="da-DK" dirty="0" err="1"/>
              <a:t>ca</a:t>
            </a:r>
            <a:r>
              <a:rPr lang="da-DK" dirty="0"/>
              <a:t> 700-1500); farverige festdage, Sneborge og kæmpe sneboldkampe. Legen var en naturlig del af livet. Til karneval og fastelavn kastede man hæmningerne.</a:t>
            </a:r>
            <a:br>
              <a:rPr lang="da-DK" dirty="0"/>
            </a:br>
            <a:r>
              <a:rPr lang="da-DK" dirty="0"/>
              <a:t>I middelalderen legede drengene mere end pigerne, da pigerne havde flere huslige pligter. Men legen var ikke kun forbeholdt børn. Legene i hverdagen legitimerede fysisk kontakt med det modsatte køn. Dette var ellers skarpt adskilt af den kristne trosretning (Kristendommen havde jo også markant ændret antikkens nøgenhed, </a:t>
            </a:r>
            <a:r>
              <a:rPr lang="da-DK" dirty="0" err="1"/>
              <a:t>jf</a:t>
            </a:r>
            <a:r>
              <a:rPr lang="da-DK" dirty="0"/>
              <a:t> antikkens OL). Idræt og kropsdyrkelse var forbeholdt adelen – som også var dem der havde tid og overskud! Jagt, fægtning ridning var ”ridderlige” idrætter.</a:t>
            </a:r>
            <a:br>
              <a:rPr lang="da-DK" dirty="0"/>
            </a:br>
            <a:r>
              <a:rPr lang="da-DK" dirty="0"/>
              <a:t>Legenes indhold mindede ofte om samfundets opbygning. F.eks. ”so i hul” hvor det gjaldt om at udstille en taber – og betegnelserne af elementerne i spillet blev taget direkte fra hverdagen, hvor sodriveren driver soen (</a:t>
            </a:r>
            <a:r>
              <a:rPr lang="da-DK" dirty="0" err="1"/>
              <a:t>vha</a:t>
            </a:r>
            <a:r>
              <a:rPr lang="da-DK" dirty="0"/>
              <a:t> stokken) ind i gryden – og gårdejerne har hver deres gård som de skal beskytte.</a:t>
            </a:r>
          </a:p>
          <a:p>
            <a:endParaRPr lang="da-DK" b="1" dirty="0">
              <a:hlinkClick r:id="rId2"/>
            </a:endParaRPr>
          </a:p>
          <a:p>
            <a:r>
              <a:rPr lang="da-DK" b="1" dirty="0">
                <a:hlinkClick r:id="rId2"/>
              </a:rPr>
              <a:t>Maya Pelota</a:t>
            </a:r>
            <a:endParaRPr lang="da-DK" b="1" dirty="0"/>
          </a:p>
          <a:p>
            <a:endParaRPr lang="da-DK" b="1" dirty="0"/>
          </a:p>
          <a:p>
            <a:r>
              <a:rPr lang="da-DK" b="1" dirty="0"/>
              <a:t>Aztekisk boldspil</a:t>
            </a:r>
            <a:r>
              <a:rPr lang="da-DK" dirty="0"/>
              <a:t>, ”</a:t>
            </a:r>
            <a:r>
              <a:rPr lang="da-DK" dirty="0" err="1"/>
              <a:t>tlachtli</a:t>
            </a:r>
            <a:r>
              <a:rPr lang="da-DK" dirty="0"/>
              <a:t>”. 15. og 16. århundrede f.kr.. Spillet var rodfæstet i deres skabelsesmyte – her var </a:t>
            </a:r>
            <a:r>
              <a:rPr lang="da-DK" dirty="0" err="1"/>
              <a:t>bla</a:t>
            </a:r>
            <a:r>
              <a:rPr lang="da-DK" dirty="0"/>
              <a:t>. guderne dygtige boldspillere. Solen og </a:t>
            </a:r>
            <a:r>
              <a:rPr lang="da-DK" dirty="0" err="1"/>
              <a:t>månene</a:t>
            </a:r>
            <a:r>
              <a:rPr lang="da-DK" dirty="0"/>
              <a:t> blev placeret på himlen blev placeret på himlen </a:t>
            </a:r>
            <a:r>
              <a:rPr lang="da-DK" dirty="0" err="1"/>
              <a:t>pga</a:t>
            </a:r>
            <a:r>
              <a:rPr lang="da-DK" dirty="0"/>
              <a:t> et boldspil hvor to halvguder vandt. Efter kampen blev der ofret menneskeliv – nok blandt spillere og ledere på det tabende hold.</a:t>
            </a:r>
          </a:p>
          <a:p>
            <a:r>
              <a:rPr lang="da-DK" dirty="0">
                <a:hlinkClick r:id="rId3"/>
              </a:rPr>
              <a:t>http://www.youtube.com/watch?v=aNYsPuvKlRY</a:t>
            </a:r>
            <a:endParaRPr lang="da-DK" dirty="0"/>
          </a:p>
          <a:p>
            <a:r>
              <a:rPr lang="da-DK" dirty="0" err="1">
                <a:hlinkClick r:id="rId3"/>
              </a:rPr>
              <a:t>Juego</a:t>
            </a:r>
            <a:r>
              <a:rPr lang="da-DK" dirty="0">
                <a:hlinkClick r:id="rId3"/>
              </a:rPr>
              <a:t> de </a:t>
            </a:r>
            <a:r>
              <a:rPr lang="da-DK" dirty="0" err="1">
                <a:hlinkClick r:id="rId3"/>
              </a:rPr>
              <a:t>Pelota</a:t>
            </a:r>
            <a:r>
              <a:rPr lang="da-DK" dirty="0">
                <a:hlinkClick r:id="rId3"/>
              </a:rPr>
              <a:t> </a:t>
            </a:r>
            <a:r>
              <a:rPr lang="da-DK" dirty="0" err="1">
                <a:hlinkClick r:id="rId3"/>
              </a:rPr>
              <a:t>Mixquic</a:t>
            </a:r>
            <a:r>
              <a:rPr lang="da-DK" dirty="0">
                <a:hlinkClick r:id="rId3"/>
              </a:rPr>
              <a:t>- ("</a:t>
            </a:r>
            <a:r>
              <a:rPr lang="da-DK" dirty="0" err="1">
                <a:hlinkClick r:id="rId3"/>
              </a:rPr>
              <a:t>Mictlantecuhtli</a:t>
            </a:r>
            <a:r>
              <a:rPr lang="da-DK" dirty="0">
                <a:hlinkClick r:id="rId3"/>
              </a:rPr>
              <a:t>" / </a:t>
            </a:r>
            <a:r>
              <a:rPr lang="da-DK" dirty="0" err="1">
                <a:hlinkClick r:id="rId3"/>
              </a:rPr>
              <a:t>Tlachtli</a:t>
            </a:r>
            <a:r>
              <a:rPr lang="da-DK" dirty="0">
                <a:hlinkClick r:id="rId3"/>
              </a:rPr>
              <a:t>) - </a:t>
            </a:r>
            <a:r>
              <a:rPr lang="da-DK" dirty="0" err="1">
                <a:hlinkClick r:id="rId3"/>
              </a:rPr>
              <a:t>YouTube</a:t>
            </a:r>
            <a:endParaRPr lang="da-DK" dirty="0"/>
          </a:p>
        </p:txBody>
      </p:sp>
    </p:spTree>
    <p:extLst>
      <p:ext uri="{BB962C8B-B14F-4D97-AF65-F5344CB8AC3E}">
        <p14:creationId xmlns:p14="http://schemas.microsoft.com/office/powerpoint/2010/main" val="196833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332656"/>
            <a:ext cx="4186808" cy="6218225"/>
          </a:xfrm>
        </p:spPr>
        <p:txBody>
          <a:bodyPr>
            <a:normAutofit fontScale="92500" lnSpcReduction="20000"/>
          </a:bodyPr>
          <a:lstStyle/>
          <a:p>
            <a:r>
              <a:rPr lang="da-DK" dirty="0"/>
              <a:t>John Locke</a:t>
            </a:r>
          </a:p>
          <a:p>
            <a:pPr>
              <a:buNone/>
            </a:pPr>
            <a:r>
              <a:rPr lang="da-DK" dirty="0"/>
              <a:t>    (1632-1704)</a:t>
            </a:r>
          </a:p>
          <a:p>
            <a:pPr>
              <a:buNone/>
            </a:pPr>
            <a:r>
              <a:rPr lang="da-DK" dirty="0"/>
              <a:t>     ”</a:t>
            </a:r>
            <a:r>
              <a:rPr lang="da-DK" i="1" dirty="0" err="1"/>
              <a:t>Some</a:t>
            </a:r>
            <a:r>
              <a:rPr lang="da-DK" i="1" dirty="0"/>
              <a:t> </a:t>
            </a:r>
            <a:r>
              <a:rPr lang="da-DK" i="1" dirty="0" err="1"/>
              <a:t>thoughts</a:t>
            </a:r>
            <a:endParaRPr lang="da-DK" i="1" dirty="0"/>
          </a:p>
          <a:p>
            <a:pPr>
              <a:buNone/>
            </a:pPr>
            <a:r>
              <a:rPr lang="da-DK" i="1" dirty="0"/>
              <a:t>     </a:t>
            </a:r>
            <a:r>
              <a:rPr lang="da-DK" i="1" dirty="0" err="1"/>
              <a:t>concerning</a:t>
            </a:r>
            <a:r>
              <a:rPr lang="da-DK" i="1" dirty="0"/>
              <a:t> </a:t>
            </a:r>
            <a:r>
              <a:rPr lang="da-DK" i="1" dirty="0" err="1"/>
              <a:t>edu-</a:t>
            </a:r>
            <a:endParaRPr lang="da-DK" i="1" dirty="0"/>
          </a:p>
          <a:p>
            <a:pPr>
              <a:buNone/>
            </a:pPr>
            <a:r>
              <a:rPr lang="da-DK" i="1" dirty="0"/>
              <a:t>     </a:t>
            </a:r>
            <a:r>
              <a:rPr lang="da-DK" i="1" dirty="0" err="1"/>
              <a:t>cation</a:t>
            </a:r>
            <a:r>
              <a:rPr lang="da-DK" i="1" dirty="0"/>
              <a:t>” </a:t>
            </a:r>
            <a:r>
              <a:rPr lang="da-DK" dirty="0"/>
              <a:t>(1693). </a:t>
            </a:r>
          </a:p>
          <a:p>
            <a:pPr>
              <a:buNone/>
            </a:pPr>
            <a:r>
              <a:rPr lang="da-DK" dirty="0"/>
              <a:t>Vigtigt filosofisk værk i England i et århundrede. En del af hans ide var at skabe en sund krop. Han råder forældre til at tage vare på børnenes fysiske vaner før de koncentrerer sig om deres akademiske uddannelse.</a:t>
            </a:r>
          </a:p>
          <a:p>
            <a:pPr>
              <a:buNone/>
            </a:pPr>
            <a:r>
              <a:rPr lang="da-DK" dirty="0"/>
              <a:t>     </a:t>
            </a:r>
          </a:p>
          <a:p>
            <a:endParaRPr lang="da-DK" dirty="0"/>
          </a:p>
        </p:txBody>
      </p:sp>
      <p:sp>
        <p:nvSpPr>
          <p:cNvPr id="2" name="Titel 1"/>
          <p:cNvSpPr>
            <a:spLocks noGrp="1"/>
          </p:cNvSpPr>
          <p:nvPr>
            <p:ph type="title"/>
          </p:nvPr>
        </p:nvSpPr>
        <p:spPr/>
        <p:txBody>
          <a:bodyPr>
            <a:normAutofit fontScale="90000"/>
          </a:bodyPr>
          <a:lstStyle/>
          <a:p>
            <a:br>
              <a:rPr lang="da-DK" dirty="0"/>
            </a:br>
            <a:endParaRPr lang="da-DK" dirty="0"/>
          </a:p>
        </p:txBody>
      </p:sp>
      <p:pic>
        <p:nvPicPr>
          <p:cNvPr id="3076" name="Picture 4"/>
          <p:cNvPicPr>
            <a:picLocks noChangeAspect="1" noChangeArrowheads="1"/>
          </p:cNvPicPr>
          <p:nvPr/>
        </p:nvPicPr>
        <p:blipFill>
          <a:blip r:embed="rId2" cstate="print"/>
          <a:srcRect/>
          <a:stretch>
            <a:fillRect/>
          </a:stretch>
        </p:blipFill>
        <p:spPr bwMode="auto">
          <a:xfrm>
            <a:off x="4890692" y="2132856"/>
            <a:ext cx="3785763" cy="4418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51520" y="1600200"/>
            <a:ext cx="4680520" cy="4853136"/>
          </a:xfrm>
        </p:spPr>
        <p:txBody>
          <a:bodyPr>
            <a:normAutofit fontScale="70000" lnSpcReduction="20000"/>
          </a:bodyPr>
          <a:lstStyle/>
          <a:p>
            <a:r>
              <a:rPr lang="da-DK" b="1" dirty="0"/>
              <a:t>Oplysningstiden:</a:t>
            </a:r>
          </a:p>
          <a:p>
            <a:pPr marL="0" indent="0">
              <a:buNone/>
            </a:pPr>
            <a:r>
              <a:rPr lang="da-DK" dirty="0"/>
              <a:t>Mennesket havde nogle naturlige politiske rettigheder, hvilket også måtte gælde for ”kroppen”. Man ønskede at fjerne sig fra adelens kunstige kropskultur. Det betød tilbage til det naturlige (Rousseau: tilbage til naturen) . Tyske gymnastikpædagoger grundlagde den nye legemskultur (tidlig stadie af den tyske gymnastik).</a:t>
            </a:r>
          </a:p>
          <a:p>
            <a:endParaRPr lang="da-DK" dirty="0"/>
          </a:p>
          <a:p>
            <a:r>
              <a:rPr lang="da-DK" b="1" dirty="0"/>
              <a:t>Rosseau</a:t>
            </a:r>
            <a:r>
              <a:rPr lang="da-DK" dirty="0"/>
              <a:t>:</a:t>
            </a:r>
          </a:p>
          <a:p>
            <a:pPr marL="0" indent="0">
              <a:buNone/>
            </a:pPr>
            <a:r>
              <a:rPr lang="da-DK" dirty="0"/>
              <a:t>Et kraftløst Legeme gør sjælen svag.</a:t>
            </a:r>
            <a:br>
              <a:rPr lang="da-DK" dirty="0"/>
            </a:br>
            <a:r>
              <a:rPr lang="da-DK" dirty="0"/>
              <a:t>Det naturlige menneske, opdraget i friluftsliv. Opdragelse gennem selvstændig aktivitet.</a:t>
            </a:r>
          </a:p>
        </p:txBody>
      </p:sp>
      <p:sp>
        <p:nvSpPr>
          <p:cNvPr id="2" name="Titel 1"/>
          <p:cNvSpPr>
            <a:spLocks noGrp="1"/>
          </p:cNvSpPr>
          <p:nvPr>
            <p:ph type="title"/>
          </p:nvPr>
        </p:nvSpPr>
        <p:spPr/>
        <p:txBody>
          <a:bodyPr/>
          <a:lstStyle/>
          <a:p>
            <a:r>
              <a:rPr lang="da-DK" dirty="0"/>
              <a:t>Rousseau &amp; </a:t>
            </a:r>
            <a:r>
              <a:rPr lang="da-DK" dirty="0" err="1"/>
              <a:t>Emile</a:t>
            </a:r>
            <a:r>
              <a:rPr lang="da-DK" dirty="0"/>
              <a:t> 1792</a:t>
            </a:r>
          </a:p>
        </p:txBody>
      </p:sp>
      <p:pic>
        <p:nvPicPr>
          <p:cNvPr id="5122" name="Picture 2"/>
          <p:cNvPicPr>
            <a:picLocks noChangeAspect="1" noChangeArrowheads="1"/>
          </p:cNvPicPr>
          <p:nvPr/>
        </p:nvPicPr>
        <p:blipFill>
          <a:blip r:embed="rId2" cstate="print"/>
          <a:srcRect/>
          <a:stretch>
            <a:fillRect/>
          </a:stretch>
        </p:blipFill>
        <p:spPr bwMode="auto">
          <a:xfrm>
            <a:off x="4967536" y="1183151"/>
            <a:ext cx="4176464" cy="56748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r>
              <a:rPr lang="da-DK" dirty="0"/>
              <a:t>Den moderne idræt bygger på en udvikling, der er foregået parallelt med den samfundsmæssige udvikling siden 1700-tallets slutning. </a:t>
            </a:r>
          </a:p>
          <a:p>
            <a:r>
              <a:rPr lang="da-DK" dirty="0"/>
              <a:t>Fra adelens idræt og de aristokratiske værdier (se Idræt B bogen side 25) til en ny kropskultur følgende det nye opstigende borgerskab – pædagogisk gymnastik – senere sport.</a:t>
            </a:r>
          </a:p>
        </p:txBody>
      </p:sp>
      <p:sp>
        <p:nvSpPr>
          <p:cNvPr id="2" name="Titel 1"/>
          <p:cNvSpPr>
            <a:spLocks noGrp="1"/>
          </p:cNvSpPr>
          <p:nvPr>
            <p:ph type="title"/>
          </p:nvPr>
        </p:nvSpPr>
        <p:spPr/>
        <p:txBody>
          <a:bodyPr/>
          <a:lstStyle/>
          <a:p>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fontScale="92500" lnSpcReduction="20000"/>
          </a:bodyPr>
          <a:lstStyle/>
          <a:p>
            <a:r>
              <a:rPr lang="da-DK" dirty="0"/>
              <a:t>Skolen, hæren, skytteforeningerne, gymnastikbevægelsen og sportsbevægelsen.</a:t>
            </a:r>
          </a:p>
          <a:p>
            <a:r>
              <a:rPr lang="da-DK" dirty="0"/>
              <a:t>Stavnsbåndets ophævelse 1788</a:t>
            </a:r>
          </a:p>
          <a:p>
            <a:r>
              <a:rPr lang="da-DK" dirty="0"/>
              <a:t>Opstår en almue – skal de undervises og i hvad?</a:t>
            </a:r>
          </a:p>
          <a:p>
            <a:r>
              <a:rPr lang="da-DK" dirty="0"/>
              <a:t>Ikke blot fysisk – også pædagogisk</a:t>
            </a:r>
          </a:p>
          <a:p>
            <a:pPr lvl="1"/>
            <a:r>
              <a:rPr lang="da-DK" dirty="0"/>
              <a:t>En sund sjæl i et sundt legeme</a:t>
            </a:r>
          </a:p>
          <a:p>
            <a:endParaRPr lang="da-DK" dirty="0"/>
          </a:p>
          <a:p>
            <a:r>
              <a:rPr lang="da-DK" dirty="0"/>
              <a:t>Lov om almueskole i 1814 – her blev gymnastikken introduceret. </a:t>
            </a:r>
          </a:p>
          <a:p>
            <a:endParaRPr lang="da-DK" dirty="0"/>
          </a:p>
          <a:p>
            <a:r>
              <a:rPr lang="da-DK" dirty="0"/>
              <a:t>Gymnastikken som </a:t>
            </a:r>
            <a:r>
              <a:rPr lang="da-DK" dirty="0" err="1"/>
              <a:t>GutMuths</a:t>
            </a:r>
            <a:r>
              <a:rPr lang="da-DK" dirty="0"/>
              <a:t> ville den, blev et dannelsesprojekt (slut 1700tallet). Barnets udvikling.</a:t>
            </a:r>
          </a:p>
          <a:p>
            <a:endParaRPr lang="da-DK" dirty="0"/>
          </a:p>
          <a:p>
            <a:endParaRPr lang="da-DK" dirty="0"/>
          </a:p>
          <a:p>
            <a:endParaRPr lang="da-DK" dirty="0"/>
          </a:p>
        </p:txBody>
      </p:sp>
      <p:sp>
        <p:nvSpPr>
          <p:cNvPr id="2" name="Titel 1"/>
          <p:cNvSpPr>
            <a:spLocks noGrp="1"/>
          </p:cNvSpPr>
          <p:nvPr>
            <p:ph type="title"/>
          </p:nvPr>
        </p:nvSpPr>
        <p:spPr/>
        <p:txBody>
          <a:bodyPr/>
          <a:lstStyle/>
          <a:p>
            <a:r>
              <a:rPr lang="da-DK" dirty="0"/>
              <a:t>Danmarks idrætshistorie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052736"/>
            <a:ext cx="8229600" cy="3273523"/>
          </a:xfrm>
        </p:spPr>
        <p:txBody>
          <a:bodyPr>
            <a:normAutofit fontScale="85000" lnSpcReduction="10000"/>
          </a:bodyPr>
          <a:lstStyle/>
          <a:p>
            <a:r>
              <a:rPr lang="da-DK" dirty="0"/>
              <a:t>Inspireret af Tyskland, Frankrig og England</a:t>
            </a:r>
          </a:p>
          <a:p>
            <a:r>
              <a:rPr lang="da-DK" dirty="0"/>
              <a:t>V.V.F. </a:t>
            </a:r>
            <a:r>
              <a:rPr lang="da-DK" dirty="0" err="1"/>
              <a:t>Nachtegall</a:t>
            </a:r>
            <a:r>
              <a:rPr lang="da-DK" dirty="0"/>
              <a:t> 1777-1847 Danmarks svar på </a:t>
            </a:r>
            <a:r>
              <a:rPr lang="da-DK" dirty="0" err="1"/>
              <a:t>GutsMuths</a:t>
            </a:r>
            <a:r>
              <a:rPr lang="da-DK" dirty="0"/>
              <a:t> indførte gymnastik i skolen og i hæren</a:t>
            </a:r>
          </a:p>
          <a:p>
            <a:r>
              <a:rPr lang="da-DK" dirty="0"/>
              <a:t>Øvelser: </a:t>
            </a:r>
            <a:r>
              <a:rPr lang="da-DK" i="1" dirty="0"/>
              <a:t>”at voltigere, løbe, springe</a:t>
            </a:r>
            <a:r>
              <a:rPr lang="da-DK" i="1"/>
              <a:t>, klatre</a:t>
            </a:r>
            <a:r>
              <a:rPr lang="da-DK" i="1" dirty="0"/>
              <a:t>, hænge, svinge, kaste, brydes, spille med Fjerbold, Ballon </a:t>
            </a:r>
            <a:r>
              <a:rPr lang="da-DK" i="1" dirty="0" err="1"/>
              <a:t>o.s.v</a:t>
            </a:r>
            <a:r>
              <a:rPr lang="da-DK" i="1" dirty="0"/>
              <a:t>…. og endelig for dem, der forlange det, </a:t>
            </a:r>
            <a:r>
              <a:rPr lang="da-DK" i="1" dirty="0" err="1"/>
              <a:t>ogsaa</a:t>
            </a:r>
            <a:r>
              <a:rPr lang="da-DK" i="1" dirty="0"/>
              <a:t> i at svømme, ride, fægte og danse, men for de fire sidste Øvelser betales særskilt”</a:t>
            </a:r>
          </a:p>
          <a:p>
            <a:r>
              <a:rPr lang="da-DK" i="1" dirty="0"/>
              <a:t>[J. Larsen 1895; p.469]</a:t>
            </a:r>
          </a:p>
          <a:p>
            <a:endParaRPr lang="da-DK" i="1" dirty="0"/>
          </a:p>
        </p:txBody>
      </p:sp>
      <p:sp>
        <p:nvSpPr>
          <p:cNvPr id="2" name="Titel 1"/>
          <p:cNvSpPr>
            <a:spLocks noGrp="1"/>
          </p:cNvSpPr>
          <p:nvPr>
            <p:ph type="title"/>
          </p:nvPr>
        </p:nvSpPr>
        <p:spPr>
          <a:xfrm>
            <a:off x="457200" y="0"/>
            <a:ext cx="8229600" cy="1052736"/>
          </a:xfrm>
        </p:spPr>
        <p:txBody>
          <a:bodyPr/>
          <a:lstStyle/>
          <a:p>
            <a:r>
              <a:rPr lang="da-DK" dirty="0"/>
              <a:t>Gymnastikken i DK</a:t>
            </a:r>
          </a:p>
        </p:txBody>
      </p:sp>
      <p:pic>
        <p:nvPicPr>
          <p:cNvPr id="4" name="Picture 2" descr="http://www.sportmuseum-leipzig.de/Ablage-Zeitung/4-2003/Image/GutsMuths6.jpg"/>
          <p:cNvPicPr>
            <a:picLocks noChangeAspect="1" noChangeArrowheads="1"/>
          </p:cNvPicPr>
          <p:nvPr/>
        </p:nvPicPr>
        <p:blipFill>
          <a:blip r:embed="rId2" cstate="print"/>
          <a:srcRect/>
          <a:stretch>
            <a:fillRect/>
          </a:stretch>
        </p:blipFill>
        <p:spPr bwMode="auto">
          <a:xfrm>
            <a:off x="539552" y="4065046"/>
            <a:ext cx="4607185" cy="239573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mmenløb">
  <a:themeElements>
    <a:clrScheme name="Sammenløb">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menløb">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ammenløb">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453</TotalTime>
  <Words>1643</Words>
  <Application>Microsoft Office PowerPoint</Application>
  <PresentationFormat>Skærmshow (4:3)</PresentationFormat>
  <Paragraphs>122</Paragraphs>
  <Slides>20</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TitlesOfParts>
    <vt:vector size="26" baseType="lpstr">
      <vt:lpstr>Calibri</vt:lpstr>
      <vt:lpstr>Lucida Sans Unicode</vt:lpstr>
      <vt:lpstr>Verdana</vt:lpstr>
      <vt:lpstr>Wingdings 2</vt:lpstr>
      <vt:lpstr>Wingdings 3</vt:lpstr>
      <vt:lpstr>Sammenløb</vt:lpstr>
      <vt:lpstr>IDRÆTSHISTORIE – KROPSKULTUR GENNEM TIDERNE</vt:lpstr>
      <vt:lpstr>Idrætslige aktiviteter starter ikke med OL og DIF i 1896 </vt:lpstr>
      <vt:lpstr>Eksempler</vt:lpstr>
      <vt:lpstr>PowerPoint-præsentation</vt:lpstr>
      <vt:lpstr> </vt:lpstr>
      <vt:lpstr>Rousseau &amp; Emile 1792</vt:lpstr>
      <vt:lpstr>PowerPoint-præsentation</vt:lpstr>
      <vt:lpstr>Danmarks idrætshistorie</vt:lpstr>
      <vt:lpstr>Gymnastikken i DK</vt:lpstr>
      <vt:lpstr>GutsMuths</vt:lpstr>
      <vt:lpstr> Den tyske gymnastik; Legemets opdragelse, dannelse. Frie, selvvalgte lege for børn nævnes og afbildes. Men fokus var på konstruerede, systematiske øvelser. Nachtegall i 1800-tallet; stor betydning for kropskulturen og idrættens historie i Danmark. Idræt og kropskultur blev et militært anliggende. Gymnastiklærerne blev i hele 1800-tallet uddannet på det militære gymnastik-institut. Den tyske gymnastiks idealer blev sat lidt i baggrunden! </vt:lpstr>
      <vt:lpstr>Skoleloven for almueskolen 1814</vt:lpstr>
      <vt:lpstr>Tysk gym. i DK</vt:lpstr>
      <vt:lpstr>Svensk gymnastik </vt:lpstr>
      <vt:lpstr>Svensk gymnastik</vt:lpstr>
      <vt:lpstr>PowerPoint-præsentation</vt:lpstr>
      <vt:lpstr>Svensk gymnastik – og så bryder sporten ud (senere…!)</vt:lpstr>
      <vt:lpstr>Idræt B – idrætsteori s.29</vt:lpstr>
      <vt:lpstr>Tidslinjen</vt:lpstr>
      <vt:lpstr>I dag</vt:lpstr>
    </vt:vector>
  </TitlesOfParts>
  <Company>Aarhus Katedralskole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Rasmus Tranegaard Andersen</dc:creator>
  <cp:lastModifiedBy>Ole Elstrøm</cp:lastModifiedBy>
  <cp:revision>30</cp:revision>
  <dcterms:created xsi:type="dcterms:W3CDTF">2011-03-09T08:18:29Z</dcterms:created>
  <dcterms:modified xsi:type="dcterms:W3CDTF">2023-05-04T08:33:41Z</dcterms:modified>
</cp:coreProperties>
</file>