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275" r:id="rId4"/>
    <p:sldId id="272" r:id="rId5"/>
    <p:sldId id="258" r:id="rId6"/>
    <p:sldId id="267" r:id="rId7"/>
    <p:sldId id="271" r:id="rId8"/>
    <p:sldId id="285" r:id="rId9"/>
    <p:sldId id="262" r:id="rId10"/>
    <p:sldId id="259" r:id="rId11"/>
    <p:sldId id="265" r:id="rId12"/>
    <p:sldId id="284" r:id="rId13"/>
    <p:sldId id="288" r:id="rId14"/>
    <p:sldId id="289" r:id="rId15"/>
  </p:sldIdLst>
  <p:sldSz cx="12192000" cy="6858000"/>
  <p:notesSz cx="6670675" cy="97774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240" autoAdjust="0"/>
  </p:normalViewPr>
  <p:slideViewPr>
    <p:cSldViewPr snapToGrid="0">
      <p:cViewPr varScale="1">
        <p:scale>
          <a:sx n="44" d="100"/>
          <a:sy n="44" d="100"/>
        </p:scale>
        <p:origin x="1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90626" cy="490569"/>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78505" y="0"/>
            <a:ext cx="2890626" cy="490569"/>
          </a:xfrm>
          <a:prstGeom prst="rect">
            <a:avLst/>
          </a:prstGeom>
        </p:spPr>
        <p:txBody>
          <a:bodyPr vert="horz" lIns="91440" tIns="45720" rIns="91440" bIns="45720" rtlCol="0"/>
          <a:lstStyle>
            <a:lvl1pPr algn="r">
              <a:defRPr sz="1200"/>
            </a:lvl1pPr>
          </a:lstStyle>
          <a:p>
            <a:fld id="{8533FE6B-9D55-4B8B-9DCA-614BC73E546C}" type="datetimeFigureOut">
              <a:rPr lang="da-DK" smtClean="0"/>
              <a:t>24-02-2026</a:t>
            </a:fld>
            <a:endParaRPr lang="da-DK"/>
          </a:p>
        </p:txBody>
      </p:sp>
      <p:sp>
        <p:nvSpPr>
          <p:cNvPr id="4" name="Pladsholder til slidebillede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7068" y="4705380"/>
            <a:ext cx="5336540" cy="3849856"/>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6846"/>
            <a:ext cx="2890626" cy="49056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78505" y="9286846"/>
            <a:ext cx="2890626" cy="490568"/>
          </a:xfrm>
          <a:prstGeom prst="rect">
            <a:avLst/>
          </a:prstGeom>
        </p:spPr>
        <p:txBody>
          <a:bodyPr vert="horz" lIns="91440" tIns="45720" rIns="91440" bIns="45720" rtlCol="0" anchor="b"/>
          <a:lstStyle>
            <a:lvl1pPr algn="r">
              <a:defRPr sz="1200"/>
            </a:lvl1pPr>
          </a:lstStyle>
          <a:p>
            <a:fld id="{3A8BA9FF-FEC9-418D-90E6-2571139A5AD4}" type="slidenum">
              <a:rPr lang="da-DK" smtClean="0"/>
              <a:t>‹nr.›</a:t>
            </a:fld>
            <a:endParaRPr lang="da-DK"/>
          </a:p>
        </p:txBody>
      </p:sp>
    </p:spTree>
    <p:extLst>
      <p:ext uri="{BB962C8B-B14F-4D97-AF65-F5344CB8AC3E}">
        <p14:creationId xmlns:p14="http://schemas.microsoft.com/office/powerpoint/2010/main" val="181507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A8BA9FF-FEC9-418D-90E6-2571139A5AD4}" type="slidenum">
              <a:rPr lang="da-DK" smtClean="0"/>
              <a:t>2</a:t>
            </a:fld>
            <a:endParaRPr lang="da-DK"/>
          </a:p>
        </p:txBody>
      </p:sp>
    </p:spTree>
    <p:extLst>
      <p:ext uri="{BB962C8B-B14F-4D97-AF65-F5344CB8AC3E}">
        <p14:creationId xmlns:p14="http://schemas.microsoft.com/office/powerpoint/2010/main" val="78079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BEFF4AE-FF07-4D6F-8E43-FAA94DF5B0B2}" type="slidenum">
              <a:rPr lang="da-DK" smtClean="0"/>
              <a:t>5</a:t>
            </a:fld>
            <a:endParaRPr lang="da-DK"/>
          </a:p>
        </p:txBody>
      </p:sp>
    </p:spTree>
    <p:extLst>
      <p:ext uri="{BB962C8B-B14F-4D97-AF65-F5344CB8AC3E}">
        <p14:creationId xmlns:p14="http://schemas.microsoft.com/office/powerpoint/2010/main" val="322162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BEFF4AE-FF07-4D6F-8E43-FAA94DF5B0B2}" type="slidenum">
              <a:rPr lang="da-DK" smtClean="0"/>
              <a:t>6</a:t>
            </a:fld>
            <a:endParaRPr lang="da-DK"/>
          </a:p>
        </p:txBody>
      </p:sp>
    </p:spTree>
    <p:extLst>
      <p:ext uri="{BB962C8B-B14F-4D97-AF65-F5344CB8AC3E}">
        <p14:creationId xmlns:p14="http://schemas.microsoft.com/office/powerpoint/2010/main" val="427113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BEFF4AE-FF07-4D6F-8E43-FAA94DF5B0B2}" type="slidenum">
              <a:rPr lang="da-DK" smtClean="0"/>
              <a:t>7</a:t>
            </a:fld>
            <a:endParaRPr lang="da-DK"/>
          </a:p>
        </p:txBody>
      </p:sp>
    </p:spTree>
    <p:extLst>
      <p:ext uri="{BB962C8B-B14F-4D97-AF65-F5344CB8AC3E}">
        <p14:creationId xmlns:p14="http://schemas.microsoft.com/office/powerpoint/2010/main" val="48746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https://www2.statsbiblioteket.dk/mediestream/tv/record/pvica_radioTV%3Adu%3A781a8caf-2fc5-407e-a13f-ca347c5126d5/query/TV-avisen </a:t>
            </a:r>
          </a:p>
        </p:txBody>
      </p:sp>
      <p:sp>
        <p:nvSpPr>
          <p:cNvPr id="4" name="Pladsholder til slidenummer 3"/>
          <p:cNvSpPr>
            <a:spLocks noGrp="1"/>
          </p:cNvSpPr>
          <p:nvPr>
            <p:ph type="sldNum" sz="quarter" idx="10"/>
          </p:nvPr>
        </p:nvSpPr>
        <p:spPr/>
        <p:txBody>
          <a:bodyPr/>
          <a:lstStyle/>
          <a:p>
            <a:fld id="{2BEFF4AE-FF07-4D6F-8E43-FAA94DF5B0B2}" type="slidenum">
              <a:rPr lang="da-DK" smtClean="0"/>
              <a:t>8</a:t>
            </a:fld>
            <a:endParaRPr lang="da-DK"/>
          </a:p>
        </p:txBody>
      </p:sp>
    </p:spTree>
    <p:extLst>
      <p:ext uri="{BB962C8B-B14F-4D97-AF65-F5344CB8AC3E}">
        <p14:creationId xmlns:p14="http://schemas.microsoft.com/office/powerpoint/2010/main" val="152227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https://ekstrabladet.dk/</a:t>
            </a:r>
          </a:p>
        </p:txBody>
      </p:sp>
      <p:sp>
        <p:nvSpPr>
          <p:cNvPr id="4" name="Pladsholder til slidenummer 3"/>
          <p:cNvSpPr>
            <a:spLocks noGrp="1"/>
          </p:cNvSpPr>
          <p:nvPr>
            <p:ph type="sldNum" sz="quarter" idx="10"/>
          </p:nvPr>
        </p:nvSpPr>
        <p:spPr/>
        <p:txBody>
          <a:bodyPr/>
          <a:lstStyle/>
          <a:p>
            <a:fld id="{2BEFF4AE-FF07-4D6F-8E43-FAA94DF5B0B2}" type="slidenum">
              <a:rPr lang="da-DK" smtClean="0"/>
              <a:t>12</a:t>
            </a:fld>
            <a:endParaRPr lang="da-DK"/>
          </a:p>
        </p:txBody>
      </p:sp>
    </p:spTree>
    <p:extLst>
      <p:ext uri="{BB962C8B-B14F-4D97-AF65-F5344CB8AC3E}">
        <p14:creationId xmlns:p14="http://schemas.microsoft.com/office/powerpoint/2010/main" val="79731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BEFF4AE-FF07-4D6F-8E43-FAA94DF5B0B2}" type="slidenum">
              <a:rPr lang="da-DK" smtClean="0"/>
              <a:t>13</a:t>
            </a:fld>
            <a:endParaRPr lang="da-DK"/>
          </a:p>
        </p:txBody>
      </p:sp>
    </p:spTree>
    <p:extLst>
      <p:ext uri="{BB962C8B-B14F-4D97-AF65-F5344CB8AC3E}">
        <p14:creationId xmlns:p14="http://schemas.microsoft.com/office/powerpoint/2010/main" val="190234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BEFF4AE-FF07-4D6F-8E43-FAA94DF5B0B2}" type="slidenum">
              <a:rPr lang="da-DK" smtClean="0"/>
              <a:t>14</a:t>
            </a:fld>
            <a:endParaRPr lang="da-DK"/>
          </a:p>
        </p:txBody>
      </p:sp>
    </p:spTree>
    <p:extLst>
      <p:ext uri="{BB962C8B-B14F-4D97-AF65-F5344CB8AC3E}">
        <p14:creationId xmlns:p14="http://schemas.microsoft.com/office/powerpoint/2010/main" val="186765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5C3FF-BD2D-DA07-E051-033DE5500EE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7D50A69-054D-1DCC-818F-98EB641666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050F517-7FEF-6234-228A-BC343A3857F9}"/>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5" name="Pladsholder til sidefod 4">
            <a:extLst>
              <a:ext uri="{FF2B5EF4-FFF2-40B4-BE49-F238E27FC236}">
                <a16:creationId xmlns:a16="http://schemas.microsoft.com/office/drawing/2014/main" id="{4F2CCD4C-A8D3-4D1C-5ABA-73C3D8EADE2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31D3C7-03B8-4540-AB70-D12229B5113F}"/>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38005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F694A-8B57-69B6-FA0B-F9BDAE7F30E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B896A99-5371-557E-3990-FDB1E1C58F4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43B0F99-0205-F888-3128-9FF7F099A72B}"/>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5" name="Pladsholder til sidefod 4">
            <a:extLst>
              <a:ext uri="{FF2B5EF4-FFF2-40B4-BE49-F238E27FC236}">
                <a16:creationId xmlns:a16="http://schemas.microsoft.com/office/drawing/2014/main" id="{1CB675BE-EAE4-F2CA-A8D3-1EB4245F76A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AB4004-52E3-D7B3-D76C-0B54EA35696B}"/>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135438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5B1A65B-7F08-1A94-51A2-B4053B7F1B6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754546F-8407-6F87-76EA-BF59921310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B07EF89-AAF9-3E03-2413-CA217246A1A4}"/>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5" name="Pladsholder til sidefod 4">
            <a:extLst>
              <a:ext uri="{FF2B5EF4-FFF2-40B4-BE49-F238E27FC236}">
                <a16:creationId xmlns:a16="http://schemas.microsoft.com/office/drawing/2014/main" id="{FBF506DC-7536-841E-E928-996D6B033E8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9AEEAE-A6AF-F18E-CA8F-2EC9DA19418B}"/>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218096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2E1B4-E4AC-4D8C-1661-47F51A57B2C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6AB045C-9FB0-09DA-E685-2A6A56F1E1A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F81AA3-833C-87E6-C6B5-463D8C660D78}"/>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5" name="Pladsholder til sidefod 4">
            <a:extLst>
              <a:ext uri="{FF2B5EF4-FFF2-40B4-BE49-F238E27FC236}">
                <a16:creationId xmlns:a16="http://schemas.microsoft.com/office/drawing/2014/main" id="{0065A99E-BB0F-6705-52A7-A6124372848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2D47A54-FEAF-52EF-CBC0-856752A1F5FC}"/>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268229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92E4F-2E04-3DFF-E76D-F2F4BAD80EF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E1CE0BC-F173-5537-758B-4668A09A4E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06CB20E-C790-623B-7525-EBE41DD822CC}"/>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5" name="Pladsholder til sidefod 4">
            <a:extLst>
              <a:ext uri="{FF2B5EF4-FFF2-40B4-BE49-F238E27FC236}">
                <a16:creationId xmlns:a16="http://schemas.microsoft.com/office/drawing/2014/main" id="{8A124C3A-E160-408F-68D2-8B850C74B14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267FB5-859D-3A18-4D13-DC231399C3C3}"/>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68786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553E1-CCAF-50FB-4F07-7573A550430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A483073-CBF7-290C-CF31-F6C11158C7D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D621DEB-FB99-F036-5B1B-B7D612C84E9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43A047B-2DEE-0736-E164-12BC7E4A1F5B}"/>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6" name="Pladsholder til sidefod 5">
            <a:extLst>
              <a:ext uri="{FF2B5EF4-FFF2-40B4-BE49-F238E27FC236}">
                <a16:creationId xmlns:a16="http://schemas.microsoft.com/office/drawing/2014/main" id="{D6F95420-B214-85F6-6A3A-F83A0FB1AFB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46FB7A8-1404-BF60-7C11-2E909575FFE6}"/>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423890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A39E4-2250-55D8-7BF1-4BD1F228509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221009B-CB1A-0581-1349-388E5B303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AE77A04-D341-6AC7-9200-9BFDC646BBF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125C68E-3E47-6B27-AF89-FF80041E9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69DF241-7306-47EE-2514-E701AC00CCD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6C4C3BF-ED6A-EEDB-15EC-CFFAE62349DC}"/>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8" name="Pladsholder til sidefod 7">
            <a:extLst>
              <a:ext uri="{FF2B5EF4-FFF2-40B4-BE49-F238E27FC236}">
                <a16:creationId xmlns:a16="http://schemas.microsoft.com/office/drawing/2014/main" id="{8F08950C-6D80-F3E1-BEC3-F6B5F3400D0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883FD1A-311F-E4E4-977A-D6E6E1EF325A}"/>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356463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8E6F3-ABD3-3AFF-73CF-E9E7E756AC3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739D2F5-1692-51C8-E420-60FD08ADB262}"/>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4" name="Pladsholder til sidefod 3">
            <a:extLst>
              <a:ext uri="{FF2B5EF4-FFF2-40B4-BE49-F238E27FC236}">
                <a16:creationId xmlns:a16="http://schemas.microsoft.com/office/drawing/2014/main" id="{6075E1AE-5700-E9BA-0D03-6A9E3DCA1F6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ED46DBB-BF06-2932-72B8-320CD5D0E9EA}"/>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230004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E454504-B89D-EE5F-3D11-66EDD71EA2AC}"/>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3" name="Pladsholder til sidefod 2">
            <a:extLst>
              <a:ext uri="{FF2B5EF4-FFF2-40B4-BE49-F238E27FC236}">
                <a16:creationId xmlns:a16="http://schemas.microsoft.com/office/drawing/2014/main" id="{E44F3411-5342-50DA-1066-74468D6424F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5DE4A56-5D78-B34B-3D17-CFFDEADB46D1}"/>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189273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1D221-B741-BFB4-0A25-18118A0EEB7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E5CE8C8-7842-D132-7B06-2923B9600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576FB91-58BA-EA57-14FA-1D3887A33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319C831-2459-A97B-76A3-E2B2D07DAED9}"/>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6" name="Pladsholder til sidefod 5">
            <a:extLst>
              <a:ext uri="{FF2B5EF4-FFF2-40B4-BE49-F238E27FC236}">
                <a16:creationId xmlns:a16="http://schemas.microsoft.com/office/drawing/2014/main" id="{1769AD5D-9B9C-603D-A963-D24E6A3DE80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B9C0A12-48C7-F265-64C6-61AEA29FEC75}"/>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23420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7FDBB-EC0D-C4CC-57BF-9254DF2E173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800CA9F-2545-D582-A46D-5ADD2230F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8BE8B07-8797-05F0-E316-D15E828AB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51CE284-267E-1EE4-33FB-21C56989670C}"/>
              </a:ext>
            </a:extLst>
          </p:cNvPr>
          <p:cNvSpPr>
            <a:spLocks noGrp="1"/>
          </p:cNvSpPr>
          <p:nvPr>
            <p:ph type="dt" sz="half" idx="10"/>
          </p:nvPr>
        </p:nvSpPr>
        <p:spPr/>
        <p:txBody>
          <a:bodyPr/>
          <a:lstStyle/>
          <a:p>
            <a:fld id="{FB8E61A3-5FDE-4B09-B0D1-0D3AE36ED45E}" type="datetimeFigureOut">
              <a:rPr lang="da-DK" smtClean="0"/>
              <a:t>24-02-2026</a:t>
            </a:fld>
            <a:endParaRPr lang="da-DK"/>
          </a:p>
        </p:txBody>
      </p:sp>
      <p:sp>
        <p:nvSpPr>
          <p:cNvPr id="6" name="Pladsholder til sidefod 5">
            <a:extLst>
              <a:ext uri="{FF2B5EF4-FFF2-40B4-BE49-F238E27FC236}">
                <a16:creationId xmlns:a16="http://schemas.microsoft.com/office/drawing/2014/main" id="{436BD6B8-ED26-6C76-DA99-F07736FD757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F92DDD-C86B-5855-9348-EC1F6A975C2E}"/>
              </a:ext>
            </a:extLst>
          </p:cNvPr>
          <p:cNvSpPr>
            <a:spLocks noGrp="1"/>
          </p:cNvSpPr>
          <p:nvPr>
            <p:ph type="sldNum" sz="quarter" idx="12"/>
          </p:nvPr>
        </p:nvSpPr>
        <p:spPr/>
        <p:txBody>
          <a:bodyPr/>
          <a:lstStyle/>
          <a:p>
            <a:fld id="{06F197C9-333D-456F-A1B5-5B21B725D2A2}" type="slidenum">
              <a:rPr lang="da-DK" smtClean="0"/>
              <a:t>‹nr.›</a:t>
            </a:fld>
            <a:endParaRPr lang="da-DK"/>
          </a:p>
        </p:txBody>
      </p:sp>
    </p:spTree>
    <p:extLst>
      <p:ext uri="{BB962C8B-B14F-4D97-AF65-F5344CB8AC3E}">
        <p14:creationId xmlns:p14="http://schemas.microsoft.com/office/powerpoint/2010/main" val="384919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0FBA82-203D-301D-5A83-3D65D6512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1511F7B-8945-EAD5-C9BC-76028D958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A756D8E-E4A0-C673-397C-8053F3635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8E61A3-5FDE-4B09-B0D1-0D3AE36ED45E}" type="datetimeFigureOut">
              <a:rPr lang="da-DK" smtClean="0"/>
              <a:t>24-02-2026</a:t>
            </a:fld>
            <a:endParaRPr lang="da-DK"/>
          </a:p>
        </p:txBody>
      </p:sp>
      <p:sp>
        <p:nvSpPr>
          <p:cNvPr id="5" name="Pladsholder til sidefod 4">
            <a:extLst>
              <a:ext uri="{FF2B5EF4-FFF2-40B4-BE49-F238E27FC236}">
                <a16:creationId xmlns:a16="http://schemas.microsoft.com/office/drawing/2014/main" id="{4B788756-CC3E-7358-6305-52DA7531C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5D35EB27-FA55-9061-1AAE-5E1BA301D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F197C9-333D-456F-A1B5-5B21B725D2A2}" type="slidenum">
              <a:rPr lang="da-DK" smtClean="0"/>
              <a:t>‹nr.›</a:t>
            </a:fld>
            <a:endParaRPr lang="da-DK"/>
          </a:p>
        </p:txBody>
      </p:sp>
    </p:spTree>
    <p:extLst>
      <p:ext uri="{BB962C8B-B14F-4D97-AF65-F5344CB8AC3E}">
        <p14:creationId xmlns:p14="http://schemas.microsoft.com/office/powerpoint/2010/main" val="189413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FB2E9C4-0659-8614-AE4A-93CB288C4640}"/>
              </a:ext>
            </a:extLst>
          </p:cNvPr>
          <p:cNvSpPr>
            <a:spLocks noGrp="1"/>
          </p:cNvSpPr>
          <p:nvPr>
            <p:ph type="ctrTitle"/>
          </p:nvPr>
        </p:nvSpPr>
        <p:spPr>
          <a:xfrm>
            <a:off x="4162567" y="818984"/>
            <a:ext cx="6714699" cy="3178689"/>
          </a:xfrm>
        </p:spPr>
        <p:txBody>
          <a:bodyPr>
            <a:normAutofit/>
          </a:bodyPr>
          <a:lstStyle/>
          <a:p>
            <a:pPr algn="l"/>
            <a:r>
              <a:rPr lang="da-DK" sz="4800">
                <a:solidFill>
                  <a:srgbClr val="FFFFFF"/>
                </a:solidFill>
              </a:rPr>
              <a:t>Journalistik og nyhedsformidling</a:t>
            </a:r>
          </a:p>
        </p:txBody>
      </p:sp>
      <p:sp>
        <p:nvSpPr>
          <p:cNvPr id="41" name="Rectangle 4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el 2">
            <a:extLst>
              <a:ext uri="{FF2B5EF4-FFF2-40B4-BE49-F238E27FC236}">
                <a16:creationId xmlns:a16="http://schemas.microsoft.com/office/drawing/2014/main" id="{03C9A0C3-C100-D704-31DF-6C2FE89FF743}"/>
              </a:ext>
            </a:extLst>
          </p:cNvPr>
          <p:cNvSpPr>
            <a:spLocks noGrp="1"/>
          </p:cNvSpPr>
          <p:nvPr>
            <p:ph type="subTitle" idx="1"/>
          </p:nvPr>
        </p:nvSpPr>
        <p:spPr>
          <a:xfrm>
            <a:off x="4285397" y="4960961"/>
            <a:ext cx="7055893" cy="1078054"/>
          </a:xfrm>
        </p:spPr>
        <p:txBody>
          <a:bodyPr>
            <a:normAutofit/>
          </a:bodyPr>
          <a:lstStyle/>
          <a:p>
            <a:pPr algn="l"/>
            <a:r>
              <a:rPr lang="da-DK">
                <a:solidFill>
                  <a:srgbClr val="FFFFFF"/>
                </a:solidFill>
              </a:rPr>
              <a:t>3z </a:t>
            </a:r>
            <a:r>
              <a:rPr lang="da-DK" dirty="0">
                <a:solidFill>
                  <a:srgbClr val="FFFFFF"/>
                </a:solidFill>
              </a:rPr>
              <a:t>– </a:t>
            </a:r>
            <a:r>
              <a:rPr lang="da-DK">
                <a:solidFill>
                  <a:srgbClr val="FFFFFF"/>
                </a:solidFill>
              </a:rPr>
              <a:t>foråret 2026</a:t>
            </a:r>
            <a:endParaRPr lang="da-DK" dirty="0">
              <a:solidFill>
                <a:srgbClr val="FFFFFF"/>
              </a:solidFill>
            </a:endParaRPr>
          </a:p>
        </p:txBody>
      </p:sp>
    </p:spTree>
    <p:extLst>
      <p:ext uri="{BB962C8B-B14F-4D97-AF65-F5344CB8AC3E}">
        <p14:creationId xmlns:p14="http://schemas.microsoft.com/office/powerpoint/2010/main" val="24021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AB2826-CF7A-59E9-E0D4-1DA2AF1E1783}"/>
              </a:ext>
            </a:extLst>
          </p:cNvPr>
          <p:cNvSpPr>
            <a:spLocks noGrp="1"/>
          </p:cNvSpPr>
          <p:nvPr>
            <p:ph type="title"/>
          </p:nvPr>
        </p:nvSpPr>
        <p:spPr>
          <a:xfrm>
            <a:off x="466722" y="586855"/>
            <a:ext cx="3201366" cy="3387497"/>
          </a:xfrm>
        </p:spPr>
        <p:txBody>
          <a:bodyPr anchor="b">
            <a:normAutofit/>
          </a:bodyPr>
          <a:lstStyle/>
          <a:p>
            <a:pPr algn="r"/>
            <a:r>
              <a:rPr lang="da-DK" sz="4000" dirty="0">
                <a:solidFill>
                  <a:srgbClr val="FFFFFF"/>
                </a:solidFill>
              </a:rPr>
              <a:t>Nyhedstyper</a:t>
            </a:r>
          </a:p>
        </p:txBody>
      </p:sp>
      <p:sp>
        <p:nvSpPr>
          <p:cNvPr id="3" name="Pladsholder til indhold 2">
            <a:extLst>
              <a:ext uri="{FF2B5EF4-FFF2-40B4-BE49-F238E27FC236}">
                <a16:creationId xmlns:a16="http://schemas.microsoft.com/office/drawing/2014/main" id="{ED2EF6E9-E0DE-FC6F-C70F-A9E696ACB246}"/>
              </a:ext>
            </a:extLst>
          </p:cNvPr>
          <p:cNvSpPr>
            <a:spLocks noGrp="1"/>
          </p:cNvSpPr>
          <p:nvPr>
            <p:ph idx="1"/>
          </p:nvPr>
        </p:nvSpPr>
        <p:spPr>
          <a:xfrm>
            <a:off x="4504548" y="586855"/>
            <a:ext cx="6555347" cy="3436285"/>
          </a:xfrm>
        </p:spPr>
        <p:txBody>
          <a:bodyPr anchor="ctr">
            <a:normAutofit/>
          </a:bodyPr>
          <a:lstStyle/>
          <a:p>
            <a:r>
              <a:rPr lang="da-DK" sz="2000" dirty="0"/>
              <a:t>Udspændt mellem underholdning og information.</a:t>
            </a:r>
          </a:p>
          <a:p>
            <a:pPr lvl="1"/>
            <a:r>
              <a:rPr lang="da-DK" sz="1600" dirty="0"/>
              <a:t>Indenrigsstof: Politik, finans, - informationstungt – </a:t>
            </a:r>
            <a:r>
              <a:rPr lang="da-DK" sz="1600" dirty="0" err="1"/>
              <a:t>breaking</a:t>
            </a:r>
            <a:r>
              <a:rPr lang="da-DK" sz="1600" dirty="0"/>
              <a:t> news, væsentlighed og aktualitet.</a:t>
            </a:r>
          </a:p>
          <a:p>
            <a:pPr lvl="1"/>
            <a:r>
              <a:rPr lang="da-DK" sz="1600" dirty="0"/>
              <a:t>Udenrigsstof – informationstungt/visuel fascination – aktualitet.</a:t>
            </a:r>
          </a:p>
          <a:p>
            <a:pPr lvl="1"/>
            <a:r>
              <a:rPr lang="da-DK" sz="1600" dirty="0"/>
              <a:t>Sport – underholdning, sensationelle, aktualitet</a:t>
            </a:r>
          </a:p>
          <a:p>
            <a:pPr lvl="1"/>
            <a:r>
              <a:rPr lang="da-DK" sz="1600" dirty="0"/>
              <a:t>Kultur – underholdning, aktualitet og væsentlighed.</a:t>
            </a:r>
          </a:p>
          <a:p>
            <a:pPr lvl="1"/>
            <a:r>
              <a:rPr lang="da-DK" sz="1600" dirty="0"/>
              <a:t>Livsstil og forbrug: underholdning/information. Nærvær og identifikation taler til borgeren og forbrugeren.</a:t>
            </a:r>
          </a:p>
          <a:p>
            <a:pPr lvl="1"/>
            <a:r>
              <a:rPr lang="da-DK" sz="1600" dirty="0"/>
              <a:t>Vejr: underholdning/information.</a:t>
            </a:r>
          </a:p>
          <a:p>
            <a:pPr lvl="1"/>
            <a:r>
              <a:rPr lang="da-DK" sz="1600" dirty="0" err="1"/>
              <a:t>Gossip</a:t>
            </a:r>
            <a:r>
              <a:rPr lang="da-DK" sz="1600" dirty="0"/>
              <a:t> og </a:t>
            </a:r>
            <a:r>
              <a:rPr lang="da-DK" sz="1600" dirty="0" err="1"/>
              <a:t>celebrity</a:t>
            </a:r>
            <a:r>
              <a:rPr lang="da-DK" sz="1600" dirty="0"/>
              <a:t>-indslag: reality-deltagere, kongehuset, sensationelle og høj underholdningsværdi. </a:t>
            </a:r>
          </a:p>
        </p:txBody>
      </p:sp>
    </p:spTree>
    <p:extLst>
      <p:ext uri="{BB962C8B-B14F-4D97-AF65-F5344CB8AC3E}">
        <p14:creationId xmlns:p14="http://schemas.microsoft.com/office/powerpoint/2010/main" val="412128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0B89D-63CD-A89C-993E-2F61869A70DC}"/>
              </a:ext>
            </a:extLst>
          </p:cNvPr>
          <p:cNvSpPr>
            <a:spLocks noGrp="1"/>
          </p:cNvSpPr>
          <p:nvPr>
            <p:ph type="title"/>
          </p:nvPr>
        </p:nvSpPr>
        <p:spPr/>
        <p:txBody>
          <a:bodyPr/>
          <a:lstStyle/>
          <a:p>
            <a:r>
              <a:rPr lang="da-DK" dirty="0"/>
              <a:t>Hvordan udvælges og vægtes nyheder?</a:t>
            </a:r>
            <a:br>
              <a:rPr lang="da-DK" dirty="0"/>
            </a:br>
            <a:r>
              <a:rPr lang="da-DK" dirty="0"/>
              <a:t>De 5 nyhedskriterier:</a:t>
            </a:r>
          </a:p>
        </p:txBody>
      </p:sp>
      <p:sp>
        <p:nvSpPr>
          <p:cNvPr id="3" name="Pladsholder til indhold 2">
            <a:extLst>
              <a:ext uri="{FF2B5EF4-FFF2-40B4-BE49-F238E27FC236}">
                <a16:creationId xmlns:a16="http://schemas.microsoft.com/office/drawing/2014/main" id="{3CC21219-0EE0-9B65-ACEE-EAE3E9C41193}"/>
              </a:ext>
            </a:extLst>
          </p:cNvPr>
          <p:cNvSpPr>
            <a:spLocks noGrp="1"/>
          </p:cNvSpPr>
          <p:nvPr>
            <p:ph idx="1"/>
          </p:nvPr>
        </p:nvSpPr>
        <p:spPr/>
        <p:txBody>
          <a:bodyPr>
            <a:normAutofit fontScale="62500" lnSpcReduction="20000"/>
          </a:bodyPr>
          <a:lstStyle/>
          <a:p>
            <a:r>
              <a:rPr lang="da-DK" dirty="0"/>
              <a:t>Aktualitet: Nyhedens værdi måles i tid.</a:t>
            </a:r>
          </a:p>
          <a:p>
            <a:pPr lvl="1"/>
            <a:r>
              <a:rPr lang="da-DK" dirty="0"/>
              <a:t>Refererer til, at informationen er ny, eller at der er en ny udvikling i en sag, eller at sker noget nyt. </a:t>
            </a:r>
          </a:p>
          <a:p>
            <a:r>
              <a:rPr lang="da-DK" dirty="0"/>
              <a:t>Væsentlighed: (samfundsmæssig betydning) – Har nyheden nogen konsekvens for mig? (Finansloven, klimaet).</a:t>
            </a:r>
          </a:p>
          <a:p>
            <a:pPr lvl="1"/>
            <a:r>
              <a:rPr lang="da-DK" dirty="0"/>
              <a:t>Refererer til en begivenheds betydning for samfundet eller for den enkelte mediebruger. </a:t>
            </a:r>
          </a:p>
          <a:p>
            <a:pPr lvl="2"/>
            <a:r>
              <a:rPr lang="da-DK" dirty="0"/>
              <a:t>Den brede befolkning</a:t>
            </a:r>
          </a:p>
          <a:p>
            <a:r>
              <a:rPr lang="da-DK" dirty="0"/>
              <a:t>Identifikation og nærvær: Læseren/seeren kan identificere sig følelsesmæssigt med emnet? Ofte historier i </a:t>
            </a:r>
            <a:r>
              <a:rPr lang="da-DK" b="1" dirty="0"/>
              <a:t>nærmiljøet</a:t>
            </a:r>
            <a:r>
              <a:rPr lang="da-DK" dirty="0"/>
              <a:t>. </a:t>
            </a:r>
            <a:r>
              <a:rPr lang="da-DK" i="1" dirty="0"/>
              <a:t>Fx Mig og Aalborg.  </a:t>
            </a:r>
          </a:p>
          <a:p>
            <a:pPr lvl="1"/>
            <a:r>
              <a:rPr lang="da-DK" dirty="0"/>
              <a:t>Refererer til genkendelse, hvor mediebrugeren enten identificerer sig med en person el. et bestemt miljø el. føler, at nyheden har relevans og fortæller om en konsekvens for hans hendes tilværelse.</a:t>
            </a:r>
          </a:p>
          <a:p>
            <a:pPr lvl="2"/>
            <a:r>
              <a:rPr lang="da-DK" dirty="0"/>
              <a:t>Ex En dansk-vinkling: Danskere involveret, hvis fx naturkatastrofe i fjernt land… </a:t>
            </a:r>
          </a:p>
          <a:p>
            <a:pPr lvl="2"/>
            <a:r>
              <a:rPr lang="da-DK" dirty="0"/>
              <a:t>Nyhedsmedie som TV2 Nord.</a:t>
            </a:r>
            <a:endParaRPr lang="da-DK" i="1" dirty="0"/>
          </a:p>
          <a:p>
            <a:r>
              <a:rPr lang="da-DK" dirty="0"/>
              <a:t>Sensation: Er det overraskende og spændende? Noget der fascinerer eller chokerer, fx Seriemordere, </a:t>
            </a:r>
            <a:r>
              <a:rPr lang="da-DK" dirty="0" err="1"/>
              <a:t>gossip</a:t>
            </a:r>
            <a:r>
              <a:rPr lang="da-DK" dirty="0"/>
              <a:t> og </a:t>
            </a:r>
            <a:r>
              <a:rPr lang="da-DK" dirty="0" err="1"/>
              <a:t>celebrity</a:t>
            </a:r>
            <a:r>
              <a:rPr lang="da-DK" dirty="0"/>
              <a:t>-historier samt politiske skandaler fx alt om Donald Trump.</a:t>
            </a:r>
          </a:p>
          <a:p>
            <a:pPr lvl="1"/>
            <a:r>
              <a:rPr lang="da-DK" dirty="0"/>
              <a:t>Refererer til det opsigtsvækkende, usædvanlige og uventede, og som derfor forventes at overraske mediebrugeren.  </a:t>
            </a:r>
          </a:p>
          <a:p>
            <a:r>
              <a:rPr lang="da-DK" dirty="0"/>
              <a:t>Konflikt: Indeholder modstridende synspunkter – når sager eller personer skaber konflikt. – argumenter for/imod. </a:t>
            </a:r>
          </a:p>
          <a:p>
            <a:pPr lvl="1"/>
            <a:r>
              <a:rPr lang="da-DK" dirty="0"/>
              <a:t>Refererer til det, der rummer modsætninger/uenigheder og et dramatisk element</a:t>
            </a:r>
          </a:p>
          <a:p>
            <a:pPr marL="457200" lvl="1" indent="0">
              <a:buNone/>
            </a:pPr>
            <a:endParaRPr lang="da-DK" dirty="0"/>
          </a:p>
        </p:txBody>
      </p:sp>
    </p:spTree>
    <p:extLst>
      <p:ext uri="{BB962C8B-B14F-4D97-AF65-F5344CB8AC3E}">
        <p14:creationId xmlns:p14="http://schemas.microsoft.com/office/powerpoint/2010/main" val="69717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3631" y="809898"/>
            <a:ext cx="9942716" cy="1554480"/>
          </a:xfrm>
        </p:spPr>
        <p:txBody>
          <a:bodyPr anchor="ctr">
            <a:normAutofit/>
          </a:bodyPr>
          <a:lstStyle/>
          <a:p>
            <a:r>
              <a:rPr lang="da-DK" sz="4800"/>
              <a:t>”Clickbait”-overskriften</a:t>
            </a:r>
          </a:p>
        </p:txBody>
      </p:sp>
      <p:sp>
        <p:nvSpPr>
          <p:cNvPr id="3" name="Pladsholder til indhold 2"/>
          <p:cNvSpPr>
            <a:spLocks noGrp="1"/>
          </p:cNvSpPr>
          <p:nvPr>
            <p:ph idx="1"/>
          </p:nvPr>
        </p:nvSpPr>
        <p:spPr>
          <a:xfrm>
            <a:off x="1045028" y="3017522"/>
            <a:ext cx="9941319" cy="3124658"/>
          </a:xfrm>
        </p:spPr>
        <p:txBody>
          <a:bodyPr anchor="ctr">
            <a:normAutofit/>
          </a:bodyPr>
          <a:lstStyle/>
          <a:p>
            <a:r>
              <a:rPr lang="da-DK" sz="2000"/>
              <a:t>Artikler med overskrifter, der lokker læserne til at klikke sig ind på nyheden.</a:t>
            </a:r>
          </a:p>
          <a:p>
            <a:pPr lvl="1"/>
            <a:r>
              <a:rPr lang="da-DK" sz="2000"/>
              <a:t>Nyhedsmedierne vælger enten bevidst at udelade vigtig viden i overskriften, så den nysgerrige mediebruger er nødt til at klikke sig ind på nyheden for at læse mere.  </a:t>
            </a:r>
          </a:p>
          <a:p>
            <a:r>
              <a:rPr lang="da-DK" sz="2000"/>
              <a:t>Nyhedsmedier der hyppigt anvender denne form er fx BT og Ekstrabladet.</a:t>
            </a:r>
          </a:p>
          <a:p>
            <a:r>
              <a:rPr lang="da-DK" sz="2000"/>
              <a:t>Formålet med clickbait er at generere så mange klik på artiklerne som mulig, fordi det betyder noget for mediernes reklameindtægt.</a:t>
            </a:r>
          </a:p>
          <a:p>
            <a:r>
              <a:rPr lang="da-DK" sz="2000"/>
              <a:t>Clickbait bryder med måden, hvorpå nyhedsartikler er opbygget.</a:t>
            </a:r>
          </a:p>
          <a:p>
            <a:pPr lvl="1"/>
            <a:r>
              <a:rPr lang="da-DK" sz="2000"/>
              <a:t>Opbygning med det vigtigste og konklusion først.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43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334" y="725367"/>
            <a:ext cx="9601196" cy="1303867"/>
          </a:xfrm>
        </p:spPr>
        <p:txBody>
          <a:bodyPr/>
          <a:lstStyle/>
          <a:p>
            <a:r>
              <a:rPr lang="da-DK" dirty="0"/>
              <a:t>Vinkling</a:t>
            </a:r>
          </a:p>
        </p:txBody>
      </p:sp>
      <p:sp>
        <p:nvSpPr>
          <p:cNvPr id="3" name="Pladsholder til indhold 2"/>
          <p:cNvSpPr>
            <a:spLocks noGrp="1"/>
          </p:cNvSpPr>
          <p:nvPr>
            <p:ph idx="1"/>
          </p:nvPr>
        </p:nvSpPr>
        <p:spPr>
          <a:xfrm>
            <a:off x="901505" y="1552994"/>
            <a:ext cx="8931811" cy="3318936"/>
          </a:xfrm>
        </p:spPr>
        <p:txBody>
          <a:bodyPr/>
          <a:lstStyle/>
          <a:p>
            <a:r>
              <a:rPr lang="da-DK" dirty="0"/>
              <a:t>Nyheder skal være objektive!</a:t>
            </a:r>
          </a:p>
          <a:p>
            <a:pPr lvl="1"/>
            <a:r>
              <a:rPr lang="da-DK" dirty="0"/>
              <a:t>Men er de så alligevel det, når det kommer til stykket?</a:t>
            </a:r>
          </a:p>
          <a:p>
            <a:r>
              <a:rPr lang="da-DK" dirty="0"/>
              <a:t>Vinkling af en bestemt sag.</a:t>
            </a:r>
          </a:p>
          <a:p>
            <a:pPr lvl="1"/>
            <a:r>
              <a:rPr lang="da-DK" dirty="0"/>
              <a:t>Journalistens fornemste opgave er at formidle sin viden videre til mediebrugeren.</a:t>
            </a:r>
          </a:p>
          <a:p>
            <a:pPr lvl="2"/>
            <a:r>
              <a:rPr lang="da-DK" dirty="0"/>
              <a:t>Valg og fravalg (Sorteringsarbejde). </a:t>
            </a:r>
          </a:p>
          <a:p>
            <a:r>
              <a:rPr lang="da-DK" dirty="0"/>
              <a:t>Sagen kan skildres mellem modstridende parter.</a:t>
            </a:r>
          </a:p>
          <a:p>
            <a:endParaRPr lang="da-DK" dirty="0"/>
          </a:p>
        </p:txBody>
      </p:sp>
      <p:sp>
        <p:nvSpPr>
          <p:cNvPr id="5" name="Tekstfelt 4"/>
          <p:cNvSpPr txBox="1"/>
          <p:nvPr/>
        </p:nvSpPr>
        <p:spPr>
          <a:xfrm>
            <a:off x="1529542" y="4605251"/>
            <a:ext cx="5187142" cy="1200329"/>
          </a:xfrm>
          <a:prstGeom prst="rect">
            <a:avLst/>
          </a:prstGeom>
          <a:noFill/>
        </p:spPr>
        <p:txBody>
          <a:bodyPr wrap="square" rtlCol="0">
            <a:spAutoFit/>
          </a:bodyPr>
          <a:lstStyle/>
          <a:p>
            <a:r>
              <a:rPr lang="da-DK" dirty="0"/>
              <a:t>Fx Minksagen:</a:t>
            </a:r>
          </a:p>
          <a:p>
            <a:pPr marL="285750" indent="-285750">
              <a:buFont typeface="Arial" panose="020B0604020202020204" pitchFamily="34" charset="0"/>
              <a:buChar char="•"/>
            </a:pPr>
            <a:r>
              <a:rPr lang="da-DK" dirty="0"/>
              <a:t>Mette Frederiksen som magtfuldkommen.</a:t>
            </a:r>
          </a:p>
          <a:p>
            <a:pPr marL="285750" indent="-285750">
              <a:buFont typeface="Arial" panose="020B0604020202020204" pitchFamily="34" charset="0"/>
              <a:buChar char="•"/>
            </a:pPr>
            <a:r>
              <a:rPr lang="da-DK" dirty="0"/>
              <a:t>Mette Frederiksen passer på danskernes sundhed.</a:t>
            </a:r>
          </a:p>
          <a:p>
            <a:pPr marL="285750" indent="-285750">
              <a:buFont typeface="Arial" panose="020B0604020202020204" pitchFamily="34" charset="0"/>
              <a:buChar char="•"/>
            </a:pPr>
            <a:endParaRPr lang="da-DK" dirty="0"/>
          </a:p>
        </p:txBody>
      </p:sp>
      <p:pic>
        <p:nvPicPr>
          <p:cNvPr id="2050" name="Picture 2" descr="Mette Frederiksen (S) / Folketin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927" y="3706977"/>
            <a:ext cx="2584778" cy="25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2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Kildekritik</a:t>
            </a:r>
          </a:p>
        </p:txBody>
      </p:sp>
      <p:sp>
        <p:nvSpPr>
          <p:cNvPr id="3" name="Pladsholder til indhold 2"/>
          <p:cNvSpPr>
            <a:spLocks noGrp="1"/>
          </p:cNvSpPr>
          <p:nvPr>
            <p:ph idx="1"/>
          </p:nvPr>
        </p:nvSpPr>
        <p:spPr>
          <a:xfrm>
            <a:off x="1028114" y="2530801"/>
            <a:ext cx="6684534" cy="3318936"/>
          </a:xfrm>
        </p:spPr>
        <p:txBody>
          <a:bodyPr>
            <a:normAutofit fontScale="77500" lnSpcReduction="20000"/>
          </a:bodyPr>
          <a:lstStyle/>
          <a:p>
            <a:r>
              <a:rPr lang="da-DK" dirty="0"/>
              <a:t>Journalisten bør have mere end én kilde! (s. 16)</a:t>
            </a:r>
          </a:p>
          <a:p>
            <a:r>
              <a:rPr lang="da-DK" dirty="0"/>
              <a:t>Har de anvendte kilder baggrund for at udtale sig?</a:t>
            </a:r>
          </a:p>
          <a:p>
            <a:r>
              <a:rPr lang="da-DK" dirty="0"/>
              <a:t>	Er kilden uvildig eller </a:t>
            </a:r>
            <a:r>
              <a:rPr lang="da-DK" dirty="0" err="1"/>
              <a:t>partshaver</a:t>
            </a:r>
            <a:r>
              <a:rPr lang="da-DK" dirty="0"/>
              <a:t> i konflikten?</a:t>
            </a:r>
          </a:p>
          <a:p>
            <a:r>
              <a:rPr lang="da-DK" dirty="0"/>
              <a:t>	Er udvalget af kilder tilstrækkeligt til at belyse sagen</a:t>
            </a:r>
          </a:p>
          <a:p>
            <a:r>
              <a:rPr lang="da-DK" dirty="0"/>
              <a:t>	nuanceret?</a:t>
            </a:r>
          </a:p>
          <a:p>
            <a:r>
              <a:rPr lang="da-DK" dirty="0"/>
              <a:t>	Er kilderne navngivne?</a:t>
            </a:r>
          </a:p>
          <a:p>
            <a:r>
              <a:rPr lang="da-DK" dirty="0"/>
              <a:t>	Har journalisten selv talt med kilderne?</a:t>
            </a:r>
          </a:p>
        </p:txBody>
      </p:sp>
      <p:sp>
        <p:nvSpPr>
          <p:cNvPr id="6" name="Tekstfelt 5"/>
          <p:cNvSpPr txBox="1"/>
          <p:nvPr/>
        </p:nvSpPr>
        <p:spPr>
          <a:xfrm>
            <a:off x="7554993" y="2285999"/>
            <a:ext cx="3685736" cy="1477328"/>
          </a:xfrm>
          <a:prstGeom prst="rect">
            <a:avLst/>
          </a:prstGeom>
          <a:noFill/>
        </p:spPr>
        <p:txBody>
          <a:bodyPr wrap="square" rtlCol="0">
            <a:spAutoFit/>
          </a:bodyPr>
          <a:lstStyle/>
          <a:p>
            <a:pPr lvl="1"/>
            <a:endParaRPr lang="da-DK" dirty="0"/>
          </a:p>
          <a:p>
            <a:r>
              <a:rPr lang="da-DK" dirty="0"/>
              <a:t>I valg og fravalg lægger der et subjektivt valg fra journalisten.</a:t>
            </a:r>
          </a:p>
          <a:p>
            <a:endParaRPr lang="da-DK" dirty="0"/>
          </a:p>
          <a:p>
            <a:r>
              <a:rPr lang="da-DK" dirty="0"/>
              <a:t>Vær kritisk over for det du læser!</a:t>
            </a:r>
          </a:p>
        </p:txBody>
      </p:sp>
      <p:pic>
        <p:nvPicPr>
          <p:cNvPr id="1026" name="Picture 2" descr="Fake News Point GIF - Fake News Point Trump - Discover &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61132" y="3819153"/>
            <a:ext cx="2399862" cy="254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7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983874A-E4D2-FD26-AD34-B4F562D22C31}"/>
              </a:ext>
            </a:extLst>
          </p:cNvPr>
          <p:cNvSpPr>
            <a:spLocks noGrp="1"/>
          </p:cNvSpPr>
          <p:nvPr>
            <p:ph type="title"/>
          </p:nvPr>
        </p:nvSpPr>
        <p:spPr>
          <a:xfrm>
            <a:off x="202940" y="626340"/>
            <a:ext cx="4850365" cy="1837690"/>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Definition </a:t>
            </a:r>
            <a:r>
              <a:rPr lang="en-US" sz="4000" kern="1200" dirty="0" err="1">
                <a:solidFill>
                  <a:srgbClr val="FFFFFF"/>
                </a:solidFill>
                <a:latin typeface="+mj-lt"/>
                <a:ea typeface="+mj-ea"/>
                <a:cs typeface="+mj-cs"/>
              </a:rPr>
              <a:t>af</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en</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nyhed</a:t>
            </a:r>
            <a:r>
              <a:rPr lang="en-US" sz="4000" kern="1200" dirty="0">
                <a:solidFill>
                  <a:srgbClr val="FFFFFF"/>
                </a:solidFill>
                <a:latin typeface="+mj-lt"/>
                <a:ea typeface="+mj-ea"/>
                <a:cs typeface="+mj-cs"/>
              </a:rPr>
              <a:t>:</a:t>
            </a:r>
          </a:p>
        </p:txBody>
      </p:sp>
      <p:sp>
        <p:nvSpPr>
          <p:cNvPr id="3" name="Tekstfelt 2">
            <a:extLst>
              <a:ext uri="{FF2B5EF4-FFF2-40B4-BE49-F238E27FC236}">
                <a16:creationId xmlns:a16="http://schemas.microsoft.com/office/drawing/2014/main" id="{66888E14-AB22-92AD-3650-973ACAEC3F8C}"/>
              </a:ext>
            </a:extLst>
          </p:cNvPr>
          <p:cNvSpPr txBox="1"/>
          <p:nvPr/>
        </p:nvSpPr>
        <p:spPr>
          <a:xfrm>
            <a:off x="6503157" y="1370617"/>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da-DK" sz="2000" dirty="0"/>
              <a:t>”En nyhed er den faktuelle rapportering om en aktuel hændelse, der har almen interesse for en større del af befolkningen.”</a:t>
            </a:r>
          </a:p>
          <a:p>
            <a:pPr indent="-228600">
              <a:lnSpc>
                <a:spcPct val="90000"/>
              </a:lnSpc>
              <a:spcAft>
                <a:spcPts val="600"/>
              </a:spcAft>
              <a:buFont typeface="Arial" panose="020B0604020202020204" pitchFamily="34" charset="0"/>
              <a:buChar char="•"/>
            </a:pPr>
            <a:r>
              <a:rPr lang="da-DK" sz="2000" dirty="0"/>
              <a:t>Varighed:</a:t>
            </a:r>
          </a:p>
          <a:p>
            <a:pPr lvl="1" indent="-228600">
              <a:lnSpc>
                <a:spcPct val="90000"/>
              </a:lnSpc>
              <a:spcAft>
                <a:spcPts val="600"/>
              </a:spcAft>
              <a:buFont typeface="Arial" panose="020B0604020202020204" pitchFamily="34" charset="0"/>
              <a:buChar char="•"/>
            </a:pPr>
            <a:r>
              <a:rPr lang="da-DK" sz="2000" dirty="0"/>
              <a:t>Hovedregel: 1 døgn.</a:t>
            </a:r>
          </a:p>
          <a:p>
            <a:pPr lvl="1" indent="-228600">
              <a:lnSpc>
                <a:spcPct val="90000"/>
              </a:lnSpc>
              <a:spcAft>
                <a:spcPts val="600"/>
              </a:spcAft>
              <a:buFont typeface="Arial" panose="020B0604020202020204" pitchFamily="34" charset="0"/>
              <a:buChar char="•"/>
            </a:pPr>
            <a:r>
              <a:rPr lang="da-DK" sz="2000" dirty="0" err="1"/>
              <a:t>Netmedier</a:t>
            </a:r>
            <a:r>
              <a:rPr lang="da-DK" sz="2000" dirty="0"/>
              <a:t>: få timer. </a:t>
            </a:r>
          </a:p>
          <a:p>
            <a:pPr marL="285750" indent="-228600">
              <a:lnSpc>
                <a:spcPct val="90000"/>
              </a:lnSpc>
              <a:spcAft>
                <a:spcPts val="600"/>
              </a:spcAft>
              <a:buFont typeface="Arial" panose="020B0604020202020204" pitchFamily="34" charset="0"/>
              <a:buChar char="•"/>
            </a:pPr>
            <a:r>
              <a:rPr lang="da-DK" sz="2000" dirty="0"/>
              <a:t>Formål: </a:t>
            </a:r>
          </a:p>
          <a:p>
            <a:pPr marL="1200150" lvl="2" indent="-228600">
              <a:lnSpc>
                <a:spcPct val="90000"/>
              </a:lnSpc>
              <a:spcAft>
                <a:spcPts val="600"/>
              </a:spcAft>
              <a:buFont typeface="Arial" panose="020B0604020202020204" pitchFamily="34" charset="0"/>
              <a:buChar char="•"/>
            </a:pPr>
            <a:r>
              <a:rPr lang="da-DK" sz="2000" dirty="0"/>
              <a:t>Informere og oplyse borgerne. </a:t>
            </a:r>
            <a:r>
              <a:rPr lang="da-DK" sz="2000" dirty="0">
                <a:sym typeface="Wingdings" panose="05000000000000000000" pitchFamily="2" charset="2"/>
              </a:rPr>
              <a:t> Public service-forpligtelsen. </a:t>
            </a:r>
            <a:endParaRPr lang="da-DK" sz="2000" dirty="0"/>
          </a:p>
          <a:p>
            <a:pPr marL="1200150" lvl="2" indent="-228600">
              <a:lnSpc>
                <a:spcPct val="90000"/>
              </a:lnSpc>
              <a:spcAft>
                <a:spcPts val="600"/>
              </a:spcAft>
              <a:buFont typeface="Arial" panose="020B0604020202020204" pitchFamily="34" charset="0"/>
              <a:buChar char="•"/>
            </a:pPr>
            <a:r>
              <a:rPr lang="da-DK" sz="2000" dirty="0"/>
              <a:t>Underholde.  </a:t>
            </a:r>
            <a:r>
              <a:rPr lang="da-DK" sz="2000" dirty="0">
                <a:sym typeface="Wingdings" panose="05000000000000000000" pitchFamily="2" charset="2"/>
              </a:rPr>
              <a:t> Kommercielle interesser</a:t>
            </a:r>
            <a:endParaRPr lang="da-DK"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4" name="Picture 4" descr="En avis">
            <a:extLst>
              <a:ext uri="{FF2B5EF4-FFF2-40B4-BE49-F238E27FC236}">
                <a16:creationId xmlns:a16="http://schemas.microsoft.com/office/drawing/2014/main" id="{630784A5-BE18-A67E-6183-F13102479C71}"/>
              </a:ext>
            </a:extLst>
          </p:cNvPr>
          <p:cNvPicPr>
            <a:picLocks noChangeAspect="1"/>
          </p:cNvPicPr>
          <p:nvPr/>
        </p:nvPicPr>
        <p:blipFill rotWithShape="1">
          <a:blip r:embed="rId3"/>
          <a:srcRect l="33884" r="2561"/>
          <a:stretch/>
        </p:blipFill>
        <p:spPr>
          <a:xfrm>
            <a:off x="20" y="3191427"/>
            <a:ext cx="5610066" cy="3656432"/>
          </a:xfrm>
          <a:prstGeom prst="rect">
            <a:avLst/>
          </a:prstGeom>
        </p:spPr>
      </p:pic>
    </p:spTree>
    <p:extLst>
      <p:ext uri="{BB962C8B-B14F-4D97-AF65-F5344CB8AC3E}">
        <p14:creationId xmlns:p14="http://schemas.microsoft.com/office/powerpoint/2010/main" val="60653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983874A-E4D2-FD26-AD34-B4F562D22C31}"/>
              </a:ext>
            </a:extLst>
          </p:cNvPr>
          <p:cNvSpPr>
            <a:spLocks noGrp="1"/>
          </p:cNvSpPr>
          <p:nvPr>
            <p:ph type="title"/>
          </p:nvPr>
        </p:nvSpPr>
        <p:spPr>
          <a:xfrm>
            <a:off x="2078183" y="818984"/>
            <a:ext cx="8799084" cy="1176071"/>
          </a:xfrm>
        </p:spPr>
        <p:txBody>
          <a:bodyPr vert="horz" lIns="91440" tIns="45720" rIns="91440" bIns="45720" rtlCol="0" anchor="b">
            <a:normAutofit/>
          </a:bodyPr>
          <a:lstStyle/>
          <a:p>
            <a:r>
              <a:rPr lang="en-US" sz="4800" dirty="0">
                <a:solidFill>
                  <a:srgbClr val="FFFFFF"/>
                </a:solidFill>
              </a:rPr>
              <a:t>Public Service:</a:t>
            </a:r>
            <a:endParaRPr lang="en-US" sz="4800" kern="1200" dirty="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6FBEFF25-E24F-25BC-C58A-12B8C4C88E14}"/>
              </a:ext>
            </a:extLst>
          </p:cNvPr>
          <p:cNvSpPr txBox="1"/>
          <p:nvPr/>
        </p:nvSpPr>
        <p:spPr>
          <a:xfrm>
            <a:off x="1039091" y="2807899"/>
            <a:ext cx="7704007" cy="3693319"/>
          </a:xfrm>
          <a:prstGeom prst="rect">
            <a:avLst/>
          </a:prstGeom>
          <a:noFill/>
        </p:spPr>
        <p:txBody>
          <a:bodyPr wrap="square">
            <a:spAutoFit/>
          </a:bodyPr>
          <a:lstStyle/>
          <a:p>
            <a:r>
              <a:rPr lang="da-DK" b="1" i="0" dirty="0">
                <a:solidFill>
                  <a:schemeClr val="bg1"/>
                </a:solidFill>
                <a:effectLst/>
                <a:latin typeface="Access"/>
              </a:rPr>
              <a:t>I § 10 står om public </a:t>
            </a:r>
            <a:r>
              <a:rPr lang="da-DK" b="1" i="0" dirty="0" err="1">
                <a:solidFill>
                  <a:schemeClr val="bg1"/>
                </a:solidFill>
                <a:effectLst/>
                <a:latin typeface="Access"/>
              </a:rPr>
              <a:t>service-opgaverne</a:t>
            </a:r>
            <a:r>
              <a:rPr lang="da-DK" b="1" i="0" dirty="0">
                <a:solidFill>
                  <a:schemeClr val="bg1"/>
                </a:solidFill>
                <a:effectLst/>
                <a:latin typeface="Access"/>
              </a:rPr>
              <a:t>:</a:t>
            </a:r>
            <a:r>
              <a:rPr lang="da-DK" dirty="0">
                <a:solidFill>
                  <a:schemeClr val="bg1"/>
                </a:solidFill>
              </a:rPr>
              <a:t>.</a:t>
            </a:r>
          </a:p>
          <a:p>
            <a:pPr marL="285750" indent="-285750">
              <a:buFont typeface="Arial" panose="020B0604020202020204" pitchFamily="34" charset="0"/>
              <a:buChar char="•"/>
            </a:pPr>
            <a:r>
              <a:rPr lang="da-DK" b="0" i="1" dirty="0">
                <a:solidFill>
                  <a:srgbClr val="2B2B2A"/>
                </a:solidFill>
                <a:effectLst/>
                <a:latin typeface="Access"/>
              </a:rPr>
              <a:t>"</a:t>
            </a:r>
            <a:r>
              <a:rPr lang="da-DK" b="0" i="1" dirty="0">
                <a:solidFill>
                  <a:schemeClr val="bg1"/>
                </a:solidFill>
                <a:effectLst/>
                <a:latin typeface="Access"/>
              </a:rPr>
              <a:t>Den samlede public </a:t>
            </a:r>
            <a:r>
              <a:rPr lang="da-DK" b="0" i="1" dirty="0" err="1">
                <a:solidFill>
                  <a:schemeClr val="bg1"/>
                </a:solidFill>
                <a:effectLst/>
                <a:latin typeface="Access"/>
              </a:rPr>
              <a:t>service-virksomhed</a:t>
            </a:r>
            <a:r>
              <a:rPr lang="da-DK" b="0" i="1" dirty="0">
                <a:solidFill>
                  <a:schemeClr val="bg1"/>
                </a:solidFill>
                <a:effectLst/>
                <a:latin typeface="Access"/>
              </a:rPr>
              <a:t> skal via fjernsyn, radio og internet el. lign. sikre den danske befolkning et bredt udbud af programmer og tjenester omfattende nyhedsformidling, oplysning, undervisning, kunst og underholdning. Der skal i udbuddet tilstræbes kvalitet, alsidighed og mangfoldighed. Ved programlægningen skal der lægges afgørende vægt på hensynet til informations- og ytringsfriheden. Ved informationsformidlingen skal der lægges vægt på saglighed og upartiskhed. Programvirksomheden skal sikre befolkningen adgang til væsentlig samfundsinformation og debat. Der skal endvidere lægges særlig vægt på dansk sprog og dansk kultur. Programvirksomheden skal endvidere afspejle bredden i produktionen af kunst og kultur og give programtilbud, som reflekterer mangfoldigheden af kulturinteresser i det danske samfund."</a:t>
            </a:r>
            <a:endParaRPr lang="da-DK" dirty="0">
              <a:solidFill>
                <a:schemeClr val="bg1"/>
              </a:solidFill>
            </a:endParaRPr>
          </a:p>
        </p:txBody>
      </p:sp>
    </p:spTree>
    <p:extLst>
      <p:ext uri="{BB962C8B-B14F-4D97-AF65-F5344CB8AC3E}">
        <p14:creationId xmlns:p14="http://schemas.microsoft.com/office/powerpoint/2010/main" val="51979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61800" y="762001"/>
            <a:ext cx="5334197" cy="1708242"/>
          </a:xfrm>
        </p:spPr>
        <p:txBody>
          <a:bodyPr anchor="ctr">
            <a:normAutofit/>
          </a:bodyPr>
          <a:lstStyle/>
          <a:p>
            <a:r>
              <a:rPr lang="da-DK" sz="4000"/>
              <a:t>Journalistens opgave</a:t>
            </a:r>
          </a:p>
        </p:txBody>
      </p:sp>
      <p:sp>
        <p:nvSpPr>
          <p:cNvPr id="3" name="Pladsholder til indhold 2"/>
          <p:cNvSpPr>
            <a:spLocks noGrp="1"/>
          </p:cNvSpPr>
          <p:nvPr>
            <p:ph idx="1"/>
          </p:nvPr>
        </p:nvSpPr>
        <p:spPr>
          <a:xfrm>
            <a:off x="761800" y="2470244"/>
            <a:ext cx="5334197" cy="3769835"/>
          </a:xfrm>
        </p:spPr>
        <p:txBody>
          <a:bodyPr anchor="ctr">
            <a:normAutofit/>
          </a:bodyPr>
          <a:lstStyle/>
          <a:p>
            <a:r>
              <a:rPr lang="da-DK" sz="2000"/>
              <a:t>Bearbejde de mest relevante nyheder for deres forbrugere og servere dem på en letforståelig og tilstræbt objektiv måde (s.52).</a:t>
            </a:r>
          </a:p>
          <a:p>
            <a:r>
              <a:rPr lang="da-DK" sz="2000"/>
              <a:t>Journalistens egne synspunkter kommer ikke til udtryk. Holdninger kommer kun frem i kraft af citater fra navngivne personer.</a:t>
            </a:r>
          </a:p>
          <a:p>
            <a:pPr marL="0" indent="0">
              <a:buNone/>
            </a:pPr>
            <a:endParaRPr lang="da-DK" sz="2000"/>
          </a:p>
          <a:p>
            <a:r>
              <a:rPr lang="da-DK" sz="2000"/>
              <a:t>Metaforisk: Journalisten bliver et filter for vores tilegnelse af viden. Journalisten filtrerer alle nyheder, så de vigtigste står tilbage.</a:t>
            </a:r>
          </a:p>
        </p:txBody>
      </p:sp>
      <p:pic>
        <p:nvPicPr>
          <p:cNvPr id="5" name="Picture 4" descr="Pære på gul baggrund med skitseret lysstråle og ledning">
            <a:extLst>
              <a:ext uri="{FF2B5EF4-FFF2-40B4-BE49-F238E27FC236}">
                <a16:creationId xmlns:a16="http://schemas.microsoft.com/office/drawing/2014/main" id="{1979FF8E-75D6-926C-A288-101DC219CB9E}"/>
              </a:ext>
            </a:extLst>
          </p:cNvPr>
          <p:cNvPicPr>
            <a:picLocks noChangeAspect="1"/>
          </p:cNvPicPr>
          <p:nvPr/>
        </p:nvPicPr>
        <p:blipFill rotWithShape="1">
          <a:blip r:embed="rId2"/>
          <a:srcRect l="48250" r="3990"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7244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Nyhedstrekanten</a:t>
            </a:r>
          </a:p>
        </p:txBody>
      </p:sp>
      <p:sp>
        <p:nvSpPr>
          <p:cNvPr id="3" name="Pladsholder til indhold 2"/>
          <p:cNvSpPr>
            <a:spLocks noGrp="1"/>
          </p:cNvSpPr>
          <p:nvPr>
            <p:ph idx="1"/>
          </p:nvPr>
        </p:nvSpPr>
        <p:spPr>
          <a:xfrm>
            <a:off x="1295402" y="2438396"/>
            <a:ext cx="5625904" cy="3318936"/>
          </a:xfrm>
        </p:spPr>
        <p:txBody>
          <a:bodyPr/>
          <a:lstStyle/>
          <a:p>
            <a:r>
              <a:rPr lang="da-DK" dirty="0"/>
              <a:t>Princippet om faldende væsentlighed:</a:t>
            </a:r>
          </a:p>
          <a:p>
            <a:pPr marL="0" indent="0">
              <a:buNone/>
            </a:pPr>
            <a:r>
              <a:rPr lang="da-DK" dirty="0"/>
              <a:t>	Kernen i rubrikken (titlen)</a:t>
            </a:r>
          </a:p>
          <a:p>
            <a:pPr marL="0" indent="0">
              <a:buNone/>
            </a:pPr>
            <a:r>
              <a:rPr lang="da-DK" dirty="0"/>
              <a:t>	Underrubrik præciserer</a:t>
            </a:r>
          </a:p>
          <a:p>
            <a:pPr marL="0" indent="0">
              <a:buNone/>
            </a:pPr>
            <a:r>
              <a:rPr lang="da-DK" dirty="0"/>
              <a:t>	1. del af brødtekst</a:t>
            </a:r>
          </a:p>
          <a:p>
            <a:pPr marL="0" indent="0">
              <a:buNone/>
            </a:pPr>
            <a:r>
              <a:rPr lang="da-DK" dirty="0"/>
              <a:t>	2. del af brødtekst (baggrundsoplysninger, detaljer)</a:t>
            </a:r>
          </a:p>
          <a:p>
            <a:endParaRPr lang="da-DK" dirty="0"/>
          </a:p>
        </p:txBody>
      </p:sp>
      <p:pic>
        <p:nvPicPr>
          <p:cNvPr id="4" name="Billede 3"/>
          <p:cNvPicPr>
            <a:picLocks noChangeAspect="1"/>
          </p:cNvPicPr>
          <p:nvPr/>
        </p:nvPicPr>
        <p:blipFill>
          <a:blip r:embed="rId3"/>
          <a:stretch>
            <a:fillRect/>
          </a:stretch>
        </p:blipFill>
        <p:spPr>
          <a:xfrm>
            <a:off x="7208326" y="2556932"/>
            <a:ext cx="4457700" cy="3200400"/>
          </a:xfrm>
          <a:prstGeom prst="rect">
            <a:avLst/>
          </a:prstGeom>
        </p:spPr>
      </p:pic>
      <p:sp>
        <p:nvSpPr>
          <p:cNvPr id="5" name="Tekstfelt 4"/>
          <p:cNvSpPr txBox="1"/>
          <p:nvPr/>
        </p:nvSpPr>
        <p:spPr>
          <a:xfrm>
            <a:off x="1034155" y="5566599"/>
            <a:ext cx="8976947" cy="923330"/>
          </a:xfrm>
          <a:prstGeom prst="rect">
            <a:avLst/>
          </a:prstGeom>
          <a:noFill/>
        </p:spPr>
        <p:txBody>
          <a:bodyPr wrap="square" rtlCol="0">
            <a:spAutoFit/>
          </a:bodyPr>
          <a:lstStyle/>
          <a:p>
            <a:r>
              <a:rPr lang="da-DK" dirty="0"/>
              <a:t>En nyhed fortælles efter, at begivenhederne har fundet sted, og man ser begivenhederne udefra, dvs. gennem journalisten, der har dannet sig et overblik over forløbet.</a:t>
            </a:r>
          </a:p>
          <a:p>
            <a:endParaRPr lang="da-DK" dirty="0"/>
          </a:p>
        </p:txBody>
      </p:sp>
    </p:spTree>
    <p:extLst>
      <p:ext uri="{BB962C8B-B14F-4D97-AF65-F5344CB8AC3E}">
        <p14:creationId xmlns:p14="http://schemas.microsoft.com/office/powerpoint/2010/main" val="27386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5" name="Picture 103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037" name="Rectangle 103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el 1"/>
          <p:cNvSpPr>
            <a:spLocks noGrp="1"/>
          </p:cNvSpPr>
          <p:nvPr>
            <p:ph type="title"/>
          </p:nvPr>
        </p:nvSpPr>
        <p:spPr>
          <a:xfrm>
            <a:off x="6597016" y="905011"/>
            <a:ext cx="4589328" cy="1889135"/>
          </a:xfrm>
        </p:spPr>
        <p:txBody>
          <a:bodyPr anchor="b">
            <a:normAutofit/>
          </a:bodyPr>
          <a:lstStyle/>
          <a:p>
            <a:r>
              <a:rPr lang="da-DK" sz="4800"/>
              <a:t>Billeder som dokumentation</a:t>
            </a:r>
          </a:p>
        </p:txBody>
      </p:sp>
      <p:pic>
        <p:nvPicPr>
          <p:cNvPr id="1026" name="Picture 2" descr="Krigen i Ukraine fylder hos advokater – både som rådgivere og som menneske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0807" y="1886647"/>
            <a:ext cx="5468347" cy="3075945"/>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p:cNvSpPr>
            <a:spLocks noGrp="1"/>
          </p:cNvSpPr>
          <p:nvPr>
            <p:ph idx="1"/>
          </p:nvPr>
        </p:nvSpPr>
        <p:spPr>
          <a:xfrm>
            <a:off x="6597016" y="2965592"/>
            <a:ext cx="4589328" cy="2987397"/>
          </a:xfrm>
        </p:spPr>
        <p:txBody>
          <a:bodyPr>
            <a:normAutofit/>
          </a:bodyPr>
          <a:lstStyle/>
          <a:p>
            <a:r>
              <a:rPr lang="da-DK" sz="1800"/>
              <a:t>Egentlig dokumentarisk funktion </a:t>
            </a:r>
            <a:r>
              <a:rPr lang="da-DK" sz="1800">
                <a:sym typeface="Wingdings" panose="05000000000000000000" pitchFamily="2" charset="2"/>
              </a:rPr>
              <a:t> billedet underbygger den påstand, der hersker tvivl om! Som belæg for påstand.</a:t>
            </a:r>
            <a:endParaRPr lang="da-DK" sz="1800"/>
          </a:p>
          <a:p>
            <a:endParaRPr lang="da-DK" sz="1800"/>
          </a:p>
        </p:txBody>
      </p:sp>
    </p:spTree>
    <p:extLst>
      <p:ext uri="{BB962C8B-B14F-4D97-AF65-F5344CB8AC3E}">
        <p14:creationId xmlns:p14="http://schemas.microsoft.com/office/powerpoint/2010/main" val="136686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Breaking</a:t>
            </a:r>
            <a:r>
              <a:rPr lang="da-DK" dirty="0"/>
              <a:t> News</a:t>
            </a:r>
          </a:p>
        </p:txBody>
      </p:sp>
      <p:pic>
        <p:nvPicPr>
          <p:cNvPr id="1026" name="Picture 2" descr="I'm Out Breaking News | Reaction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8407" y="4248956"/>
            <a:ext cx="4633593" cy="2609044"/>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indhold 5"/>
          <p:cNvSpPr>
            <a:spLocks noGrp="1"/>
          </p:cNvSpPr>
          <p:nvPr>
            <p:ph idx="1"/>
          </p:nvPr>
        </p:nvSpPr>
        <p:spPr>
          <a:xfrm>
            <a:off x="1684108" y="1814945"/>
            <a:ext cx="8823784" cy="2890770"/>
          </a:xfrm>
        </p:spPr>
        <p:txBody>
          <a:bodyPr/>
          <a:lstStyle/>
          <a:p>
            <a:r>
              <a:rPr lang="da-DK" dirty="0"/>
              <a:t>En ekstraordinær, sensationel nyhed, der rydder den planlagte programflade/sendeflade.</a:t>
            </a:r>
          </a:p>
          <a:p>
            <a:pPr lvl="1"/>
            <a:r>
              <a:rPr lang="da-DK" dirty="0"/>
              <a:t>Programflade: Dagens nyheder, sport og vejret.</a:t>
            </a:r>
          </a:p>
          <a:p>
            <a:pPr lvl="1"/>
            <a:r>
              <a:rPr lang="da-DK" dirty="0"/>
              <a:t>Sendeflade: En bestemt kanals planlagte tv-programmer:</a:t>
            </a:r>
          </a:p>
          <a:p>
            <a:pPr lvl="2"/>
            <a:r>
              <a:rPr lang="da-DK" dirty="0"/>
              <a:t>TV-avisen (18.30’eren), Disney Sjov, Versus, Tv-avisen (21’eren). </a:t>
            </a:r>
          </a:p>
        </p:txBody>
      </p:sp>
      <p:pic>
        <p:nvPicPr>
          <p:cNvPr id="1030" name="Picture 6" descr="Breaking News GIFs | Ten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6377" y="4481848"/>
            <a:ext cx="4256558" cy="237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6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Eksempler på </a:t>
            </a:r>
            <a:r>
              <a:rPr lang="da-DK" dirty="0" err="1"/>
              <a:t>Breaking</a:t>
            </a:r>
            <a:r>
              <a:rPr lang="da-DK" dirty="0"/>
              <a:t> News</a:t>
            </a:r>
          </a:p>
        </p:txBody>
      </p:sp>
      <p:sp>
        <p:nvSpPr>
          <p:cNvPr id="3" name="Pladsholder til indhold 2"/>
          <p:cNvSpPr>
            <a:spLocks noGrp="1"/>
          </p:cNvSpPr>
          <p:nvPr>
            <p:ph idx="1"/>
          </p:nvPr>
        </p:nvSpPr>
        <p:spPr/>
        <p:txBody>
          <a:bodyPr/>
          <a:lstStyle/>
          <a:p>
            <a:r>
              <a:rPr lang="da-DK" dirty="0"/>
              <a:t>”Rusland invaderer Ukraine”</a:t>
            </a:r>
          </a:p>
          <a:p>
            <a:r>
              <a:rPr lang="da-DK" dirty="0"/>
              <a:t>”Dronning Elisabeth 2. af Storbritannien er død”</a:t>
            </a:r>
          </a:p>
        </p:txBody>
      </p:sp>
      <p:pic>
        <p:nvPicPr>
          <p:cNvPr id="4" name="Billede 3"/>
          <p:cNvPicPr>
            <a:picLocks noChangeAspect="1"/>
          </p:cNvPicPr>
          <p:nvPr/>
        </p:nvPicPr>
        <p:blipFill>
          <a:blip r:embed="rId3"/>
          <a:stretch>
            <a:fillRect/>
          </a:stretch>
        </p:blipFill>
        <p:spPr>
          <a:xfrm>
            <a:off x="6855760" y="3573311"/>
            <a:ext cx="4690119" cy="2634528"/>
          </a:xfrm>
          <a:prstGeom prst="rect">
            <a:avLst/>
          </a:prstGeom>
        </p:spPr>
      </p:pic>
      <p:pic>
        <p:nvPicPr>
          <p:cNvPr id="1028" name="Picture 4" descr="Ruslands invasion har varet et halvt år - hvornår slutter krigen i Ukraine?  - TV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9" y="3621340"/>
            <a:ext cx="4598219" cy="258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1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983874A-E4D2-FD26-AD34-B4F562D22C31}"/>
              </a:ext>
            </a:extLst>
          </p:cNvPr>
          <p:cNvSpPr>
            <a:spLocks noGrp="1"/>
          </p:cNvSpPr>
          <p:nvPr>
            <p:ph type="title"/>
          </p:nvPr>
        </p:nvSpPr>
        <p:spPr>
          <a:xfrm>
            <a:off x="1075824" y="1"/>
            <a:ext cx="8297352" cy="1887132"/>
          </a:xfrm>
        </p:spPr>
        <p:txBody>
          <a:bodyPr vert="horz" lIns="91440" tIns="45720" rIns="91440" bIns="45720" rtlCol="0" anchor="b">
            <a:normAutofit fontScale="90000"/>
          </a:bodyPr>
          <a:lstStyle/>
          <a:p>
            <a:r>
              <a:rPr lang="en-US" sz="4800" kern="1200" dirty="0" err="1">
                <a:solidFill>
                  <a:srgbClr val="FFFFFF"/>
                </a:solidFill>
                <a:latin typeface="+mj-lt"/>
                <a:ea typeface="+mj-ea"/>
                <a:cs typeface="+mj-cs"/>
              </a:rPr>
              <a:t>Opmærksomhedsfaktorer</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jf</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Prakke</a:t>
            </a:r>
            <a:r>
              <a:rPr lang="en-US" sz="4800" kern="1200" dirty="0">
                <a:solidFill>
                  <a:srgbClr val="FFFFFF"/>
                </a:solidFill>
                <a:latin typeface="+mj-lt"/>
                <a:ea typeface="+mj-ea"/>
                <a:cs typeface="+mj-cs"/>
              </a:rPr>
              <a:t> (1968) – </a:t>
            </a:r>
            <a:r>
              <a:rPr lang="en-US" sz="4800" kern="1200" dirty="0" err="1">
                <a:solidFill>
                  <a:srgbClr val="FFFFFF"/>
                </a:solidFill>
                <a:latin typeface="+mj-lt"/>
                <a:ea typeface="+mj-ea"/>
                <a:cs typeface="+mj-cs"/>
              </a:rPr>
              <a:t>Billede</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fra</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Kartveit</a:t>
            </a:r>
            <a:r>
              <a:rPr lang="en-US" sz="4800" kern="1200" dirty="0">
                <a:solidFill>
                  <a:srgbClr val="FFFFFF"/>
                </a:solidFill>
                <a:latin typeface="+mj-lt"/>
                <a:ea typeface="+mj-ea"/>
                <a:cs typeface="+mj-cs"/>
              </a:rPr>
              <a:t> (2018, 63)</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90B2F39E-F5CB-0EF3-A73D-CDB9F20B7060}"/>
              </a:ext>
            </a:extLst>
          </p:cNvPr>
          <p:cNvPicPr>
            <a:picLocks noChangeAspect="1"/>
          </p:cNvPicPr>
          <p:nvPr/>
        </p:nvPicPr>
        <p:blipFill>
          <a:blip r:embed="rId2"/>
          <a:stretch>
            <a:fillRect/>
          </a:stretch>
        </p:blipFill>
        <p:spPr>
          <a:xfrm>
            <a:off x="603553" y="1897203"/>
            <a:ext cx="6342851" cy="4824006"/>
          </a:xfrm>
          <a:prstGeom prst="rect">
            <a:avLst/>
          </a:prstGeom>
        </p:spPr>
      </p:pic>
    </p:spTree>
    <p:extLst>
      <p:ext uri="{BB962C8B-B14F-4D97-AF65-F5344CB8AC3E}">
        <p14:creationId xmlns:p14="http://schemas.microsoft.com/office/powerpoint/2010/main" val="15234573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232</TotalTime>
  <Words>1033</Words>
  <Application>Microsoft Office PowerPoint</Application>
  <PresentationFormat>Widescreen</PresentationFormat>
  <Paragraphs>103</Paragraphs>
  <Slides>14</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Access</vt:lpstr>
      <vt:lpstr>Aptos</vt:lpstr>
      <vt:lpstr>Aptos Display</vt:lpstr>
      <vt:lpstr>Arial</vt:lpstr>
      <vt:lpstr>Wingdings</vt:lpstr>
      <vt:lpstr>Office-tema</vt:lpstr>
      <vt:lpstr>Journalistik og nyhedsformidling</vt:lpstr>
      <vt:lpstr>Definition af en nyhed:</vt:lpstr>
      <vt:lpstr>Public Service:</vt:lpstr>
      <vt:lpstr>Journalistens opgave</vt:lpstr>
      <vt:lpstr>Nyhedstrekanten</vt:lpstr>
      <vt:lpstr>Billeder som dokumentation</vt:lpstr>
      <vt:lpstr>Breaking News</vt:lpstr>
      <vt:lpstr>Eksempler på Breaking News</vt:lpstr>
      <vt:lpstr>Opmærksomhedsfaktorer jf. Prakke (1968) – Billede fra Kartveit (2018, 63)</vt:lpstr>
      <vt:lpstr>Nyhedstyper</vt:lpstr>
      <vt:lpstr>Hvordan udvælges og vægtes nyheder? De 5 nyhedskriterier:</vt:lpstr>
      <vt:lpstr>”Clickbait”-overskriften</vt:lpstr>
      <vt:lpstr>Vinkling</vt:lpstr>
      <vt:lpstr>Kildekritik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Journalistik og nyhedsformidling</dc:title>
  <dc:creator>Mads Nielsen</dc:creator>
  <cp:lastModifiedBy>Mads Nielsen</cp:lastModifiedBy>
  <cp:revision>8</cp:revision>
  <cp:lastPrinted>2024-03-11T09:52:35Z</cp:lastPrinted>
  <dcterms:created xsi:type="dcterms:W3CDTF">2024-03-10T14:52:09Z</dcterms:created>
  <dcterms:modified xsi:type="dcterms:W3CDTF">2026-02-24T20:59:32Z</dcterms:modified>
</cp:coreProperties>
</file>