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61" r:id="rId4"/>
    <p:sldId id="263" r:id="rId5"/>
    <p:sldId id="262" r:id="rId6"/>
    <p:sldId id="264" r:id="rId7"/>
    <p:sldId id="265" r:id="rId8"/>
    <p:sldId id="267" r:id="rId9"/>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tasja Droob" userId="f2b9f7fe8b9fa05b" providerId="LiveId" clId="{7DD10F90-B396-43C7-8893-8E85AECF5F20}"/>
    <pc:docChg chg="custSel modSld">
      <pc:chgData name="Natasja Droob" userId="f2b9f7fe8b9fa05b" providerId="LiveId" clId="{7DD10F90-B396-43C7-8893-8E85AECF5F20}" dt="2026-03-09T17:30:05.965" v="39" actId="20577"/>
      <pc:docMkLst>
        <pc:docMk/>
      </pc:docMkLst>
      <pc:sldChg chg="modSp mod">
        <pc:chgData name="Natasja Droob" userId="f2b9f7fe8b9fa05b" providerId="LiveId" clId="{7DD10F90-B396-43C7-8893-8E85AECF5F20}" dt="2026-03-09T17:30:05.965" v="39" actId="20577"/>
        <pc:sldMkLst>
          <pc:docMk/>
          <pc:sldMk cId="1993451333" sldId="256"/>
        </pc:sldMkLst>
        <pc:spChg chg="mod">
          <ac:chgData name="Natasja Droob" userId="f2b9f7fe8b9fa05b" providerId="LiveId" clId="{7DD10F90-B396-43C7-8893-8E85AECF5F20}" dt="2026-03-09T17:30:05.965" v="39" actId="20577"/>
          <ac:spMkLst>
            <pc:docMk/>
            <pc:sldMk cId="1993451333" sldId="256"/>
            <ac:spMk id="2" creationId="{CF3AD31F-F54D-E828-A9DC-118E65FFC96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AA2205-E5C0-4983-A34E-7C528EF40578}" type="datetimeFigureOut">
              <a:rPr lang="da-DK" smtClean="0"/>
              <a:t>09-03-2026</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43B44C-ABAF-4E50-9956-134276C43F6B}" type="slidenum">
              <a:rPr lang="da-DK" smtClean="0"/>
              <a:t>‹nr.›</a:t>
            </a:fld>
            <a:endParaRPr lang="da-DK"/>
          </a:p>
        </p:txBody>
      </p:sp>
    </p:spTree>
    <p:extLst>
      <p:ext uri="{BB962C8B-B14F-4D97-AF65-F5344CB8AC3E}">
        <p14:creationId xmlns:p14="http://schemas.microsoft.com/office/powerpoint/2010/main" val="37581530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Når producentens udbud mødes med forbrugernes efterspørgsel – det er det punkt, der kaldes markedsligevægt. Det er det punkt, hvor udbud er lig med efterspørgsel, eller med andre ord hvor der er et match mellem den mængde, producenten udbyder, og den mængde, producenten udbyder, og den mængde, køberne har lyst til at købe. </a:t>
            </a:r>
          </a:p>
        </p:txBody>
      </p:sp>
      <p:sp>
        <p:nvSpPr>
          <p:cNvPr id="4" name="Pladsholder til slidenummer 3"/>
          <p:cNvSpPr>
            <a:spLocks noGrp="1"/>
          </p:cNvSpPr>
          <p:nvPr>
            <p:ph type="sldNum" sz="quarter" idx="5"/>
          </p:nvPr>
        </p:nvSpPr>
        <p:spPr/>
        <p:txBody>
          <a:bodyPr/>
          <a:lstStyle/>
          <a:p>
            <a:fld id="{74D43900-1105-478C-B92F-8DFB7EE005F8}" type="slidenum">
              <a:rPr lang="da-DK" smtClean="0"/>
              <a:t>6</a:t>
            </a:fld>
            <a:endParaRPr lang="da-DK"/>
          </a:p>
        </p:txBody>
      </p:sp>
    </p:spTree>
    <p:extLst>
      <p:ext uri="{BB962C8B-B14F-4D97-AF65-F5344CB8AC3E}">
        <p14:creationId xmlns:p14="http://schemas.microsoft.com/office/powerpoint/2010/main" val="26479350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C52A3B-890A-DE68-9A3F-8DEDF7AA0C8A}"/>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18EEE20A-B659-20D7-2406-BB6094C2BA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83BDA924-D467-6FFB-E368-CC578235985C}"/>
              </a:ext>
            </a:extLst>
          </p:cNvPr>
          <p:cNvSpPr>
            <a:spLocks noGrp="1"/>
          </p:cNvSpPr>
          <p:nvPr>
            <p:ph type="dt" sz="half" idx="10"/>
          </p:nvPr>
        </p:nvSpPr>
        <p:spPr/>
        <p:txBody>
          <a:bodyPr/>
          <a:lstStyle/>
          <a:p>
            <a:fld id="{C4B5F02B-530A-444D-AB02-4A58D670E546}" type="datetimeFigureOut">
              <a:rPr lang="da-DK" smtClean="0"/>
              <a:t>09-03-2026</a:t>
            </a:fld>
            <a:endParaRPr lang="da-DK"/>
          </a:p>
        </p:txBody>
      </p:sp>
      <p:sp>
        <p:nvSpPr>
          <p:cNvPr id="5" name="Pladsholder til sidefod 4">
            <a:extLst>
              <a:ext uri="{FF2B5EF4-FFF2-40B4-BE49-F238E27FC236}">
                <a16:creationId xmlns:a16="http://schemas.microsoft.com/office/drawing/2014/main" id="{E5F4C5D4-7588-611A-F03F-085CDD5F32E7}"/>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8EC173C0-287C-962F-5C98-E560A88A7449}"/>
              </a:ext>
            </a:extLst>
          </p:cNvPr>
          <p:cNvSpPr>
            <a:spLocks noGrp="1"/>
          </p:cNvSpPr>
          <p:nvPr>
            <p:ph type="sldNum" sz="quarter" idx="12"/>
          </p:nvPr>
        </p:nvSpPr>
        <p:spPr/>
        <p:txBody>
          <a:bodyPr/>
          <a:lstStyle/>
          <a:p>
            <a:fld id="{F137842C-88FF-49A0-8F75-701138AFE713}" type="slidenum">
              <a:rPr lang="da-DK" smtClean="0"/>
              <a:t>‹nr.›</a:t>
            </a:fld>
            <a:endParaRPr lang="da-DK"/>
          </a:p>
        </p:txBody>
      </p:sp>
    </p:spTree>
    <p:extLst>
      <p:ext uri="{BB962C8B-B14F-4D97-AF65-F5344CB8AC3E}">
        <p14:creationId xmlns:p14="http://schemas.microsoft.com/office/powerpoint/2010/main" val="2125195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DDCB8D-B466-4A8A-85B1-F7BA15BCD346}"/>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277854AD-272F-188F-04DC-DBCE6E07E416}"/>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C8CED8F8-A858-9508-0D79-7244AEE28CE7}"/>
              </a:ext>
            </a:extLst>
          </p:cNvPr>
          <p:cNvSpPr>
            <a:spLocks noGrp="1"/>
          </p:cNvSpPr>
          <p:nvPr>
            <p:ph type="dt" sz="half" idx="10"/>
          </p:nvPr>
        </p:nvSpPr>
        <p:spPr/>
        <p:txBody>
          <a:bodyPr/>
          <a:lstStyle/>
          <a:p>
            <a:fld id="{C4B5F02B-530A-444D-AB02-4A58D670E546}" type="datetimeFigureOut">
              <a:rPr lang="da-DK" smtClean="0"/>
              <a:t>09-03-2026</a:t>
            </a:fld>
            <a:endParaRPr lang="da-DK"/>
          </a:p>
        </p:txBody>
      </p:sp>
      <p:sp>
        <p:nvSpPr>
          <p:cNvPr id="5" name="Pladsholder til sidefod 4">
            <a:extLst>
              <a:ext uri="{FF2B5EF4-FFF2-40B4-BE49-F238E27FC236}">
                <a16:creationId xmlns:a16="http://schemas.microsoft.com/office/drawing/2014/main" id="{A4C43F48-A2F8-20A3-A835-7F354C2377B7}"/>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5DA3DFF6-D450-C937-1023-1276AB0FE067}"/>
              </a:ext>
            </a:extLst>
          </p:cNvPr>
          <p:cNvSpPr>
            <a:spLocks noGrp="1"/>
          </p:cNvSpPr>
          <p:nvPr>
            <p:ph type="sldNum" sz="quarter" idx="12"/>
          </p:nvPr>
        </p:nvSpPr>
        <p:spPr/>
        <p:txBody>
          <a:bodyPr/>
          <a:lstStyle/>
          <a:p>
            <a:fld id="{F137842C-88FF-49A0-8F75-701138AFE713}" type="slidenum">
              <a:rPr lang="da-DK" smtClean="0"/>
              <a:t>‹nr.›</a:t>
            </a:fld>
            <a:endParaRPr lang="da-DK"/>
          </a:p>
        </p:txBody>
      </p:sp>
    </p:spTree>
    <p:extLst>
      <p:ext uri="{BB962C8B-B14F-4D97-AF65-F5344CB8AC3E}">
        <p14:creationId xmlns:p14="http://schemas.microsoft.com/office/powerpoint/2010/main" val="1510901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1B2D01AD-74E2-A710-CF3A-3C1184E59B3E}"/>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485B1107-C643-09E1-78F3-5F3DF2425607}"/>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4C1BF12C-C93A-44FE-00FD-C13CBE9F8393}"/>
              </a:ext>
            </a:extLst>
          </p:cNvPr>
          <p:cNvSpPr>
            <a:spLocks noGrp="1"/>
          </p:cNvSpPr>
          <p:nvPr>
            <p:ph type="dt" sz="half" idx="10"/>
          </p:nvPr>
        </p:nvSpPr>
        <p:spPr/>
        <p:txBody>
          <a:bodyPr/>
          <a:lstStyle/>
          <a:p>
            <a:fld id="{C4B5F02B-530A-444D-AB02-4A58D670E546}" type="datetimeFigureOut">
              <a:rPr lang="da-DK" smtClean="0"/>
              <a:t>09-03-2026</a:t>
            </a:fld>
            <a:endParaRPr lang="da-DK"/>
          </a:p>
        </p:txBody>
      </p:sp>
      <p:sp>
        <p:nvSpPr>
          <p:cNvPr id="5" name="Pladsholder til sidefod 4">
            <a:extLst>
              <a:ext uri="{FF2B5EF4-FFF2-40B4-BE49-F238E27FC236}">
                <a16:creationId xmlns:a16="http://schemas.microsoft.com/office/drawing/2014/main" id="{2FECC615-A81A-533E-2642-1C8456252271}"/>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7143E980-6D0C-0A55-2534-DC91DF18DB20}"/>
              </a:ext>
            </a:extLst>
          </p:cNvPr>
          <p:cNvSpPr>
            <a:spLocks noGrp="1"/>
          </p:cNvSpPr>
          <p:nvPr>
            <p:ph type="sldNum" sz="quarter" idx="12"/>
          </p:nvPr>
        </p:nvSpPr>
        <p:spPr/>
        <p:txBody>
          <a:bodyPr/>
          <a:lstStyle/>
          <a:p>
            <a:fld id="{F137842C-88FF-49A0-8F75-701138AFE713}" type="slidenum">
              <a:rPr lang="da-DK" smtClean="0"/>
              <a:t>‹nr.›</a:t>
            </a:fld>
            <a:endParaRPr lang="da-DK"/>
          </a:p>
        </p:txBody>
      </p:sp>
    </p:spTree>
    <p:extLst>
      <p:ext uri="{BB962C8B-B14F-4D97-AF65-F5344CB8AC3E}">
        <p14:creationId xmlns:p14="http://schemas.microsoft.com/office/powerpoint/2010/main" val="4189812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CBCCA7-FD86-66E1-1EEB-C935180030B9}"/>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93207ECD-C58C-386B-6FB5-CF050B3DA26B}"/>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4ED72A56-406D-8BFD-592A-6D6A3414C2D8}"/>
              </a:ext>
            </a:extLst>
          </p:cNvPr>
          <p:cNvSpPr>
            <a:spLocks noGrp="1"/>
          </p:cNvSpPr>
          <p:nvPr>
            <p:ph type="dt" sz="half" idx="10"/>
          </p:nvPr>
        </p:nvSpPr>
        <p:spPr/>
        <p:txBody>
          <a:bodyPr/>
          <a:lstStyle/>
          <a:p>
            <a:fld id="{C4B5F02B-530A-444D-AB02-4A58D670E546}" type="datetimeFigureOut">
              <a:rPr lang="da-DK" smtClean="0"/>
              <a:t>09-03-2026</a:t>
            </a:fld>
            <a:endParaRPr lang="da-DK"/>
          </a:p>
        </p:txBody>
      </p:sp>
      <p:sp>
        <p:nvSpPr>
          <p:cNvPr id="5" name="Pladsholder til sidefod 4">
            <a:extLst>
              <a:ext uri="{FF2B5EF4-FFF2-40B4-BE49-F238E27FC236}">
                <a16:creationId xmlns:a16="http://schemas.microsoft.com/office/drawing/2014/main" id="{338A8A58-3183-9ACA-6367-9DF5E83A0FA6}"/>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35B6D73C-98FF-F8A0-728B-CC33BD9BAD7F}"/>
              </a:ext>
            </a:extLst>
          </p:cNvPr>
          <p:cNvSpPr>
            <a:spLocks noGrp="1"/>
          </p:cNvSpPr>
          <p:nvPr>
            <p:ph type="sldNum" sz="quarter" idx="12"/>
          </p:nvPr>
        </p:nvSpPr>
        <p:spPr/>
        <p:txBody>
          <a:bodyPr/>
          <a:lstStyle/>
          <a:p>
            <a:fld id="{F137842C-88FF-49A0-8F75-701138AFE713}" type="slidenum">
              <a:rPr lang="da-DK" smtClean="0"/>
              <a:t>‹nr.›</a:t>
            </a:fld>
            <a:endParaRPr lang="da-DK"/>
          </a:p>
        </p:txBody>
      </p:sp>
    </p:spTree>
    <p:extLst>
      <p:ext uri="{BB962C8B-B14F-4D97-AF65-F5344CB8AC3E}">
        <p14:creationId xmlns:p14="http://schemas.microsoft.com/office/powerpoint/2010/main" val="1888796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96B19C-BCA4-94C3-C262-E08F17B84037}"/>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AD9C4F6F-16D3-70AE-4DC8-8AE9362018A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AFC11829-A36B-3147-CD65-190559340F19}"/>
              </a:ext>
            </a:extLst>
          </p:cNvPr>
          <p:cNvSpPr>
            <a:spLocks noGrp="1"/>
          </p:cNvSpPr>
          <p:nvPr>
            <p:ph type="dt" sz="half" idx="10"/>
          </p:nvPr>
        </p:nvSpPr>
        <p:spPr/>
        <p:txBody>
          <a:bodyPr/>
          <a:lstStyle/>
          <a:p>
            <a:fld id="{C4B5F02B-530A-444D-AB02-4A58D670E546}" type="datetimeFigureOut">
              <a:rPr lang="da-DK" smtClean="0"/>
              <a:t>09-03-2026</a:t>
            </a:fld>
            <a:endParaRPr lang="da-DK"/>
          </a:p>
        </p:txBody>
      </p:sp>
      <p:sp>
        <p:nvSpPr>
          <p:cNvPr id="5" name="Pladsholder til sidefod 4">
            <a:extLst>
              <a:ext uri="{FF2B5EF4-FFF2-40B4-BE49-F238E27FC236}">
                <a16:creationId xmlns:a16="http://schemas.microsoft.com/office/drawing/2014/main" id="{7237C79C-8EE1-AAC3-F094-219F70E676A1}"/>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7AAB3AD4-B2F6-870E-4C94-6B0F19A7FDFA}"/>
              </a:ext>
            </a:extLst>
          </p:cNvPr>
          <p:cNvSpPr>
            <a:spLocks noGrp="1"/>
          </p:cNvSpPr>
          <p:nvPr>
            <p:ph type="sldNum" sz="quarter" idx="12"/>
          </p:nvPr>
        </p:nvSpPr>
        <p:spPr/>
        <p:txBody>
          <a:bodyPr/>
          <a:lstStyle/>
          <a:p>
            <a:fld id="{F137842C-88FF-49A0-8F75-701138AFE713}" type="slidenum">
              <a:rPr lang="da-DK" smtClean="0"/>
              <a:t>‹nr.›</a:t>
            </a:fld>
            <a:endParaRPr lang="da-DK"/>
          </a:p>
        </p:txBody>
      </p:sp>
    </p:spTree>
    <p:extLst>
      <p:ext uri="{BB962C8B-B14F-4D97-AF65-F5344CB8AC3E}">
        <p14:creationId xmlns:p14="http://schemas.microsoft.com/office/powerpoint/2010/main" val="4043801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0E4BEC-0EFB-D89D-A7A6-3A94CE66AD72}"/>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36D6CAF8-EBEB-3747-9B60-A5933E10C962}"/>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9320FC29-6E10-8F85-800B-B0735C7F911A}"/>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588443F3-5CEE-3656-30EA-D08FD308EE35}"/>
              </a:ext>
            </a:extLst>
          </p:cNvPr>
          <p:cNvSpPr>
            <a:spLocks noGrp="1"/>
          </p:cNvSpPr>
          <p:nvPr>
            <p:ph type="dt" sz="half" idx="10"/>
          </p:nvPr>
        </p:nvSpPr>
        <p:spPr/>
        <p:txBody>
          <a:bodyPr/>
          <a:lstStyle/>
          <a:p>
            <a:fld id="{C4B5F02B-530A-444D-AB02-4A58D670E546}" type="datetimeFigureOut">
              <a:rPr lang="da-DK" smtClean="0"/>
              <a:t>09-03-2026</a:t>
            </a:fld>
            <a:endParaRPr lang="da-DK"/>
          </a:p>
        </p:txBody>
      </p:sp>
      <p:sp>
        <p:nvSpPr>
          <p:cNvPr id="6" name="Pladsholder til sidefod 5">
            <a:extLst>
              <a:ext uri="{FF2B5EF4-FFF2-40B4-BE49-F238E27FC236}">
                <a16:creationId xmlns:a16="http://schemas.microsoft.com/office/drawing/2014/main" id="{5909AF66-1B86-20C0-625D-6096C1DE87E4}"/>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D234DA05-066E-8ABF-A256-49EB8A718709}"/>
              </a:ext>
            </a:extLst>
          </p:cNvPr>
          <p:cNvSpPr>
            <a:spLocks noGrp="1"/>
          </p:cNvSpPr>
          <p:nvPr>
            <p:ph type="sldNum" sz="quarter" idx="12"/>
          </p:nvPr>
        </p:nvSpPr>
        <p:spPr/>
        <p:txBody>
          <a:bodyPr/>
          <a:lstStyle/>
          <a:p>
            <a:fld id="{F137842C-88FF-49A0-8F75-701138AFE713}" type="slidenum">
              <a:rPr lang="da-DK" smtClean="0"/>
              <a:t>‹nr.›</a:t>
            </a:fld>
            <a:endParaRPr lang="da-DK"/>
          </a:p>
        </p:txBody>
      </p:sp>
    </p:spTree>
    <p:extLst>
      <p:ext uri="{BB962C8B-B14F-4D97-AF65-F5344CB8AC3E}">
        <p14:creationId xmlns:p14="http://schemas.microsoft.com/office/powerpoint/2010/main" val="89195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E632E4-5750-75AF-9D1F-A4EBCBB93808}"/>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6B414D43-422D-E1D8-A6D8-6E96374CB4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2D174104-09D9-1524-179C-F68C5CEDF71B}"/>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B440BD9B-3F91-593A-EA70-3359BEC035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0A66C2FA-04C3-4834-3A64-241B027AB249}"/>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C1406978-D3F1-2D4E-BC66-E7948252DAEA}"/>
              </a:ext>
            </a:extLst>
          </p:cNvPr>
          <p:cNvSpPr>
            <a:spLocks noGrp="1"/>
          </p:cNvSpPr>
          <p:nvPr>
            <p:ph type="dt" sz="half" idx="10"/>
          </p:nvPr>
        </p:nvSpPr>
        <p:spPr/>
        <p:txBody>
          <a:bodyPr/>
          <a:lstStyle/>
          <a:p>
            <a:fld id="{C4B5F02B-530A-444D-AB02-4A58D670E546}" type="datetimeFigureOut">
              <a:rPr lang="da-DK" smtClean="0"/>
              <a:t>09-03-2026</a:t>
            </a:fld>
            <a:endParaRPr lang="da-DK"/>
          </a:p>
        </p:txBody>
      </p:sp>
      <p:sp>
        <p:nvSpPr>
          <p:cNvPr id="8" name="Pladsholder til sidefod 7">
            <a:extLst>
              <a:ext uri="{FF2B5EF4-FFF2-40B4-BE49-F238E27FC236}">
                <a16:creationId xmlns:a16="http://schemas.microsoft.com/office/drawing/2014/main" id="{684065E3-084D-997F-EDA5-F69F328C7B0F}"/>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2C1B760F-1FFD-C7DD-A0F6-9F13959AF272}"/>
              </a:ext>
            </a:extLst>
          </p:cNvPr>
          <p:cNvSpPr>
            <a:spLocks noGrp="1"/>
          </p:cNvSpPr>
          <p:nvPr>
            <p:ph type="sldNum" sz="quarter" idx="12"/>
          </p:nvPr>
        </p:nvSpPr>
        <p:spPr/>
        <p:txBody>
          <a:bodyPr/>
          <a:lstStyle/>
          <a:p>
            <a:fld id="{F137842C-88FF-49A0-8F75-701138AFE713}" type="slidenum">
              <a:rPr lang="da-DK" smtClean="0"/>
              <a:t>‹nr.›</a:t>
            </a:fld>
            <a:endParaRPr lang="da-DK"/>
          </a:p>
        </p:txBody>
      </p:sp>
    </p:spTree>
    <p:extLst>
      <p:ext uri="{BB962C8B-B14F-4D97-AF65-F5344CB8AC3E}">
        <p14:creationId xmlns:p14="http://schemas.microsoft.com/office/powerpoint/2010/main" val="986291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F008CB-D19A-40DC-6CD2-F5144312C6AA}"/>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EFA5C464-3AED-F396-5766-73652B96E533}"/>
              </a:ext>
            </a:extLst>
          </p:cNvPr>
          <p:cNvSpPr>
            <a:spLocks noGrp="1"/>
          </p:cNvSpPr>
          <p:nvPr>
            <p:ph type="dt" sz="half" idx="10"/>
          </p:nvPr>
        </p:nvSpPr>
        <p:spPr/>
        <p:txBody>
          <a:bodyPr/>
          <a:lstStyle/>
          <a:p>
            <a:fld id="{C4B5F02B-530A-444D-AB02-4A58D670E546}" type="datetimeFigureOut">
              <a:rPr lang="da-DK" smtClean="0"/>
              <a:t>09-03-2026</a:t>
            </a:fld>
            <a:endParaRPr lang="da-DK"/>
          </a:p>
        </p:txBody>
      </p:sp>
      <p:sp>
        <p:nvSpPr>
          <p:cNvPr id="4" name="Pladsholder til sidefod 3">
            <a:extLst>
              <a:ext uri="{FF2B5EF4-FFF2-40B4-BE49-F238E27FC236}">
                <a16:creationId xmlns:a16="http://schemas.microsoft.com/office/drawing/2014/main" id="{5194DC94-CB60-011B-4CD5-ACF8B9E98628}"/>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B7778B79-3B5C-CBC8-DA77-90EAC2A0150C}"/>
              </a:ext>
            </a:extLst>
          </p:cNvPr>
          <p:cNvSpPr>
            <a:spLocks noGrp="1"/>
          </p:cNvSpPr>
          <p:nvPr>
            <p:ph type="sldNum" sz="quarter" idx="12"/>
          </p:nvPr>
        </p:nvSpPr>
        <p:spPr/>
        <p:txBody>
          <a:bodyPr/>
          <a:lstStyle/>
          <a:p>
            <a:fld id="{F137842C-88FF-49A0-8F75-701138AFE713}" type="slidenum">
              <a:rPr lang="da-DK" smtClean="0"/>
              <a:t>‹nr.›</a:t>
            </a:fld>
            <a:endParaRPr lang="da-DK"/>
          </a:p>
        </p:txBody>
      </p:sp>
    </p:spTree>
    <p:extLst>
      <p:ext uri="{BB962C8B-B14F-4D97-AF65-F5344CB8AC3E}">
        <p14:creationId xmlns:p14="http://schemas.microsoft.com/office/powerpoint/2010/main" val="3907308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8FE205E4-352D-176C-2F4E-C0CE69C411DB}"/>
              </a:ext>
            </a:extLst>
          </p:cNvPr>
          <p:cNvSpPr>
            <a:spLocks noGrp="1"/>
          </p:cNvSpPr>
          <p:nvPr>
            <p:ph type="dt" sz="half" idx="10"/>
          </p:nvPr>
        </p:nvSpPr>
        <p:spPr/>
        <p:txBody>
          <a:bodyPr/>
          <a:lstStyle/>
          <a:p>
            <a:fld id="{C4B5F02B-530A-444D-AB02-4A58D670E546}" type="datetimeFigureOut">
              <a:rPr lang="da-DK" smtClean="0"/>
              <a:t>09-03-2026</a:t>
            </a:fld>
            <a:endParaRPr lang="da-DK"/>
          </a:p>
        </p:txBody>
      </p:sp>
      <p:sp>
        <p:nvSpPr>
          <p:cNvPr id="3" name="Pladsholder til sidefod 2">
            <a:extLst>
              <a:ext uri="{FF2B5EF4-FFF2-40B4-BE49-F238E27FC236}">
                <a16:creationId xmlns:a16="http://schemas.microsoft.com/office/drawing/2014/main" id="{288CE449-991C-878B-DDC2-E732705A8F46}"/>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DE013270-9E3D-3EA4-C52A-299A6D644907}"/>
              </a:ext>
            </a:extLst>
          </p:cNvPr>
          <p:cNvSpPr>
            <a:spLocks noGrp="1"/>
          </p:cNvSpPr>
          <p:nvPr>
            <p:ph type="sldNum" sz="quarter" idx="12"/>
          </p:nvPr>
        </p:nvSpPr>
        <p:spPr/>
        <p:txBody>
          <a:bodyPr/>
          <a:lstStyle/>
          <a:p>
            <a:fld id="{F137842C-88FF-49A0-8F75-701138AFE713}" type="slidenum">
              <a:rPr lang="da-DK" smtClean="0"/>
              <a:t>‹nr.›</a:t>
            </a:fld>
            <a:endParaRPr lang="da-DK"/>
          </a:p>
        </p:txBody>
      </p:sp>
    </p:spTree>
    <p:extLst>
      <p:ext uri="{BB962C8B-B14F-4D97-AF65-F5344CB8AC3E}">
        <p14:creationId xmlns:p14="http://schemas.microsoft.com/office/powerpoint/2010/main" val="2389225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167AB4-79C6-DFE9-52CA-0A755E5A4CDC}"/>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127D65C2-ADFE-8423-50A8-130A8C3580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C26ABA01-1289-EDEF-BDF5-F2382EBA7F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C1681F7B-A816-EDD7-FAB4-BF93051D8420}"/>
              </a:ext>
            </a:extLst>
          </p:cNvPr>
          <p:cNvSpPr>
            <a:spLocks noGrp="1"/>
          </p:cNvSpPr>
          <p:nvPr>
            <p:ph type="dt" sz="half" idx="10"/>
          </p:nvPr>
        </p:nvSpPr>
        <p:spPr/>
        <p:txBody>
          <a:bodyPr/>
          <a:lstStyle/>
          <a:p>
            <a:fld id="{C4B5F02B-530A-444D-AB02-4A58D670E546}" type="datetimeFigureOut">
              <a:rPr lang="da-DK" smtClean="0"/>
              <a:t>09-03-2026</a:t>
            </a:fld>
            <a:endParaRPr lang="da-DK"/>
          </a:p>
        </p:txBody>
      </p:sp>
      <p:sp>
        <p:nvSpPr>
          <p:cNvPr id="6" name="Pladsholder til sidefod 5">
            <a:extLst>
              <a:ext uri="{FF2B5EF4-FFF2-40B4-BE49-F238E27FC236}">
                <a16:creationId xmlns:a16="http://schemas.microsoft.com/office/drawing/2014/main" id="{CEE33FC9-3C07-5F1B-A3D4-22E88E644685}"/>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44F0831E-7BAE-B8DD-C55A-E5F2AB3347C8}"/>
              </a:ext>
            </a:extLst>
          </p:cNvPr>
          <p:cNvSpPr>
            <a:spLocks noGrp="1"/>
          </p:cNvSpPr>
          <p:nvPr>
            <p:ph type="sldNum" sz="quarter" idx="12"/>
          </p:nvPr>
        </p:nvSpPr>
        <p:spPr/>
        <p:txBody>
          <a:bodyPr/>
          <a:lstStyle/>
          <a:p>
            <a:fld id="{F137842C-88FF-49A0-8F75-701138AFE713}" type="slidenum">
              <a:rPr lang="da-DK" smtClean="0"/>
              <a:t>‹nr.›</a:t>
            </a:fld>
            <a:endParaRPr lang="da-DK"/>
          </a:p>
        </p:txBody>
      </p:sp>
    </p:spTree>
    <p:extLst>
      <p:ext uri="{BB962C8B-B14F-4D97-AF65-F5344CB8AC3E}">
        <p14:creationId xmlns:p14="http://schemas.microsoft.com/office/powerpoint/2010/main" val="2346004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023361-550E-AD31-5A4D-50DD2F87BCA8}"/>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CCA93343-2E0E-E8EF-8B81-0FA18EA97C6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36ABC9D5-85E5-9AF6-AD52-ED74BCD024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BFE6163C-8424-0EE1-FEAE-3E17F2D218CD}"/>
              </a:ext>
            </a:extLst>
          </p:cNvPr>
          <p:cNvSpPr>
            <a:spLocks noGrp="1"/>
          </p:cNvSpPr>
          <p:nvPr>
            <p:ph type="dt" sz="half" idx="10"/>
          </p:nvPr>
        </p:nvSpPr>
        <p:spPr/>
        <p:txBody>
          <a:bodyPr/>
          <a:lstStyle/>
          <a:p>
            <a:fld id="{C4B5F02B-530A-444D-AB02-4A58D670E546}" type="datetimeFigureOut">
              <a:rPr lang="da-DK" smtClean="0"/>
              <a:t>09-03-2026</a:t>
            </a:fld>
            <a:endParaRPr lang="da-DK"/>
          </a:p>
        </p:txBody>
      </p:sp>
      <p:sp>
        <p:nvSpPr>
          <p:cNvPr id="6" name="Pladsholder til sidefod 5">
            <a:extLst>
              <a:ext uri="{FF2B5EF4-FFF2-40B4-BE49-F238E27FC236}">
                <a16:creationId xmlns:a16="http://schemas.microsoft.com/office/drawing/2014/main" id="{43935572-0D3D-BE98-C1FA-42372C5652FA}"/>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08464F60-CB50-6409-3C28-5472D0D27CC6}"/>
              </a:ext>
            </a:extLst>
          </p:cNvPr>
          <p:cNvSpPr>
            <a:spLocks noGrp="1"/>
          </p:cNvSpPr>
          <p:nvPr>
            <p:ph type="sldNum" sz="quarter" idx="12"/>
          </p:nvPr>
        </p:nvSpPr>
        <p:spPr/>
        <p:txBody>
          <a:bodyPr/>
          <a:lstStyle/>
          <a:p>
            <a:fld id="{F137842C-88FF-49A0-8F75-701138AFE713}" type="slidenum">
              <a:rPr lang="da-DK" smtClean="0"/>
              <a:t>‹nr.›</a:t>
            </a:fld>
            <a:endParaRPr lang="da-DK"/>
          </a:p>
        </p:txBody>
      </p:sp>
    </p:spTree>
    <p:extLst>
      <p:ext uri="{BB962C8B-B14F-4D97-AF65-F5344CB8AC3E}">
        <p14:creationId xmlns:p14="http://schemas.microsoft.com/office/powerpoint/2010/main" val="3351087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7C78DEAC-095B-2170-909C-AD53F72D57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61D8A4C6-C5C9-B8B1-AD9E-9A7E0F8766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323400A3-84D4-6880-91A8-7C581E8E91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4B5F02B-530A-444D-AB02-4A58D670E546}" type="datetimeFigureOut">
              <a:rPr lang="da-DK" smtClean="0"/>
              <a:t>09-03-2026</a:t>
            </a:fld>
            <a:endParaRPr lang="da-DK"/>
          </a:p>
        </p:txBody>
      </p:sp>
      <p:sp>
        <p:nvSpPr>
          <p:cNvPr id="5" name="Pladsholder til sidefod 4">
            <a:extLst>
              <a:ext uri="{FF2B5EF4-FFF2-40B4-BE49-F238E27FC236}">
                <a16:creationId xmlns:a16="http://schemas.microsoft.com/office/drawing/2014/main" id="{78CF88C4-E3E1-3917-B1DC-AAAFA8E58E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7EF5D7A9-BBC0-A26D-C50A-66C26D3AEE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137842C-88FF-49A0-8F75-701138AFE713}" type="slidenum">
              <a:rPr lang="da-DK" smtClean="0"/>
              <a:t>‹nr.›</a:t>
            </a:fld>
            <a:endParaRPr lang="da-DK"/>
          </a:p>
        </p:txBody>
      </p:sp>
    </p:spTree>
    <p:extLst>
      <p:ext uri="{BB962C8B-B14F-4D97-AF65-F5344CB8AC3E}">
        <p14:creationId xmlns:p14="http://schemas.microsoft.com/office/powerpoint/2010/main" val="6138465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3AD31F-F54D-E828-A9DC-118E65FFC960}"/>
              </a:ext>
            </a:extLst>
          </p:cNvPr>
          <p:cNvSpPr>
            <a:spLocks noGrp="1"/>
          </p:cNvSpPr>
          <p:nvPr>
            <p:ph type="ctrTitle"/>
          </p:nvPr>
        </p:nvSpPr>
        <p:spPr/>
        <p:txBody>
          <a:bodyPr/>
          <a:lstStyle/>
          <a:p>
            <a:r>
              <a:rPr lang="da-DK" dirty="0"/>
              <a:t>Økonomi – fra velfærdsstat </a:t>
            </a:r>
            <a:r>
              <a:rPr lang="da-DK"/>
              <a:t>til konkurrencestat</a:t>
            </a:r>
            <a:endParaRPr lang="da-DK" dirty="0"/>
          </a:p>
        </p:txBody>
      </p:sp>
      <p:sp>
        <p:nvSpPr>
          <p:cNvPr id="3" name="Undertitel 2">
            <a:extLst>
              <a:ext uri="{FF2B5EF4-FFF2-40B4-BE49-F238E27FC236}">
                <a16:creationId xmlns:a16="http://schemas.microsoft.com/office/drawing/2014/main" id="{C66CA1F6-D88F-7491-B207-D8C995910AA0}"/>
              </a:ext>
            </a:extLst>
          </p:cNvPr>
          <p:cNvSpPr>
            <a:spLocks noGrp="1"/>
          </p:cNvSpPr>
          <p:nvPr>
            <p:ph type="subTitle" idx="1"/>
          </p:nvPr>
        </p:nvSpPr>
        <p:spPr/>
        <p:txBody>
          <a:bodyPr/>
          <a:lstStyle/>
          <a:p>
            <a:r>
              <a:rPr lang="da-DK" dirty="0"/>
              <a:t>Intro til økonomi</a:t>
            </a:r>
          </a:p>
        </p:txBody>
      </p:sp>
    </p:spTree>
    <p:extLst>
      <p:ext uri="{BB962C8B-B14F-4D97-AF65-F5344CB8AC3E}">
        <p14:creationId xmlns:p14="http://schemas.microsoft.com/office/powerpoint/2010/main" val="1993451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D689C8-8702-2C44-B865-4381621CE58E}"/>
              </a:ext>
            </a:extLst>
          </p:cNvPr>
          <p:cNvSpPr>
            <a:spLocks noGrp="1"/>
          </p:cNvSpPr>
          <p:nvPr>
            <p:ph type="title"/>
          </p:nvPr>
        </p:nvSpPr>
        <p:spPr/>
        <p:txBody>
          <a:bodyPr/>
          <a:lstStyle/>
          <a:p>
            <a:r>
              <a:rPr lang="da-DK" dirty="0"/>
              <a:t>Hvad er økonomi?</a:t>
            </a:r>
          </a:p>
        </p:txBody>
      </p:sp>
      <p:sp>
        <p:nvSpPr>
          <p:cNvPr id="3" name="Pladsholder til indhold 2">
            <a:extLst>
              <a:ext uri="{FF2B5EF4-FFF2-40B4-BE49-F238E27FC236}">
                <a16:creationId xmlns:a16="http://schemas.microsoft.com/office/drawing/2014/main" id="{EF566934-4CA1-4D12-A36D-C45D374E7BBD}"/>
              </a:ext>
            </a:extLst>
          </p:cNvPr>
          <p:cNvSpPr>
            <a:spLocks noGrp="1"/>
          </p:cNvSpPr>
          <p:nvPr>
            <p:ph idx="1"/>
          </p:nvPr>
        </p:nvSpPr>
        <p:spPr/>
        <p:txBody>
          <a:bodyPr/>
          <a:lstStyle/>
          <a:p>
            <a:r>
              <a:rPr lang="da-DK" dirty="0"/>
              <a:t>Alle skriver ét ord på tavlen som man forbinder med økonomi.</a:t>
            </a:r>
          </a:p>
          <a:p>
            <a:endParaRPr lang="da-DK" dirty="0"/>
          </a:p>
        </p:txBody>
      </p:sp>
    </p:spTree>
    <p:extLst>
      <p:ext uri="{BB962C8B-B14F-4D97-AF65-F5344CB8AC3E}">
        <p14:creationId xmlns:p14="http://schemas.microsoft.com/office/powerpoint/2010/main" val="271493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FAE1D0-F0DA-1AC2-C279-822151232689}"/>
              </a:ext>
            </a:extLst>
          </p:cNvPr>
          <p:cNvSpPr>
            <a:spLocks noGrp="1"/>
          </p:cNvSpPr>
          <p:nvPr>
            <p:ph type="title"/>
          </p:nvPr>
        </p:nvSpPr>
        <p:spPr/>
        <p:txBody>
          <a:bodyPr/>
          <a:lstStyle/>
          <a:p>
            <a:r>
              <a:rPr lang="da-DK" dirty="0"/>
              <a:t>Hvad er økonomi?</a:t>
            </a:r>
          </a:p>
        </p:txBody>
      </p:sp>
      <p:sp>
        <p:nvSpPr>
          <p:cNvPr id="3" name="Pladsholder til indhold 2">
            <a:extLst>
              <a:ext uri="{FF2B5EF4-FFF2-40B4-BE49-F238E27FC236}">
                <a16:creationId xmlns:a16="http://schemas.microsoft.com/office/drawing/2014/main" id="{ACC67C66-74C2-1344-D070-BA645DB56965}"/>
              </a:ext>
            </a:extLst>
          </p:cNvPr>
          <p:cNvSpPr>
            <a:spLocks noGrp="1"/>
          </p:cNvSpPr>
          <p:nvPr>
            <p:ph idx="1"/>
          </p:nvPr>
        </p:nvSpPr>
        <p:spPr/>
        <p:txBody>
          <a:bodyPr>
            <a:normAutofit lnSpcReduction="10000"/>
          </a:bodyPr>
          <a:lstStyle/>
          <a:p>
            <a:r>
              <a:rPr lang="da-DK" dirty="0"/>
              <a:t>Økonomi handler ikke blot om penge, men derimod om prioritering af samfundets knappe ressourcer:</a:t>
            </a:r>
          </a:p>
          <a:p>
            <a:pPr lvl="1"/>
            <a:r>
              <a:rPr lang="da-DK" dirty="0"/>
              <a:t>Vand</a:t>
            </a:r>
          </a:p>
          <a:p>
            <a:pPr lvl="1"/>
            <a:r>
              <a:rPr lang="da-DK" dirty="0"/>
              <a:t>Kul</a:t>
            </a:r>
          </a:p>
          <a:p>
            <a:pPr lvl="1"/>
            <a:r>
              <a:rPr lang="da-DK" dirty="0"/>
              <a:t>Olie</a:t>
            </a:r>
          </a:p>
          <a:p>
            <a:pPr lvl="1"/>
            <a:r>
              <a:rPr lang="da-DK" dirty="0"/>
              <a:t>Tid</a:t>
            </a:r>
          </a:p>
          <a:p>
            <a:pPr lvl="1"/>
            <a:r>
              <a:rPr lang="da-DK" dirty="0"/>
              <a:t>Arbejdskraft</a:t>
            </a:r>
          </a:p>
          <a:p>
            <a:r>
              <a:rPr lang="da-DK" dirty="0"/>
              <a:t>Økonomi handler altså om de mest optimale valg, når knappe ressourcer skal anvendes og fordeles.</a:t>
            </a:r>
          </a:p>
          <a:p>
            <a:r>
              <a:rPr lang="da-DK" dirty="0"/>
              <a:t>Penge er blot en enhed til at vurdere et samfunds økonomiske aktivitet.</a:t>
            </a:r>
          </a:p>
        </p:txBody>
      </p:sp>
    </p:spTree>
    <p:extLst>
      <p:ext uri="{BB962C8B-B14F-4D97-AF65-F5344CB8AC3E}">
        <p14:creationId xmlns:p14="http://schemas.microsoft.com/office/powerpoint/2010/main" val="3370370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08E5F4-6163-FC77-E38A-5EC938803ACC}"/>
              </a:ext>
            </a:extLst>
          </p:cNvPr>
          <p:cNvSpPr>
            <a:spLocks noGrp="1"/>
          </p:cNvSpPr>
          <p:nvPr>
            <p:ph type="title"/>
          </p:nvPr>
        </p:nvSpPr>
        <p:spPr/>
        <p:txBody>
          <a:bodyPr/>
          <a:lstStyle/>
          <a:p>
            <a:r>
              <a:rPr lang="da-DK" dirty="0"/>
              <a:t>Maslows behovspyramide</a:t>
            </a:r>
          </a:p>
        </p:txBody>
      </p:sp>
      <p:pic>
        <p:nvPicPr>
          <p:cNvPr id="4" name="Pladsholder til indhold 3">
            <a:extLst>
              <a:ext uri="{FF2B5EF4-FFF2-40B4-BE49-F238E27FC236}">
                <a16:creationId xmlns:a16="http://schemas.microsoft.com/office/drawing/2014/main" id="{019E8793-CF98-F471-17FA-9D0592E14278}"/>
              </a:ext>
            </a:extLst>
          </p:cNvPr>
          <p:cNvPicPr>
            <a:picLocks noGrp="1" noChangeAspect="1"/>
          </p:cNvPicPr>
          <p:nvPr>
            <p:ph idx="1"/>
          </p:nvPr>
        </p:nvPicPr>
        <p:blipFill>
          <a:blip r:embed="rId2"/>
          <a:stretch>
            <a:fillRect/>
          </a:stretch>
        </p:blipFill>
        <p:spPr>
          <a:xfrm>
            <a:off x="7752814" y="2078931"/>
            <a:ext cx="4439186" cy="4620377"/>
          </a:xfrm>
          <a:prstGeom prst="rect">
            <a:avLst/>
          </a:prstGeom>
        </p:spPr>
      </p:pic>
      <p:sp>
        <p:nvSpPr>
          <p:cNvPr id="5" name="Tekstfelt 4">
            <a:extLst>
              <a:ext uri="{FF2B5EF4-FFF2-40B4-BE49-F238E27FC236}">
                <a16:creationId xmlns:a16="http://schemas.microsoft.com/office/drawing/2014/main" id="{D98256AB-5BA0-E2BC-E821-92FF1C8F6B08}"/>
              </a:ext>
            </a:extLst>
          </p:cNvPr>
          <p:cNvSpPr txBox="1"/>
          <p:nvPr/>
        </p:nvSpPr>
        <p:spPr>
          <a:xfrm>
            <a:off x="527784" y="1620995"/>
            <a:ext cx="6655456" cy="5078313"/>
          </a:xfrm>
          <a:prstGeom prst="rect">
            <a:avLst/>
          </a:prstGeom>
          <a:noFill/>
        </p:spPr>
        <p:txBody>
          <a:bodyPr wrap="square" rtlCol="0">
            <a:spAutoFit/>
          </a:bodyPr>
          <a:lstStyle/>
          <a:p>
            <a:pPr marL="285750" indent="-285750">
              <a:buFont typeface="Arial" panose="020B0604020202020204" pitchFamily="34" charset="0"/>
              <a:buChar char="•"/>
            </a:pPr>
            <a:r>
              <a:rPr lang="da-DK" b="1" dirty="0"/>
              <a:t>Læs s. 174-177 i 3. udgave og s. 167-170 i 4. udgave.</a:t>
            </a:r>
          </a:p>
          <a:p>
            <a:pPr marL="285750" indent="-285750">
              <a:buFont typeface="Arial" panose="020B0604020202020204" pitchFamily="34" charset="0"/>
              <a:buChar char="•"/>
            </a:pPr>
            <a:r>
              <a:rPr lang="da-DK" dirty="0"/>
              <a:t>Menneskets behov kan opdeles hierarkisk.</a:t>
            </a:r>
          </a:p>
          <a:p>
            <a:pPr marL="285750" indent="-285750">
              <a:buFont typeface="Arial" panose="020B0604020202020204" pitchFamily="34" charset="0"/>
              <a:buChar char="•"/>
            </a:pPr>
            <a:r>
              <a:rPr lang="da-DK" dirty="0"/>
              <a:t>Fra nederst til øverst.</a:t>
            </a:r>
          </a:p>
          <a:p>
            <a:pPr marL="285750" indent="-285750">
              <a:buFont typeface="Arial" panose="020B0604020202020204" pitchFamily="34" charset="0"/>
              <a:buChar char="•"/>
            </a:pPr>
            <a:r>
              <a:rPr lang="da-DK" dirty="0"/>
              <a:t>De nederste tre lag er mangelbehov</a:t>
            </a:r>
          </a:p>
          <a:p>
            <a:pPr marL="742950" lvl="1" indent="-285750">
              <a:buFont typeface="Arial" panose="020B0604020202020204" pitchFamily="34" charset="0"/>
              <a:buChar char="•"/>
            </a:pPr>
            <a:r>
              <a:rPr lang="da-DK" dirty="0"/>
              <a:t>Hele basale behov der skal være opfyldt for at vi trives.</a:t>
            </a:r>
          </a:p>
          <a:p>
            <a:pPr marL="742950" lvl="1" indent="-285750">
              <a:buFont typeface="Arial" panose="020B0604020202020204" pitchFamily="34" charset="0"/>
              <a:buChar char="•"/>
            </a:pPr>
            <a:r>
              <a:rPr lang="da-DK" dirty="0"/>
              <a:t>Vi vil kun opdage disse behov, hvis vi mangler dem</a:t>
            </a:r>
          </a:p>
          <a:p>
            <a:pPr marL="1200150" lvl="2" indent="-285750">
              <a:buFont typeface="Arial" panose="020B0604020202020204" pitchFamily="34" charset="0"/>
              <a:buChar char="•"/>
            </a:pPr>
            <a:r>
              <a:rPr lang="da-DK" dirty="0"/>
              <a:t>Fysiske behov: føde, vand, luft, søvn, sex osv.</a:t>
            </a:r>
          </a:p>
          <a:p>
            <a:pPr marL="1200150" lvl="2" indent="-285750">
              <a:buFont typeface="Arial" panose="020B0604020202020204" pitchFamily="34" charset="0"/>
              <a:buChar char="•"/>
            </a:pPr>
            <a:r>
              <a:rPr lang="da-DK" dirty="0"/>
              <a:t>Sikkerhedsbehov: personlig sikkerhed, sikkerhed imod sygdomme osv.</a:t>
            </a:r>
          </a:p>
          <a:p>
            <a:pPr marL="1200150" lvl="2" indent="-285750">
              <a:buFont typeface="Arial" panose="020B0604020202020204" pitchFamily="34" charset="0"/>
              <a:buChar char="•"/>
            </a:pPr>
            <a:r>
              <a:rPr lang="da-DK" dirty="0"/>
              <a:t>Sociale behov: indgå i sociale relationer.</a:t>
            </a:r>
          </a:p>
          <a:p>
            <a:pPr marL="285750" indent="-285750">
              <a:buFont typeface="Arial" panose="020B0604020202020204" pitchFamily="34" charset="0"/>
              <a:buChar char="•"/>
            </a:pPr>
            <a:r>
              <a:rPr lang="da-DK" dirty="0"/>
              <a:t>De øverste to er vækstbehov. </a:t>
            </a:r>
          </a:p>
          <a:p>
            <a:pPr marL="742950" lvl="1" indent="-285750">
              <a:buFont typeface="Arial" panose="020B0604020202020204" pitchFamily="34" charset="0"/>
              <a:buChar char="•"/>
            </a:pPr>
            <a:r>
              <a:rPr lang="da-DK" dirty="0"/>
              <a:t>Påskønnelse: styrkelse af vores selvværd – anerkendelse, respekt og påskønnelse fra andre.</a:t>
            </a:r>
          </a:p>
          <a:p>
            <a:pPr marL="742950" lvl="1" indent="-285750">
              <a:buFont typeface="Arial" panose="020B0604020202020204" pitchFamily="34" charset="0"/>
              <a:buChar char="•"/>
            </a:pPr>
            <a:r>
              <a:rPr lang="da-DK" dirty="0"/>
              <a:t>Selvrealisering: menneskers behov for at opnå deres mål og bruge og udvikle deres evner.</a:t>
            </a:r>
          </a:p>
          <a:p>
            <a:pPr marL="285750" indent="-285750">
              <a:buFont typeface="Arial" panose="020B0604020202020204" pitchFamily="34" charset="0"/>
              <a:buChar char="•"/>
            </a:pPr>
            <a:r>
              <a:rPr lang="da-DK" dirty="0"/>
              <a:t>Vækstbehovene forsvinder ikke, hvis de opfyldes. Motivere blot til endnu mere påskønnelse og selvrealisering.</a:t>
            </a:r>
          </a:p>
          <a:p>
            <a:endParaRPr lang="da-DK" dirty="0"/>
          </a:p>
        </p:txBody>
      </p:sp>
    </p:spTree>
    <p:extLst>
      <p:ext uri="{BB962C8B-B14F-4D97-AF65-F5344CB8AC3E}">
        <p14:creationId xmlns:p14="http://schemas.microsoft.com/office/powerpoint/2010/main" val="2769610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10" end="1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xEl>
                                              <p:pRg st="11" end="11"/>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C9C0D1-29FD-CDE8-CDBE-5D516A1B88B3}"/>
              </a:ext>
            </a:extLst>
          </p:cNvPr>
          <p:cNvSpPr>
            <a:spLocks noGrp="1"/>
          </p:cNvSpPr>
          <p:nvPr>
            <p:ph type="title"/>
          </p:nvPr>
        </p:nvSpPr>
        <p:spPr/>
        <p:txBody>
          <a:bodyPr/>
          <a:lstStyle/>
          <a:p>
            <a:r>
              <a:rPr lang="da-DK" dirty="0"/>
              <a:t>Dit forbrugsmønster</a:t>
            </a:r>
          </a:p>
        </p:txBody>
      </p:sp>
      <p:sp>
        <p:nvSpPr>
          <p:cNvPr id="3" name="Pladsholder til indhold 2">
            <a:extLst>
              <a:ext uri="{FF2B5EF4-FFF2-40B4-BE49-F238E27FC236}">
                <a16:creationId xmlns:a16="http://schemas.microsoft.com/office/drawing/2014/main" id="{8640C84E-3378-0757-4A9E-9DDABD5E8D63}"/>
              </a:ext>
            </a:extLst>
          </p:cNvPr>
          <p:cNvSpPr>
            <a:spLocks noGrp="1"/>
          </p:cNvSpPr>
          <p:nvPr>
            <p:ph idx="1"/>
          </p:nvPr>
        </p:nvSpPr>
        <p:spPr/>
        <p:txBody>
          <a:bodyPr/>
          <a:lstStyle/>
          <a:p>
            <a:r>
              <a:rPr lang="da-DK" dirty="0"/>
              <a:t>Skriv ti ting ned, som I har købt på det seneste.</a:t>
            </a:r>
          </a:p>
          <a:p>
            <a:r>
              <a:rPr lang="da-DK" dirty="0"/>
              <a:t>Hvilke trin i Maslows behovspyramide har I fået opfyldt? </a:t>
            </a:r>
          </a:p>
          <a:p>
            <a:r>
              <a:rPr lang="da-DK" dirty="0"/>
              <a:t>Hvorfor er det hhv. et mangelbehov og et vækstbehov?</a:t>
            </a:r>
          </a:p>
          <a:p>
            <a:endParaRPr lang="da-DK" dirty="0"/>
          </a:p>
          <a:p>
            <a:r>
              <a:rPr lang="da-DK" dirty="0"/>
              <a:t>Vi kan altså bruge Maslows behovspyramide til at vurdere hvad vores fælles behov er, og indrette vores samfundsøkonomi herefter (makroøkonomi)</a:t>
            </a:r>
          </a:p>
        </p:txBody>
      </p:sp>
    </p:spTree>
    <p:extLst>
      <p:ext uri="{BB962C8B-B14F-4D97-AF65-F5344CB8AC3E}">
        <p14:creationId xmlns:p14="http://schemas.microsoft.com/office/powerpoint/2010/main" val="1883135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15E846-590C-A9F3-E271-BE319E2F5D15}"/>
              </a:ext>
            </a:extLst>
          </p:cNvPr>
          <p:cNvSpPr>
            <a:spLocks noGrp="1"/>
          </p:cNvSpPr>
          <p:nvPr>
            <p:ph type="title"/>
          </p:nvPr>
        </p:nvSpPr>
        <p:spPr>
          <a:xfrm>
            <a:off x="660991" y="672527"/>
            <a:ext cx="10890929" cy="1097280"/>
          </a:xfrm>
        </p:spPr>
        <p:txBody>
          <a:bodyPr/>
          <a:lstStyle/>
          <a:p>
            <a:r>
              <a:rPr lang="da-DK" dirty="0"/>
              <a:t>Markedsmekanismen</a:t>
            </a:r>
          </a:p>
        </p:txBody>
      </p:sp>
      <p:sp>
        <p:nvSpPr>
          <p:cNvPr id="3" name="Pladsholder til indhold 2">
            <a:extLst>
              <a:ext uri="{FF2B5EF4-FFF2-40B4-BE49-F238E27FC236}">
                <a16:creationId xmlns:a16="http://schemas.microsoft.com/office/drawing/2014/main" id="{87F18801-0339-EAA4-25D1-A2183D8E3C7D}"/>
              </a:ext>
            </a:extLst>
          </p:cNvPr>
          <p:cNvSpPr>
            <a:spLocks noGrp="1"/>
          </p:cNvSpPr>
          <p:nvPr>
            <p:ph idx="1"/>
          </p:nvPr>
        </p:nvSpPr>
        <p:spPr>
          <a:xfrm>
            <a:off x="640080" y="1582994"/>
            <a:ext cx="7525812" cy="5024283"/>
          </a:xfrm>
        </p:spPr>
        <p:txBody>
          <a:bodyPr>
            <a:normAutofit fontScale="55000" lnSpcReduction="20000"/>
          </a:bodyPr>
          <a:lstStyle/>
          <a:p>
            <a:r>
              <a:rPr lang="da-DK" sz="2900" dirty="0"/>
              <a:t>Læs pdf’en fra s. 216-218 og besvar nedenstående:</a:t>
            </a:r>
          </a:p>
          <a:p>
            <a:pPr lvl="1"/>
            <a:r>
              <a:rPr lang="da-DK" sz="2900" dirty="0"/>
              <a:t>Forklar begreberne: udbudskurven, efterspørgselskurven og markedsligevægt.</a:t>
            </a:r>
          </a:p>
          <a:p>
            <a:pPr lvl="1"/>
            <a:r>
              <a:rPr lang="da-DK" sz="2900" dirty="0"/>
              <a:t>Hvordan kan man finde ud af, hvad ting koster med markedsmekanismen.</a:t>
            </a:r>
          </a:p>
          <a:p>
            <a:pPr lvl="2"/>
            <a:r>
              <a:rPr lang="da-DK" sz="2500" dirty="0"/>
              <a:t>Efterspørgselskurven viser forholdet mellem mængden af en vare, der efterspørges, og prisen på varen. Efterspørgselskurven skråner nedad, fordi jo lavere pris på en vare, jo flere forbrugere vil købe den.</a:t>
            </a:r>
          </a:p>
          <a:p>
            <a:pPr lvl="2"/>
            <a:r>
              <a:rPr lang="da-DK" sz="2500" dirty="0"/>
              <a:t>Udbudskurven viser forholdet mellem den mængde af en vare, der udbydes, og prisen på den. Udbudskurven skråner opad, fordi jo højere prisen på en vare bliver, jo mere profitabelt bliver det at producere og sælge den vare, hvilket gør, at flere virksomheder vil have lyst til at gøre det.  </a:t>
            </a:r>
          </a:p>
          <a:p>
            <a:pPr lvl="2"/>
            <a:r>
              <a:rPr lang="da-DK" sz="2500" dirty="0"/>
              <a:t>Markedsmekanismen sørger for, at der i samfundet er balance mellem udbud og efterspørgsel. På den ene side sørger den for, at der ikke er varer, der ligger og bliver for gamle og går til spilde, og på den anden side sørger den for, at der ikke opstår kæmpe kø uden for butikkerne.</a:t>
            </a:r>
          </a:p>
          <a:p>
            <a:pPr lvl="1"/>
            <a:endParaRPr lang="da-DK" sz="2900" dirty="0"/>
          </a:p>
          <a:p>
            <a:r>
              <a:rPr lang="da-DK" sz="2900" dirty="0"/>
              <a:t>Hvad sker der hvis….</a:t>
            </a:r>
          </a:p>
          <a:p>
            <a:pPr lvl="1"/>
            <a:r>
              <a:rPr lang="da-DK" sz="2900" dirty="0"/>
              <a:t>Udbuddet af en varer er større end efterspørgslen? (giv eksempler)</a:t>
            </a:r>
          </a:p>
          <a:p>
            <a:pPr lvl="2"/>
            <a:r>
              <a:rPr lang="da-DK" sz="2500" dirty="0"/>
              <a:t>Prisen falder</a:t>
            </a:r>
          </a:p>
          <a:p>
            <a:pPr lvl="1"/>
            <a:r>
              <a:rPr lang="da-DK" sz="2900" dirty="0"/>
              <a:t>Efterspørgslen er større end udbuddet? (giv eksempler)</a:t>
            </a:r>
          </a:p>
          <a:p>
            <a:pPr lvl="2"/>
            <a:r>
              <a:rPr lang="da-DK" sz="2500" dirty="0"/>
              <a:t>Prisen stiger</a:t>
            </a:r>
          </a:p>
          <a:p>
            <a:pPr lvl="1"/>
            <a:r>
              <a:rPr lang="da-DK" sz="2900" dirty="0"/>
              <a:t>Udbuddet og efterspørgslen balancerer? (giv eksempler)</a:t>
            </a:r>
          </a:p>
          <a:p>
            <a:pPr lvl="2"/>
            <a:r>
              <a:rPr lang="da-DK" sz="2500" dirty="0"/>
              <a:t>Prisen er uændret</a:t>
            </a:r>
          </a:p>
          <a:p>
            <a:pPr lvl="2"/>
            <a:endParaRPr lang="da-DK" dirty="0"/>
          </a:p>
          <a:p>
            <a:pPr lvl="2"/>
            <a:endParaRPr lang="da-DK" dirty="0"/>
          </a:p>
        </p:txBody>
      </p:sp>
      <p:pic>
        <p:nvPicPr>
          <p:cNvPr id="5" name="Billede 4" descr="Et billede, der indeholder tekst, linje/række, Kurve, diagram&#10;&#10;AI-genereret indhold kan være ukorrekt.">
            <a:extLst>
              <a:ext uri="{FF2B5EF4-FFF2-40B4-BE49-F238E27FC236}">
                <a16:creationId xmlns:a16="http://schemas.microsoft.com/office/drawing/2014/main" id="{B75C7BD3-2BA0-D5E9-4FD0-4FEC4569446F}"/>
              </a:ext>
            </a:extLst>
          </p:cNvPr>
          <p:cNvPicPr>
            <a:picLocks noChangeAspect="1"/>
          </p:cNvPicPr>
          <p:nvPr/>
        </p:nvPicPr>
        <p:blipFill>
          <a:blip r:embed="rId3"/>
          <a:stretch>
            <a:fillRect/>
          </a:stretch>
        </p:blipFill>
        <p:spPr>
          <a:xfrm>
            <a:off x="8165892" y="2468881"/>
            <a:ext cx="3734008" cy="4296502"/>
          </a:xfrm>
          <a:prstGeom prst="rect">
            <a:avLst/>
          </a:prstGeom>
        </p:spPr>
      </p:pic>
    </p:spTree>
    <p:extLst>
      <p:ext uri="{BB962C8B-B14F-4D97-AF65-F5344CB8AC3E}">
        <p14:creationId xmlns:p14="http://schemas.microsoft.com/office/powerpoint/2010/main" val="3084628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B69755-33C2-13BE-DBF1-056B5C20D39B}"/>
              </a:ext>
            </a:extLst>
          </p:cNvPr>
          <p:cNvSpPr>
            <a:spLocks noGrp="1"/>
          </p:cNvSpPr>
          <p:nvPr>
            <p:ph type="title"/>
          </p:nvPr>
        </p:nvSpPr>
        <p:spPr>
          <a:xfrm>
            <a:off x="640080" y="914399"/>
            <a:ext cx="10847494" cy="1171069"/>
          </a:xfrm>
        </p:spPr>
        <p:txBody>
          <a:bodyPr anchor="t">
            <a:normAutofit/>
          </a:bodyPr>
          <a:lstStyle/>
          <a:p>
            <a:r>
              <a:rPr lang="da-DK" dirty="0"/>
              <a:t>Ændringer i markedsligevægten</a:t>
            </a:r>
          </a:p>
        </p:txBody>
      </p:sp>
      <p:pic>
        <p:nvPicPr>
          <p:cNvPr id="5" name="Billede 4" descr="Et billede, der indeholder linje/række, tekst, diagram, Kurve&#10;&#10;AI-genereret indhold kan være ukorrekt.">
            <a:extLst>
              <a:ext uri="{FF2B5EF4-FFF2-40B4-BE49-F238E27FC236}">
                <a16:creationId xmlns:a16="http://schemas.microsoft.com/office/drawing/2014/main" id="{58448BFF-63DE-A5BF-92A7-BDBAEAA4DB41}"/>
              </a:ext>
            </a:extLst>
          </p:cNvPr>
          <p:cNvPicPr>
            <a:picLocks noChangeAspect="1"/>
          </p:cNvPicPr>
          <p:nvPr/>
        </p:nvPicPr>
        <p:blipFill>
          <a:blip r:embed="rId2"/>
          <a:stretch>
            <a:fillRect/>
          </a:stretch>
        </p:blipFill>
        <p:spPr>
          <a:xfrm>
            <a:off x="713232" y="2802131"/>
            <a:ext cx="5648193" cy="2668770"/>
          </a:xfrm>
          <a:prstGeom prst="rect">
            <a:avLst/>
          </a:prstGeom>
        </p:spPr>
      </p:pic>
      <p:sp>
        <p:nvSpPr>
          <p:cNvPr id="3" name="Pladsholder til indhold 2">
            <a:extLst>
              <a:ext uri="{FF2B5EF4-FFF2-40B4-BE49-F238E27FC236}">
                <a16:creationId xmlns:a16="http://schemas.microsoft.com/office/drawing/2014/main" id="{40856B00-E4C7-474B-4968-6F6DB94B446B}"/>
              </a:ext>
            </a:extLst>
          </p:cNvPr>
          <p:cNvSpPr>
            <a:spLocks noGrp="1"/>
          </p:cNvSpPr>
          <p:nvPr>
            <p:ph idx="1"/>
          </p:nvPr>
        </p:nvSpPr>
        <p:spPr>
          <a:xfrm>
            <a:off x="6915150" y="2256287"/>
            <a:ext cx="4563618" cy="3760459"/>
          </a:xfrm>
        </p:spPr>
        <p:txBody>
          <a:bodyPr anchor="t">
            <a:normAutofit/>
          </a:bodyPr>
          <a:lstStyle/>
          <a:p>
            <a:pPr>
              <a:lnSpc>
                <a:spcPct val="110000"/>
              </a:lnSpc>
            </a:pPr>
            <a:r>
              <a:rPr lang="da-DK" sz="1600" dirty="0"/>
              <a:t>Markedsligevægten kan forskyde sig, når der sker ændringer i udbud og efterspørgsel. </a:t>
            </a:r>
          </a:p>
          <a:p>
            <a:pPr>
              <a:lnSpc>
                <a:spcPct val="110000"/>
              </a:lnSpc>
            </a:pPr>
            <a:r>
              <a:rPr lang="da-DK" sz="1600" dirty="0"/>
              <a:t>For eksempel kan en stigning i løn betyde, at efterspørgslen på produkter og serviceydelser stige (Figur a) – der bliver skabt en ny markedsligevægt.</a:t>
            </a:r>
          </a:p>
          <a:p>
            <a:pPr>
              <a:lnSpc>
                <a:spcPct val="110000"/>
              </a:lnSpc>
            </a:pPr>
            <a:r>
              <a:rPr lang="da-DK" sz="1600" dirty="0"/>
              <a:t>Det omvendte kan også ske, hvor udbuddet falder hvis produktionsomkostningerne stiger. Det betyder, at der vil blive produceret færre produkter til en højere pris. </a:t>
            </a:r>
          </a:p>
          <a:p>
            <a:pPr>
              <a:lnSpc>
                <a:spcPct val="110000"/>
              </a:lnSpc>
            </a:pPr>
            <a:endParaRPr lang="da-DK" sz="1600" dirty="0"/>
          </a:p>
          <a:p>
            <a:pPr>
              <a:lnSpc>
                <a:spcPct val="110000"/>
              </a:lnSpc>
            </a:pPr>
            <a:endParaRPr lang="da-DK" sz="1600" dirty="0"/>
          </a:p>
        </p:txBody>
      </p:sp>
    </p:spTree>
    <p:extLst>
      <p:ext uri="{BB962C8B-B14F-4D97-AF65-F5344CB8AC3E}">
        <p14:creationId xmlns:p14="http://schemas.microsoft.com/office/powerpoint/2010/main" val="812098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DBA835-D167-625D-6C5F-C6DEAA22CD00}"/>
              </a:ext>
            </a:extLst>
          </p:cNvPr>
          <p:cNvSpPr>
            <a:spLocks noGrp="1"/>
          </p:cNvSpPr>
          <p:nvPr>
            <p:ph type="title"/>
          </p:nvPr>
        </p:nvSpPr>
        <p:spPr/>
        <p:txBody>
          <a:bodyPr/>
          <a:lstStyle/>
          <a:p>
            <a:r>
              <a:rPr lang="da-DK" dirty="0"/>
              <a:t>Økonomiske systemer</a:t>
            </a:r>
          </a:p>
        </p:txBody>
      </p:sp>
      <p:sp>
        <p:nvSpPr>
          <p:cNvPr id="3" name="Pladsholder til indhold 2">
            <a:extLst>
              <a:ext uri="{FF2B5EF4-FFF2-40B4-BE49-F238E27FC236}">
                <a16:creationId xmlns:a16="http://schemas.microsoft.com/office/drawing/2014/main" id="{AB6C92A9-AA4F-8EEA-23DA-BC9C6AAF610D}"/>
              </a:ext>
            </a:extLst>
          </p:cNvPr>
          <p:cNvSpPr>
            <a:spLocks noGrp="1"/>
          </p:cNvSpPr>
          <p:nvPr>
            <p:ph idx="1"/>
          </p:nvPr>
        </p:nvSpPr>
        <p:spPr/>
        <p:txBody>
          <a:bodyPr>
            <a:normAutofit fontScale="92500" lnSpcReduction="10000"/>
          </a:bodyPr>
          <a:lstStyle/>
          <a:p>
            <a:r>
              <a:rPr lang="da-DK" dirty="0"/>
              <a:t>Hvilke forskellige økonomiske systemer kan vi skelne mellem? Læs s. 183 fra ”der tales traditionelt om tre former for…” til øverst s. 184 samt boksen på s. 182 i udgave 3. Udgave 4. s. 192-195.</a:t>
            </a:r>
          </a:p>
          <a:p>
            <a:pPr lvl="1"/>
            <a:r>
              <a:rPr lang="da-DK" dirty="0"/>
              <a:t>Markedsøkonomi – baseret på markedsmekanismen, hvor udbud og efterspørgsel bestemmer prisen på varerne, uanset om der er tale om et simpelt produkt eller en dyr tjenesteydelse. </a:t>
            </a:r>
            <a:br>
              <a:rPr lang="da-DK" dirty="0"/>
            </a:br>
            <a:r>
              <a:rPr lang="da-DK" dirty="0"/>
              <a:t>Den findes ikke i virkeligheden. </a:t>
            </a:r>
          </a:p>
          <a:p>
            <a:pPr lvl="1"/>
            <a:r>
              <a:rPr lang="da-DK" dirty="0"/>
              <a:t>Blandingsøkonomi – markedsmekanismen er omdrejningspunktet, men staten griber aktivt ind i samfundsøkonomien og regulerer efter en række nedskrevne politiske målsætninger.</a:t>
            </a:r>
          </a:p>
          <a:p>
            <a:pPr lvl="1"/>
            <a:r>
              <a:rPr lang="da-DK" dirty="0"/>
              <a:t>Planøkonomi – staten producerer varerne og bestemmer hvor meget de skal koste. På denne måde kunne man sikre, at produktionen gavnede samfundet mest muligt og billige varer til befolkningen. I praksis… not so good</a:t>
            </a:r>
          </a:p>
        </p:txBody>
      </p:sp>
    </p:spTree>
    <p:extLst>
      <p:ext uri="{BB962C8B-B14F-4D97-AF65-F5344CB8AC3E}">
        <p14:creationId xmlns:p14="http://schemas.microsoft.com/office/powerpoint/2010/main" val="2976621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273</TotalTime>
  <Words>793</Words>
  <Application>Microsoft Office PowerPoint</Application>
  <PresentationFormat>Widescreen</PresentationFormat>
  <Paragraphs>59</Paragraphs>
  <Slides>8</Slides>
  <Notes>1</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8</vt:i4>
      </vt:variant>
    </vt:vector>
  </HeadingPairs>
  <TitlesOfParts>
    <vt:vector size="12" baseType="lpstr">
      <vt:lpstr>Aptos</vt:lpstr>
      <vt:lpstr>Aptos Display</vt:lpstr>
      <vt:lpstr>Arial</vt:lpstr>
      <vt:lpstr>Office-tema</vt:lpstr>
      <vt:lpstr>Økonomi – fra velfærdsstat til konkurrencestat</vt:lpstr>
      <vt:lpstr>Hvad er økonomi?</vt:lpstr>
      <vt:lpstr>Hvad er økonomi?</vt:lpstr>
      <vt:lpstr>Maslows behovspyramide</vt:lpstr>
      <vt:lpstr>Dit forbrugsmønster</vt:lpstr>
      <vt:lpstr>Markedsmekanismen</vt:lpstr>
      <vt:lpstr>Ændringer i markedsligevægten</vt:lpstr>
      <vt:lpstr>Økonomiske systemer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Natasja Droob</dc:creator>
  <cp:lastModifiedBy>Natasja Droob</cp:lastModifiedBy>
  <cp:revision>1</cp:revision>
  <dcterms:created xsi:type="dcterms:W3CDTF">2026-03-08T20:39:14Z</dcterms:created>
  <dcterms:modified xsi:type="dcterms:W3CDTF">2026-03-09T17:30:07Z</dcterms:modified>
</cp:coreProperties>
</file>