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9" r:id="rId4"/>
    <p:sldId id="264" r:id="rId5"/>
    <p:sldId id="261" r:id="rId6"/>
    <p:sldId id="260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980" autoAdjust="0"/>
    <p:restoredTop sz="94660"/>
  </p:normalViewPr>
  <p:slideViewPr>
    <p:cSldViewPr snapToGrid="0">
      <p:cViewPr varScale="1">
        <p:scale>
          <a:sx n="62" d="100"/>
          <a:sy n="62" d="100"/>
        </p:scale>
        <p:origin x="3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3/15/2026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3/15/2026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3/15/2026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3/15/2026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3/15/2026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3/15/2026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3/15/2026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3/15/2026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3/15/2026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3/15/2026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3/15/2026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3/15/2026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3F55AA-1C20-4792-A492-2F6BA7ABE0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Vandets </a:t>
            </a:r>
            <a:r>
              <a:rPr lang="da-DK"/>
              <a:t>kredsløb 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DD83B1-2F5F-4D2B-947B-EC1F8E1515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16895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49C170E0-3D9E-43EC-889E-7F94C94802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5" t="11611" r="1883" b="15925"/>
          <a:stretch/>
        </p:blipFill>
        <p:spPr>
          <a:xfrm rot="5400000">
            <a:off x="2794911" y="1482019"/>
            <a:ext cx="6834090" cy="3836504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8AFA0BE7-0E1B-414D-8354-75D90015FCD6}"/>
              </a:ext>
            </a:extLst>
          </p:cNvPr>
          <p:cNvSpPr/>
          <p:nvPr/>
        </p:nvSpPr>
        <p:spPr>
          <a:xfrm>
            <a:off x="8130209" y="1878494"/>
            <a:ext cx="4061791" cy="1590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Fordampning/</a:t>
            </a:r>
            <a:r>
              <a:rPr lang="da-DK" dirty="0" err="1"/>
              <a:t>evapotranspiration</a:t>
            </a:r>
            <a:r>
              <a:rPr lang="da-DK" dirty="0"/>
              <a:t>: samlet betegnelse for den fordampning der sker fra jordoverfladen (evaporation) og den frigivelse af vanddamp fra planters respiration (transpiration). Fordampning kræver energi – her fra solen. 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A6470001-0CA7-455D-BE24-B3C8DC114A61}"/>
              </a:ext>
            </a:extLst>
          </p:cNvPr>
          <p:cNvSpPr/>
          <p:nvPr/>
        </p:nvSpPr>
        <p:spPr>
          <a:xfrm>
            <a:off x="8130208" y="-3417"/>
            <a:ext cx="4061791" cy="838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For at der kan dannes grundvand må der først være nedbør.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F051F78E-0D38-40A6-AD6A-341DD916850F}"/>
              </a:ext>
            </a:extLst>
          </p:cNvPr>
          <p:cNvSpPr/>
          <p:nvPr/>
        </p:nvSpPr>
        <p:spPr>
          <a:xfrm>
            <a:off x="8130207" y="1007110"/>
            <a:ext cx="4061791" cy="67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Den del af nedbøren, som ikke fordamper kan blive til grundvand.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46DA53BB-DC47-4209-848C-0913B052A363}"/>
              </a:ext>
            </a:extLst>
          </p:cNvPr>
          <p:cNvSpPr/>
          <p:nvPr/>
        </p:nvSpPr>
        <p:spPr>
          <a:xfrm>
            <a:off x="0" y="-16774"/>
            <a:ext cx="4293703" cy="838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Fordampningen afhænger af mængden af vand + luftfugtigheden – og af at luften kan udskiftes via vind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B1405EB-6C0B-405E-BDE3-BA0511989CED}"/>
              </a:ext>
            </a:extLst>
          </p:cNvPr>
          <p:cNvSpPr/>
          <p:nvPr/>
        </p:nvSpPr>
        <p:spPr>
          <a:xfrm>
            <a:off x="1" y="1007109"/>
            <a:ext cx="4293704" cy="18652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Potentiel fordampning: Den fordampning der kan ske over en tæt græsoverflade, hvor der er rigeligt med vand.</a:t>
            </a:r>
          </a:p>
          <a:p>
            <a:pPr algn="ctr"/>
            <a:r>
              <a:rPr lang="da-DK" dirty="0"/>
              <a:t>Aktuel fordampning: Den fordampning der faktisk sker, ud fra hvor meget vand der er til rådighed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F0A55E5-89DF-47D6-812F-B5D04B134216}"/>
              </a:ext>
            </a:extLst>
          </p:cNvPr>
          <p:cNvSpPr/>
          <p:nvPr/>
        </p:nvSpPr>
        <p:spPr>
          <a:xfrm>
            <a:off x="0" y="3049603"/>
            <a:ext cx="4293703" cy="1043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AF i VJ: 360 mm/år</a:t>
            </a:r>
          </a:p>
          <a:p>
            <a:pPr algn="ctr"/>
            <a:r>
              <a:rPr lang="da-DK" dirty="0"/>
              <a:t>AF i ØD: 420 mm/år</a:t>
            </a:r>
          </a:p>
          <a:p>
            <a:pPr algn="ctr"/>
            <a:r>
              <a:rPr lang="da-DK" dirty="0"/>
              <a:t>Årsag: røddernes dybde + tilgængeligheden af vand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3E10627-1F86-4A66-8968-DF2E5C0C16D3}"/>
              </a:ext>
            </a:extLst>
          </p:cNvPr>
          <p:cNvSpPr/>
          <p:nvPr/>
        </p:nvSpPr>
        <p:spPr>
          <a:xfrm>
            <a:off x="0" y="4269097"/>
            <a:ext cx="4293703" cy="1659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Forskel på porevand og grundvand: </a:t>
            </a:r>
          </a:p>
          <a:p>
            <a:pPr algn="ctr"/>
            <a:r>
              <a:rPr lang="da-DK" dirty="0"/>
              <a:t>Grundvand: der hvor alle porer er fyldt med vand</a:t>
            </a:r>
          </a:p>
          <a:p>
            <a:pPr algn="ctr"/>
            <a:r>
              <a:rPr lang="da-DK" dirty="0"/>
              <a:t>Porevand: der hvor nogle poler er fyldt med vand, og andre med luft. Findes i jordvandszonen.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07E8C2D-6228-4718-B13F-7A2D23D32129}"/>
              </a:ext>
            </a:extLst>
          </p:cNvPr>
          <p:cNvSpPr/>
          <p:nvPr/>
        </p:nvSpPr>
        <p:spPr>
          <a:xfrm>
            <a:off x="8130206" y="3675770"/>
            <a:ext cx="4061791" cy="838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Det er fra den umættede zone – jordvandszonen – at planterne optager vand</a:t>
            </a:r>
          </a:p>
        </p:txBody>
      </p:sp>
    </p:spTree>
    <p:extLst>
      <p:ext uri="{BB962C8B-B14F-4D97-AF65-F5344CB8AC3E}">
        <p14:creationId xmlns:p14="http://schemas.microsoft.com/office/powerpoint/2010/main" val="105921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D4E0D05-0762-4F3C-8252-E1670A0EC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3" t="12595" b="20378"/>
          <a:stretch/>
        </p:blipFill>
        <p:spPr>
          <a:xfrm rot="5400000">
            <a:off x="-777536" y="1130643"/>
            <a:ext cx="6497773" cy="4596713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E449AE6E-CA57-4204-858F-D0EF6C7231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53" t="9158" r="23423" b="7057"/>
          <a:stretch/>
        </p:blipFill>
        <p:spPr>
          <a:xfrm rot="5400000">
            <a:off x="5467864" y="1630151"/>
            <a:ext cx="4349579" cy="5745892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F541A792-AF6A-4CE0-B826-A0553E8FE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53" t="9158" r="76533" b="7057"/>
          <a:stretch/>
        </p:blipFill>
        <p:spPr>
          <a:xfrm rot="5400000">
            <a:off x="2188416" y="-2022990"/>
            <a:ext cx="565870" cy="4596714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9162224B-F590-4C89-8A0F-A4F38015F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638" y="0"/>
            <a:ext cx="5720362" cy="2328307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4DC78BF7-DBE7-4B56-9591-94C8DAEFA8F7}"/>
              </a:ext>
            </a:extLst>
          </p:cNvPr>
          <p:cNvSpPr/>
          <p:nvPr/>
        </p:nvSpPr>
        <p:spPr>
          <a:xfrm>
            <a:off x="8464731" y="0"/>
            <a:ext cx="3727269" cy="849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Jo mindre porerum, jo sværere er det for planterne at få vandet fra jorden 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D65C5009-DF02-4CF0-9C5D-A303110870A2}"/>
              </a:ext>
            </a:extLst>
          </p:cNvPr>
          <p:cNvSpPr/>
          <p:nvPr/>
        </p:nvSpPr>
        <p:spPr>
          <a:xfrm>
            <a:off x="10515600" y="2328307"/>
            <a:ext cx="1701930" cy="45296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Rodzone-kapacitet: den mængde vand planterne kan optage gennem rødderne</a:t>
            </a:r>
          </a:p>
          <a:p>
            <a:pPr algn="ctr"/>
            <a:endParaRPr lang="da-DK" dirty="0"/>
          </a:p>
          <a:p>
            <a:pPr algn="ctr"/>
            <a:r>
              <a:rPr lang="da-DK" dirty="0"/>
              <a:t>Effektiv roddybde x mængde af plante-tilgængeligt vand</a:t>
            </a:r>
          </a:p>
          <a:p>
            <a:pPr algn="ctr"/>
            <a:endParaRPr lang="da-DK" dirty="0"/>
          </a:p>
          <a:p>
            <a:pPr algn="ctr"/>
            <a:r>
              <a:rPr lang="da-DK" dirty="0"/>
              <a:t>Varierer med afgrøden</a:t>
            </a:r>
          </a:p>
        </p:txBody>
      </p:sp>
    </p:spTree>
    <p:extLst>
      <p:ext uri="{BB962C8B-B14F-4D97-AF65-F5344CB8AC3E}">
        <p14:creationId xmlns:p14="http://schemas.microsoft.com/office/powerpoint/2010/main" val="136341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B9C1C2-3E26-4724-B2CA-B738514BD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Vandets potentiale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DE1ACC1-94B0-4D83-8BB7-761643553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753" y="2638044"/>
            <a:ext cx="11769635" cy="3932573"/>
          </a:xfrm>
        </p:spPr>
        <p:txBody>
          <a:bodyPr>
            <a:normAutofit/>
          </a:bodyPr>
          <a:lstStyle/>
          <a:p>
            <a:r>
              <a:rPr lang="da-DK" dirty="0"/>
              <a:t>Den mængde energi der skal til for at flytte vandet</a:t>
            </a:r>
          </a:p>
          <a:p>
            <a:endParaRPr lang="da-DK" dirty="0"/>
          </a:p>
          <a:p>
            <a:r>
              <a:rPr lang="da-DK" dirty="0"/>
              <a:t>Vandets potentiale = Trykpotentialet + gravitationspotentialet + matrixpotentialet + osmotisk potentiale</a:t>
            </a:r>
          </a:p>
          <a:p>
            <a:endParaRPr lang="da-DK" dirty="0"/>
          </a:p>
          <a:p>
            <a:r>
              <a:rPr lang="da-DK" dirty="0"/>
              <a:t>Trykpotentiale: Den vandsøjle der trykker ovenfra</a:t>
            </a:r>
          </a:p>
          <a:p>
            <a:r>
              <a:rPr lang="da-DK" dirty="0"/>
              <a:t>Gravitationspotentiale: Tyngdekraftens nedadgående træk</a:t>
            </a:r>
          </a:p>
          <a:p>
            <a:r>
              <a:rPr lang="da-DK" dirty="0"/>
              <a:t>Matrixpotentialet: hvor hårdt vandet er bundet i jorden ud fra diameter af porer</a:t>
            </a:r>
          </a:p>
          <a:p>
            <a:r>
              <a:rPr lang="da-DK" dirty="0"/>
              <a:t>Osmotisk potentiale: det arbejde planterne skal udføre for at optage vandet i rødderne</a:t>
            </a:r>
          </a:p>
        </p:txBody>
      </p:sp>
    </p:spTree>
    <p:extLst>
      <p:ext uri="{BB962C8B-B14F-4D97-AF65-F5344CB8AC3E}">
        <p14:creationId xmlns:p14="http://schemas.microsoft.com/office/powerpoint/2010/main" val="1955753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EAFC3A99-F0C8-4CD5-B0DC-5158FEE893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8" t="6425" r="22174" b="5604"/>
          <a:stretch/>
        </p:blipFill>
        <p:spPr>
          <a:xfrm rot="5400000">
            <a:off x="1915682" y="-688371"/>
            <a:ext cx="6854171" cy="8238572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28B1B825-EC6A-4081-A4A5-B56CA74AAFCE}"/>
              </a:ext>
            </a:extLst>
          </p:cNvPr>
          <p:cNvSpPr/>
          <p:nvPr/>
        </p:nvSpPr>
        <p:spPr>
          <a:xfrm>
            <a:off x="9462054" y="5042263"/>
            <a:ext cx="2729946" cy="1811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Herfra indvandes drikkevandet. Store sammenhængende lag – kalk eller sand</a:t>
            </a:r>
          </a:p>
          <a:p>
            <a:pPr algn="ctr"/>
            <a:r>
              <a:rPr lang="da-DK" dirty="0"/>
              <a:t>God gennemstrømning så der hurtigt strømmer nyt vand til boringen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085EC8C8-DE03-46AA-BF68-D94417A4D153}"/>
              </a:ext>
            </a:extLst>
          </p:cNvPr>
          <p:cNvSpPr/>
          <p:nvPr/>
        </p:nvSpPr>
        <p:spPr>
          <a:xfrm>
            <a:off x="0" y="0"/>
            <a:ext cx="1223481" cy="2547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Mindre og </a:t>
            </a:r>
            <a:r>
              <a:rPr lang="da-DK" dirty="0" err="1"/>
              <a:t>usammen-hængende</a:t>
            </a:r>
            <a:r>
              <a:rPr lang="da-DK" dirty="0"/>
              <a:t> lag (tæt på </a:t>
            </a:r>
            <a:r>
              <a:rPr lang="da-DK" dirty="0" err="1"/>
              <a:t>jordover-fladen</a:t>
            </a:r>
            <a:r>
              <a:rPr lang="da-DK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1178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A4D8B385-3F7D-4715-A81A-42D857E4E4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93" t="6570" r="12174" b="5459"/>
          <a:stretch/>
        </p:blipFill>
        <p:spPr>
          <a:xfrm rot="5400000">
            <a:off x="2663457" y="-515180"/>
            <a:ext cx="6838583" cy="7891672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5015EAFD-C854-4283-8822-0CF419458CB4}"/>
              </a:ext>
            </a:extLst>
          </p:cNvPr>
          <p:cNvSpPr/>
          <p:nvPr/>
        </p:nvSpPr>
        <p:spPr>
          <a:xfrm>
            <a:off x="10028585" y="1463040"/>
            <a:ext cx="2163415" cy="2586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Område uden grundvandsdannelse nedbør = aktuel fordampning </a:t>
            </a:r>
          </a:p>
          <a:p>
            <a:pPr algn="ctr"/>
            <a:endParaRPr lang="da-DK" dirty="0"/>
          </a:p>
          <a:p>
            <a:pPr algn="ctr"/>
            <a:r>
              <a:rPr lang="da-DK" dirty="0"/>
              <a:t>Den potentielle fordampning er langt større grundet lokale temperaturforhold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75DE4EF-FE63-477F-A6A9-70BFABEE0919}"/>
              </a:ext>
            </a:extLst>
          </p:cNvPr>
          <p:cNvSpPr/>
          <p:nvPr/>
        </p:nvSpPr>
        <p:spPr>
          <a:xfrm>
            <a:off x="0" y="1463040"/>
            <a:ext cx="2163415" cy="2586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Område med grundvandsdannelse i </a:t>
            </a:r>
            <a:r>
              <a:rPr lang="da-DK" dirty="0" err="1"/>
              <a:t>sept</a:t>
            </a:r>
            <a:r>
              <a:rPr lang="da-DK" dirty="0"/>
              <a:t>-marts</a:t>
            </a:r>
          </a:p>
          <a:p>
            <a:pPr algn="ctr"/>
            <a:endParaRPr lang="da-DK" dirty="0"/>
          </a:p>
          <a:p>
            <a:pPr algn="ctr"/>
            <a:r>
              <a:rPr lang="da-DK" dirty="0"/>
              <a:t>Danmark</a:t>
            </a:r>
          </a:p>
          <a:p>
            <a:pPr algn="ctr"/>
            <a:endParaRPr lang="da-DK" dirty="0"/>
          </a:p>
          <a:p>
            <a:pPr algn="ctr"/>
            <a:r>
              <a:rPr lang="da-DK" dirty="0"/>
              <a:t>Der hvor nedbøren overstiger den aktuelle fordampning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B0CB7FC4-4ED4-4F62-A1EE-3E43514AC5B0}"/>
              </a:ext>
            </a:extLst>
          </p:cNvPr>
          <p:cNvSpPr/>
          <p:nvPr/>
        </p:nvSpPr>
        <p:spPr>
          <a:xfrm>
            <a:off x="0" y="4284617"/>
            <a:ext cx="2163415" cy="1332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På årsbasis: Danmark har en positiv vandbalance = der dannes grundvand og afstrømning til havet</a:t>
            </a:r>
          </a:p>
        </p:txBody>
      </p:sp>
    </p:spTree>
    <p:extLst>
      <p:ext uri="{BB962C8B-B14F-4D97-AF65-F5344CB8AC3E}">
        <p14:creationId xmlns:p14="http://schemas.microsoft.com/office/powerpoint/2010/main" val="189856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6B53CF09-EF53-43B5-8B10-B7D4521AC5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50" t="8020" r="16667" b="5603"/>
          <a:stretch/>
        </p:blipFill>
        <p:spPr>
          <a:xfrm rot="5400000">
            <a:off x="4660218" y="-673783"/>
            <a:ext cx="6842059" cy="822150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3DE65921-D9E6-4E21-B91B-555BA32D9BEF}"/>
              </a:ext>
            </a:extLst>
          </p:cNvPr>
          <p:cNvSpPr/>
          <p:nvPr/>
        </p:nvSpPr>
        <p:spPr>
          <a:xfrm>
            <a:off x="0" y="0"/>
            <a:ext cx="3905794" cy="1123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d = afstand fra GVS til havniveau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A887A2BD-D5E1-4D0E-9035-1E4E8D6BA88A}"/>
              </a:ext>
            </a:extLst>
          </p:cNvPr>
          <p:cNvSpPr/>
          <p:nvPr/>
        </p:nvSpPr>
        <p:spPr>
          <a:xfrm>
            <a:off x="-11500" y="1275806"/>
            <a:ext cx="3905794" cy="1123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40xd = afstanden fra havniveau til salt grundvand</a:t>
            </a:r>
          </a:p>
        </p:txBody>
      </p:sp>
    </p:spTree>
    <p:extLst>
      <p:ext uri="{BB962C8B-B14F-4D97-AF65-F5344CB8AC3E}">
        <p14:creationId xmlns:p14="http://schemas.microsoft.com/office/powerpoint/2010/main" val="3923945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2B1DC51-108D-4329-9BEE-9AE678EB72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8" t="7295" r="12463" b="1691"/>
          <a:stretch/>
        </p:blipFill>
        <p:spPr>
          <a:xfrm rot="5400000">
            <a:off x="4883238" y="-418344"/>
            <a:ext cx="6890418" cy="772710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F46307A6-1AFA-4209-8E26-FFA622BC2E14}"/>
              </a:ext>
            </a:extLst>
          </p:cNvPr>
          <p:cNvSpPr/>
          <p:nvPr/>
        </p:nvSpPr>
        <p:spPr>
          <a:xfrm>
            <a:off x="0" y="0"/>
            <a:ext cx="4441371" cy="1515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Grundvandsstanden sænkes nær boringer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DC5092BE-FB16-4714-9FCB-AAD5A8F72249}"/>
              </a:ext>
            </a:extLst>
          </p:cNvPr>
          <p:cNvSpPr/>
          <p:nvPr/>
        </p:nvSpPr>
        <p:spPr>
          <a:xfrm>
            <a:off x="23523" y="1667691"/>
            <a:ext cx="4441371" cy="1515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Når fersk vand fjernes ved boringer, opstår der trykforskelle, og salt grundvand bevæger sig mod boringen</a:t>
            </a:r>
          </a:p>
        </p:txBody>
      </p:sp>
    </p:spTree>
    <p:extLst>
      <p:ext uri="{BB962C8B-B14F-4D97-AF65-F5344CB8AC3E}">
        <p14:creationId xmlns:p14="http://schemas.microsoft.com/office/powerpoint/2010/main" val="2279681650"/>
      </p:ext>
    </p:extLst>
  </p:cSld>
  <p:clrMapOvr>
    <a:masterClrMapping/>
  </p:clrMapOvr>
</p:sld>
</file>

<file path=ppt/theme/theme1.xml><?xml version="1.0" encoding="utf-8"?>
<a:theme xmlns:a="http://schemas.openxmlformats.org/drawingml/2006/main" name="Pakke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Pakke</Template>
  <TotalTime>1380</TotalTime>
  <Words>400</Words>
  <Application>Microsoft Office PowerPoint</Application>
  <PresentationFormat>Widescreen</PresentationFormat>
  <Paragraphs>45</Paragraphs>
  <Slides>8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8</vt:i4>
      </vt:variant>
    </vt:vector>
  </HeadingPairs>
  <TitlesOfParts>
    <vt:vector size="11" baseType="lpstr">
      <vt:lpstr>Arial</vt:lpstr>
      <vt:lpstr>Gill Sans MT</vt:lpstr>
      <vt:lpstr>Pakke</vt:lpstr>
      <vt:lpstr>Vandets kredsløb </vt:lpstr>
      <vt:lpstr>PowerPoint-præsentation</vt:lpstr>
      <vt:lpstr>PowerPoint-præsentation</vt:lpstr>
      <vt:lpstr>Vandets potentiale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Vandets kredsløb 2</dc:title>
  <dc:creator>Vigga N�rgaard Madsb�ll</dc:creator>
  <cp:lastModifiedBy>Vigga Nørgaard Madsbøll</cp:lastModifiedBy>
  <cp:revision>13</cp:revision>
  <dcterms:created xsi:type="dcterms:W3CDTF">2019-01-20T09:07:03Z</dcterms:created>
  <dcterms:modified xsi:type="dcterms:W3CDTF">2026-03-15T07:40:16Z</dcterms:modified>
</cp:coreProperties>
</file>