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631CFE-6A99-4E1E-B0FF-4F977AA6186E}" v="128" dt="2026-03-17T08:45:49.0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4660"/>
  </p:normalViewPr>
  <p:slideViewPr>
    <p:cSldViewPr snapToGrid="0">
      <p:cViewPr varScale="1">
        <p:scale>
          <a:sx n="55" d="100"/>
          <a:sy n="55" d="100"/>
        </p:scale>
        <p:origin x="176" y="44"/>
      </p:cViewPr>
      <p:guideLst/>
    </p:cSldViewPr>
  </p:slideViewPr>
  <p:notesTextViewPr>
    <p:cViewPr>
      <p:scale>
        <a:sx n="1" d="1"/>
        <a:sy n="1" d="1"/>
      </p:scale>
      <p:origin x="0" y="-16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gga Nørgaard Madsbøll" userId="3eea0757-9a96-4303-b32f-c3361534074e" providerId="ADAL" clId="{9AD265C6-3C5F-4B2A-B333-CD41DF8ADCEB}"/>
    <pc:docChg chg="modSld">
      <pc:chgData name="Vigga Nørgaard Madsbøll" userId="3eea0757-9a96-4303-b32f-c3361534074e" providerId="ADAL" clId="{9AD265C6-3C5F-4B2A-B333-CD41DF8ADCEB}" dt="2026-03-17T09:05:11.728" v="1376" actId="20577"/>
      <pc:docMkLst>
        <pc:docMk/>
      </pc:docMkLst>
      <pc:sldChg chg="addSp modSp mod modAnim modNotesTx">
        <pc:chgData name="Vigga Nørgaard Madsbøll" userId="3eea0757-9a96-4303-b32f-c3361534074e" providerId="ADAL" clId="{9AD265C6-3C5F-4B2A-B333-CD41DF8ADCEB}" dt="2026-03-17T09:05:11.728" v="1376" actId="20577"/>
        <pc:sldMkLst>
          <pc:docMk/>
          <pc:sldMk cId="847412967" sldId="257"/>
        </pc:sldMkLst>
        <pc:spChg chg="mod">
          <ac:chgData name="Vigga Nørgaard Madsbøll" userId="3eea0757-9a96-4303-b32f-c3361534074e" providerId="ADAL" clId="{9AD265C6-3C5F-4B2A-B333-CD41DF8ADCEB}" dt="2026-03-17T08:37:48.118" v="773" actId="1076"/>
          <ac:spMkLst>
            <pc:docMk/>
            <pc:sldMk cId="847412967" sldId="257"/>
            <ac:spMk id="2" creationId="{41983AE4-A9FF-E4B1-02B7-8ACF10E5542E}"/>
          </ac:spMkLst>
        </pc:spChg>
        <pc:spChg chg="add mod">
          <ac:chgData name="Vigga Nørgaard Madsbøll" userId="3eea0757-9a96-4303-b32f-c3361534074e" providerId="ADAL" clId="{9AD265C6-3C5F-4B2A-B333-CD41DF8ADCEB}" dt="2026-03-17T08:46:43.188" v="929" actId="1076"/>
          <ac:spMkLst>
            <pc:docMk/>
            <pc:sldMk cId="847412967" sldId="257"/>
            <ac:spMk id="6" creationId="{0F11BD0E-A225-C5AB-5F20-3BB8AB3FC145}"/>
          </ac:spMkLst>
        </pc:spChg>
        <pc:spChg chg="add mod">
          <ac:chgData name="Vigga Nørgaard Madsbøll" userId="3eea0757-9a96-4303-b32f-c3361534074e" providerId="ADAL" clId="{9AD265C6-3C5F-4B2A-B333-CD41DF8ADCEB}" dt="2026-03-17T08:45:51.583" v="905" actId="14100"/>
          <ac:spMkLst>
            <pc:docMk/>
            <pc:sldMk cId="847412967" sldId="257"/>
            <ac:spMk id="7" creationId="{78183AE1-AF73-09A3-224B-B44EB5DB285B}"/>
          </ac:spMkLst>
        </pc:spChg>
        <pc:picChg chg="add mod">
          <ac:chgData name="Vigga Nørgaard Madsbøll" userId="3eea0757-9a96-4303-b32f-c3361534074e" providerId="ADAL" clId="{9AD265C6-3C5F-4B2A-B333-CD41DF8ADCEB}" dt="2026-03-17T08:46:25.059" v="910" actId="14100"/>
          <ac:picMkLst>
            <pc:docMk/>
            <pc:sldMk cId="847412967" sldId="257"/>
            <ac:picMk id="4" creationId="{4D48EFF1-6D63-7607-47C0-574173AA4D25}"/>
          </ac:picMkLst>
        </pc:picChg>
        <pc:picChg chg="add mod">
          <ac:chgData name="Vigga Nørgaard Madsbøll" userId="3eea0757-9a96-4303-b32f-c3361534074e" providerId="ADAL" clId="{9AD265C6-3C5F-4B2A-B333-CD41DF8ADCEB}" dt="2026-03-17T08:46:38.162" v="928" actId="1036"/>
          <ac:picMkLst>
            <pc:docMk/>
            <pc:sldMk cId="847412967" sldId="257"/>
            <ac:picMk id="5" creationId="{FDE61F27-D51B-7E5D-BAD8-75C445722D9E}"/>
          </ac:picMkLst>
        </pc:picChg>
        <pc:picChg chg="add mod">
          <ac:chgData name="Vigga Nørgaard Madsbøll" userId="3eea0757-9a96-4303-b32f-c3361534074e" providerId="ADAL" clId="{9AD265C6-3C5F-4B2A-B333-CD41DF8ADCEB}" dt="2026-03-17T08:46:17.957" v="909" actId="1036"/>
          <ac:picMkLst>
            <pc:docMk/>
            <pc:sldMk cId="847412967" sldId="257"/>
            <ac:picMk id="9" creationId="{F761535E-2080-E96E-EDD0-6CF6248D728F}"/>
          </ac:picMkLst>
        </pc:picChg>
        <pc:picChg chg="add mod ord">
          <ac:chgData name="Vigga Nørgaard Madsbøll" userId="3eea0757-9a96-4303-b32f-c3361534074e" providerId="ADAL" clId="{9AD265C6-3C5F-4B2A-B333-CD41DF8ADCEB}" dt="2026-03-17T08:54:02.514" v="1111" actId="167"/>
          <ac:picMkLst>
            <pc:docMk/>
            <pc:sldMk cId="847412967" sldId="257"/>
            <ac:picMk id="11" creationId="{EF1BB4DD-7187-B467-21AF-2F5897741FA5}"/>
          </ac:picMkLst>
        </pc:picChg>
      </pc:sldChg>
      <pc:sldChg chg="addSp modSp mod modAnim">
        <pc:chgData name="Vigga Nørgaard Madsbøll" userId="3eea0757-9a96-4303-b32f-c3361534074e" providerId="ADAL" clId="{9AD265C6-3C5F-4B2A-B333-CD41DF8ADCEB}" dt="2026-03-17T08:17:38.427" v="124"/>
        <pc:sldMkLst>
          <pc:docMk/>
          <pc:sldMk cId="1111084551" sldId="258"/>
        </pc:sldMkLst>
        <pc:spChg chg="add mod">
          <ac:chgData name="Vigga Nørgaard Madsbøll" userId="3eea0757-9a96-4303-b32f-c3361534074e" providerId="ADAL" clId="{9AD265C6-3C5F-4B2A-B333-CD41DF8ADCEB}" dt="2026-03-17T08:17:29.081" v="123" actId="14100"/>
          <ac:spMkLst>
            <pc:docMk/>
            <pc:sldMk cId="1111084551" sldId="258"/>
            <ac:spMk id="9" creationId="{F6BFDAEC-989C-0B6B-D07F-D5A2BB2731AB}"/>
          </ac:spMkLst>
        </pc:spChg>
      </pc:sldChg>
      <pc:sldChg chg="addSp modSp mod modAnim modNotesTx">
        <pc:chgData name="Vigga Nørgaard Madsbøll" userId="3eea0757-9a96-4303-b32f-c3361534074e" providerId="ADAL" clId="{9AD265C6-3C5F-4B2A-B333-CD41DF8ADCEB}" dt="2026-03-17T08:25:17.373" v="769" actId="20577"/>
        <pc:sldMkLst>
          <pc:docMk/>
          <pc:sldMk cId="637297961" sldId="259"/>
        </pc:sldMkLst>
        <pc:spChg chg="mod">
          <ac:chgData name="Vigga Nørgaard Madsbøll" userId="3eea0757-9a96-4303-b32f-c3361534074e" providerId="ADAL" clId="{9AD265C6-3C5F-4B2A-B333-CD41DF8ADCEB}" dt="2026-03-17T08:19:31.755" v="133" actId="1076"/>
          <ac:spMkLst>
            <pc:docMk/>
            <pc:sldMk cId="637297961" sldId="259"/>
            <ac:spMk id="2" creationId="{75689CAC-4E00-4EC5-1A88-1E84048BEB0B}"/>
          </ac:spMkLst>
        </pc:spChg>
        <pc:spChg chg="add mod ord">
          <ac:chgData name="Vigga Nørgaard Madsbøll" userId="3eea0757-9a96-4303-b32f-c3361534074e" providerId="ADAL" clId="{9AD265C6-3C5F-4B2A-B333-CD41DF8ADCEB}" dt="2026-03-17T08:21:07.791" v="153" actId="1076"/>
          <ac:spMkLst>
            <pc:docMk/>
            <pc:sldMk cId="637297961" sldId="259"/>
            <ac:spMk id="12" creationId="{EF303C4D-57D4-CE7C-3273-2B3449DE329B}"/>
          </ac:spMkLst>
        </pc:spChg>
        <pc:picChg chg="add mod">
          <ac:chgData name="Vigga Nørgaard Madsbøll" userId="3eea0757-9a96-4303-b32f-c3361534074e" providerId="ADAL" clId="{9AD265C6-3C5F-4B2A-B333-CD41DF8ADCEB}" dt="2026-03-17T08:20:45.707" v="146" actId="1076"/>
          <ac:picMkLst>
            <pc:docMk/>
            <pc:sldMk cId="637297961" sldId="259"/>
            <ac:picMk id="10" creationId="{C7D2B2C4-A94C-86CF-209D-CF02D639F25B}"/>
          </ac:picMkLst>
        </pc:picChg>
        <pc:picChg chg="add mod ord">
          <ac:chgData name="Vigga Nørgaard Madsbøll" userId="3eea0757-9a96-4303-b32f-c3361534074e" providerId="ADAL" clId="{9AD265C6-3C5F-4B2A-B333-CD41DF8ADCEB}" dt="2026-03-17T08:20:58.536" v="150" actId="1076"/>
          <ac:picMkLst>
            <pc:docMk/>
            <pc:sldMk cId="637297961" sldId="259"/>
            <ac:picMk id="11" creationId="{C92D209D-C0A2-3E60-6F95-CE2B645C02D9}"/>
          </ac:picMkLst>
        </pc:picChg>
        <pc:picChg chg="add mod">
          <ac:chgData name="Vigga Nørgaard Madsbøll" userId="3eea0757-9a96-4303-b32f-c3361534074e" providerId="ADAL" clId="{9AD265C6-3C5F-4B2A-B333-CD41DF8ADCEB}" dt="2026-03-17T08:20:48.670" v="147" actId="1076"/>
          <ac:picMkLst>
            <pc:docMk/>
            <pc:sldMk cId="637297961" sldId="259"/>
            <ac:picMk id="14" creationId="{817FB70E-E162-303A-3808-030D201E6105}"/>
          </ac:picMkLst>
        </pc:picChg>
        <pc:picChg chg="add mod">
          <ac:chgData name="Vigga Nørgaard Madsbøll" userId="3eea0757-9a96-4303-b32f-c3361534074e" providerId="ADAL" clId="{9AD265C6-3C5F-4B2A-B333-CD41DF8ADCEB}" dt="2026-03-17T08:20:08.590" v="136" actId="14100"/>
          <ac:picMkLst>
            <pc:docMk/>
            <pc:sldMk cId="637297961" sldId="259"/>
            <ac:picMk id="16" creationId="{C0AFFD8F-48C9-E927-75DC-E324635E91C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DE083-25D5-4983-84FD-A1A0BF0172D1}" type="datetimeFigureOut">
              <a:rPr lang="da-DK" smtClean="0"/>
              <a:t>17-03-2026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782F2D-BA76-4644-B49D-9F7D5110CD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31576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Ved alkohol er der påvirkning af de to neurotransmittere GABA og glutamat. GABA er normal hæmmende, idet den sikrer indstrømning af </a:t>
            </a:r>
            <a:r>
              <a:rPr lang="da-DK" dirty="0" err="1"/>
              <a:t>clorid</a:t>
            </a:r>
            <a:r>
              <a:rPr lang="da-DK" dirty="0"/>
              <a:t> ion hvorved neuronet bliver mere negativt ladet på indersiden. Glutamat er fremmende, men alkohol blokerer glutamat. Hvad gør det </a:t>
            </a:r>
            <a:r>
              <a:rPr lang="da-DK"/>
              <a:t>ved nervesignalet?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782F2D-BA76-4644-B49D-9F7D5110CD04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774450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Nikotin kan binde sig til samme receptor som neurotransmitteren </a:t>
            </a:r>
            <a:r>
              <a:rPr lang="da-DK" dirty="0" err="1"/>
              <a:t>acetylcholin</a:t>
            </a:r>
            <a:r>
              <a:rPr lang="da-DK" dirty="0"/>
              <a:t>. Det kan den fordi den har samme egenskaber som ses på fig. 90. </a:t>
            </a:r>
            <a:r>
              <a:rPr lang="da-DK" dirty="0" err="1"/>
              <a:t>Acetylcolin</a:t>
            </a:r>
            <a:r>
              <a:rPr lang="da-DK" dirty="0"/>
              <a:t> er oftest en del af en fremmende synapse – den kan aktivere musklers sammentrækning og fx også pulsen. Nikotin fungerer derved som en agonist til </a:t>
            </a:r>
            <a:r>
              <a:rPr lang="da-DK" dirty="0" err="1"/>
              <a:t>acetylcholin</a:t>
            </a:r>
            <a:r>
              <a:rPr lang="da-DK" dirty="0"/>
              <a:t>, og natrium ioner kan strømme ind i nervecellen. Bliver der </a:t>
            </a:r>
            <a:r>
              <a:rPr lang="da-DK" dirty="0" err="1"/>
              <a:t>sta</a:t>
            </a:r>
            <a:r>
              <a:rPr lang="da-DK" dirty="0"/>
              <a:t> gang i aktionspotentialet? Forklar ud fra figur. 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782F2D-BA76-4644-B49D-9F7D5110CD04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22001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Koffein kan binde sig til de receptorer der normalt binder </a:t>
            </a:r>
            <a:r>
              <a:rPr lang="da-DK" dirty="0" err="1"/>
              <a:t>adenosin</a:t>
            </a:r>
            <a:r>
              <a:rPr lang="da-DK" dirty="0"/>
              <a:t>. Dog på en anden måde end med nikotin. Koffein blokerer for </a:t>
            </a:r>
            <a:r>
              <a:rPr lang="da-DK" dirty="0" err="1"/>
              <a:t>adenosin</a:t>
            </a:r>
            <a:r>
              <a:rPr lang="da-DK" dirty="0"/>
              <a:t> og virker derfor som en antagonist. </a:t>
            </a:r>
            <a:r>
              <a:rPr lang="da-DK" dirty="0" err="1"/>
              <a:t>Adenosin</a:t>
            </a:r>
            <a:r>
              <a:rPr lang="da-DK" dirty="0"/>
              <a:t> virker normalt hæmmende, ved at åbne kalium kanaler så cellen bliver mere negativ ladet på indersiden. Når koffein blokerer for dette, hæmmes aktiviteten dermed ikke. Koffein findes i en række produkter som set på figur 88. Men hvad med aktionspotentialet, når der er koffein tilstede vs. når der ikke er? 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782F2D-BA76-4644-B49D-9F7D5110CD04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12912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3/17/2026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3/17/2026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3/17/2026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3/17/2026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3/17/2026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3/17/2026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3/17/2026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3/17/2026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3/17/2026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8ACE33-45CD-2275-E32D-4B843CD3FF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8841" y="2375728"/>
            <a:ext cx="8436166" cy="1645920"/>
          </a:xfrm>
        </p:spPr>
        <p:txBody>
          <a:bodyPr/>
          <a:lstStyle/>
          <a:p>
            <a:r>
              <a:rPr lang="da-DK"/>
              <a:t>Alkohol, nikotin og koffein i nervesystemet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82660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lede 10">
            <a:extLst>
              <a:ext uri="{FF2B5EF4-FFF2-40B4-BE49-F238E27FC236}">
                <a16:creationId xmlns:a16="http://schemas.microsoft.com/office/drawing/2014/main" id="{EF1BB4DD-7187-B467-21AF-2F5897741F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1808" y="3023077"/>
            <a:ext cx="6222950" cy="181937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1983AE4-A9FF-E4B1-02B7-8ACF10E55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5" y="89380"/>
            <a:ext cx="7729728" cy="1188720"/>
          </a:xfrm>
        </p:spPr>
        <p:txBody>
          <a:bodyPr/>
          <a:lstStyle/>
          <a:p>
            <a:r>
              <a:rPr lang="da-DK" dirty="0"/>
              <a:t>alkohol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D48EFF1-6D63-7607-47C0-574173AA4D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28" y="3026474"/>
            <a:ext cx="5908859" cy="3831526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FDE61F27-D51B-7E5D-BAD8-75C445722D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09081" y="3607136"/>
            <a:ext cx="6488098" cy="3217567"/>
          </a:xfrm>
          <a:prstGeom prst="rect">
            <a:avLst/>
          </a:prstGeom>
        </p:spPr>
      </p:pic>
      <p:sp>
        <p:nvSpPr>
          <p:cNvPr id="6" name="Hjælp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0F11BD0E-A225-C5AB-5F20-3BB8AB3FC145}"/>
              </a:ext>
            </a:extLst>
          </p:cNvPr>
          <p:cNvSpPr/>
          <p:nvPr/>
        </p:nvSpPr>
        <p:spPr>
          <a:xfrm>
            <a:off x="10809778" y="3732957"/>
            <a:ext cx="1233889" cy="806986"/>
          </a:xfrm>
          <a:prstGeom prst="actionButtonHelp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8183AE1-AF73-09A3-224B-B44EB5DB285B}"/>
              </a:ext>
            </a:extLst>
          </p:cNvPr>
          <p:cNvSpPr/>
          <p:nvPr/>
        </p:nvSpPr>
        <p:spPr>
          <a:xfrm>
            <a:off x="3292510" y="6136395"/>
            <a:ext cx="6488098" cy="66101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Adaptation: GABA receptorerne bliver mindre følsomme. Glutamatudskillelsen øges – dette kan give rystelser ved afvænning </a:t>
            </a:r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F761535E-2080-E96E-EDD0-6CF6248D72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528" y="1312825"/>
            <a:ext cx="12156651" cy="1710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412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1A36FB-FB32-442B-E84D-BDDAFC327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94467"/>
            <a:ext cx="7729728" cy="1188720"/>
          </a:xfrm>
        </p:spPr>
        <p:txBody>
          <a:bodyPr/>
          <a:lstStyle/>
          <a:p>
            <a:r>
              <a:rPr lang="da-DK" dirty="0"/>
              <a:t>nikotin</a:t>
            </a:r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8F9C32DB-3FB2-2B22-8E2A-D71EC064E4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98" y="1492018"/>
            <a:ext cx="12006804" cy="780060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C5F268FB-9B02-4FCA-F8EE-1CBDDE8486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598" y="2343934"/>
            <a:ext cx="3805976" cy="4514065"/>
          </a:xfrm>
          <a:prstGeom prst="rect">
            <a:avLst/>
          </a:prstGeom>
        </p:spPr>
      </p:pic>
      <p:pic>
        <p:nvPicPr>
          <p:cNvPr id="4" name="Billede 3">
            <a:extLst>
              <a:ext uri="{FF2B5EF4-FFF2-40B4-BE49-F238E27FC236}">
                <a16:creationId xmlns:a16="http://schemas.microsoft.com/office/drawing/2014/main" id="{065CE9C5-7C7C-AB6B-E0B8-9271B64F15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7331" y="2343933"/>
            <a:ext cx="5057730" cy="4514065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BE3AA332-98BC-4DCA-D806-9810C68084E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09868" y="2379738"/>
            <a:ext cx="8241604" cy="4087163"/>
          </a:xfrm>
          <a:prstGeom prst="rect">
            <a:avLst/>
          </a:prstGeom>
        </p:spPr>
      </p:pic>
      <p:sp>
        <p:nvSpPr>
          <p:cNvPr id="7" name="Hjælp 6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E0CF5C65-3936-7698-59DF-C7C206E3F394}"/>
              </a:ext>
            </a:extLst>
          </p:cNvPr>
          <p:cNvSpPr/>
          <p:nvPr/>
        </p:nvSpPr>
        <p:spPr>
          <a:xfrm>
            <a:off x="10763479" y="2540765"/>
            <a:ext cx="1233889" cy="806986"/>
          </a:xfrm>
          <a:prstGeom prst="actionButtonHelp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F6BFDAEC-989C-0B6B-D07F-D5A2BB2731AB}"/>
              </a:ext>
            </a:extLst>
          </p:cNvPr>
          <p:cNvSpPr/>
          <p:nvPr/>
        </p:nvSpPr>
        <p:spPr>
          <a:xfrm>
            <a:off x="3095740" y="6114361"/>
            <a:ext cx="5919321" cy="66101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Adaptation: der dannes flere receptorer, men de er mindre følsomme for nikotin, stadig følsomme overfor </a:t>
            </a:r>
            <a:r>
              <a:rPr lang="da-DK" dirty="0" err="1"/>
              <a:t>acetylcholin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11084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689CAC-4E00-4EC5-1A88-1E84048BE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2069"/>
            <a:ext cx="7729728" cy="1188720"/>
          </a:xfrm>
        </p:spPr>
        <p:txBody>
          <a:bodyPr/>
          <a:lstStyle/>
          <a:p>
            <a:r>
              <a:rPr lang="da-DK" dirty="0"/>
              <a:t>koffein</a:t>
            </a:r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C7D2B2C4-A94C-86CF-209D-CF02D639F2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85" y="3174505"/>
            <a:ext cx="8202170" cy="3591426"/>
          </a:xfrm>
          <a:prstGeom prst="rect">
            <a:avLst/>
          </a:prstGeom>
        </p:spPr>
      </p:pic>
      <p:pic>
        <p:nvPicPr>
          <p:cNvPr id="14" name="Billede 13">
            <a:extLst>
              <a:ext uri="{FF2B5EF4-FFF2-40B4-BE49-F238E27FC236}">
                <a16:creationId xmlns:a16="http://schemas.microsoft.com/office/drawing/2014/main" id="{817FB70E-E162-303A-3808-030D201E61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63395" y="3193557"/>
            <a:ext cx="2829320" cy="3572374"/>
          </a:xfrm>
          <a:prstGeom prst="rect">
            <a:avLst/>
          </a:prstGeom>
        </p:spPr>
      </p:pic>
      <p:pic>
        <p:nvPicPr>
          <p:cNvPr id="16" name="Billede 15">
            <a:extLst>
              <a:ext uri="{FF2B5EF4-FFF2-40B4-BE49-F238E27FC236}">
                <a16:creationId xmlns:a16="http://schemas.microsoft.com/office/drawing/2014/main" id="{C0AFFD8F-48C9-E927-75DC-E324635E91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786" y="1345544"/>
            <a:ext cx="12083923" cy="945963"/>
          </a:xfrm>
          <a:prstGeom prst="rect">
            <a:avLst/>
          </a:prstGeom>
        </p:spPr>
      </p:pic>
      <p:pic>
        <p:nvPicPr>
          <p:cNvPr id="11" name="Billede 10">
            <a:extLst>
              <a:ext uri="{FF2B5EF4-FFF2-40B4-BE49-F238E27FC236}">
                <a16:creationId xmlns:a16="http://schemas.microsoft.com/office/drawing/2014/main" id="{C92D209D-C0A2-3E60-6F95-CE2B645C02D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285" y="92069"/>
            <a:ext cx="6089977" cy="3020132"/>
          </a:xfrm>
          <a:prstGeom prst="rect">
            <a:avLst/>
          </a:prstGeom>
        </p:spPr>
      </p:pic>
      <p:sp>
        <p:nvSpPr>
          <p:cNvPr id="12" name="Hjælp 1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EF303C4D-57D4-CE7C-3273-2B3449DE329B}"/>
              </a:ext>
            </a:extLst>
          </p:cNvPr>
          <p:cNvSpPr/>
          <p:nvPr/>
        </p:nvSpPr>
        <p:spPr>
          <a:xfrm>
            <a:off x="4862111" y="201123"/>
            <a:ext cx="1233889" cy="806986"/>
          </a:xfrm>
          <a:prstGeom prst="actionButtonHelp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7297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72</TotalTime>
  <Words>265</Words>
  <Application>Microsoft Office PowerPoint</Application>
  <PresentationFormat>Widescreen</PresentationFormat>
  <Paragraphs>12</Paragraphs>
  <Slides>4</Slides>
  <Notes>3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8" baseType="lpstr">
      <vt:lpstr>Aptos</vt:lpstr>
      <vt:lpstr>Arial</vt:lpstr>
      <vt:lpstr>Gill Sans MT</vt:lpstr>
      <vt:lpstr>Pakke</vt:lpstr>
      <vt:lpstr>Alkohol, nikotin og koffein i nervesystemet</vt:lpstr>
      <vt:lpstr>alkohol</vt:lpstr>
      <vt:lpstr>nikotin</vt:lpstr>
      <vt:lpstr>koffein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Vigga Nørgaard Madsbøll</dc:creator>
  <cp:lastModifiedBy>Vigga Nørgaard Madsbøll</cp:lastModifiedBy>
  <cp:revision>1</cp:revision>
  <dcterms:created xsi:type="dcterms:W3CDTF">2026-03-17T07:53:07Z</dcterms:created>
  <dcterms:modified xsi:type="dcterms:W3CDTF">2026-03-17T09:05:14Z</dcterms:modified>
</cp:coreProperties>
</file>