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84E716-9E4C-C40E-997A-261E64FA9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A33518C-6B87-EC92-CD44-1D6306EE03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988D920-7BF9-7B91-7684-59CA9605A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77200-57C5-4450-B7C2-02B5E4A38638}" type="datetimeFigureOut">
              <a:rPr lang="da-DK" smtClean="0"/>
              <a:t>16-03-2026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E1F7762-40E2-5FFB-129B-E7366D92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EC654B9-9B27-A9C5-3E35-34EBA59B4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FD64-CC54-43DE-8C15-A11FA63D36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2706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786E56-CB73-2BA3-B556-16882A0BD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6C43E69-1B27-5BEE-4504-F82274BC38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4C7170B-0B2C-0B8E-1635-C0A636E6E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77200-57C5-4450-B7C2-02B5E4A38638}" type="datetimeFigureOut">
              <a:rPr lang="da-DK" smtClean="0"/>
              <a:t>16-03-2026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18F7D13-B3D8-998B-6278-6990B14C3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045DCAB-ED8F-CAB1-3E4B-F01437159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FD64-CC54-43DE-8C15-A11FA63D36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26997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53E3B55-0041-C5ED-AFC0-92935E0978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57D0000-8C1D-DBFD-05DC-E9D0801361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C193C55-E0C5-9371-A36E-1E23554DF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77200-57C5-4450-B7C2-02B5E4A38638}" type="datetimeFigureOut">
              <a:rPr lang="da-DK" smtClean="0"/>
              <a:t>16-03-2026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43EBD92-8BAB-17F8-AFC2-5DDC7C390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47E06D7-7CC3-DB97-EA5C-1B7896CEA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FD64-CC54-43DE-8C15-A11FA63D36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8764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9BECCC-6465-70EF-5B51-6CAB7A2BC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C3B729-C8DB-94C4-2DDD-A5BCC3121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796F9CA-E3AB-3537-B99B-5E51C3850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77200-57C5-4450-B7C2-02B5E4A38638}" type="datetimeFigureOut">
              <a:rPr lang="da-DK" smtClean="0"/>
              <a:t>16-03-2026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537BFFD-97A0-4970-33C8-9A951CAE5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8A025AE-45A9-0F8D-03F7-1E58049A6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FD64-CC54-43DE-8C15-A11FA63D36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7033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6DCDE2-DF22-EA4D-2524-B6FC0B0FC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595EFA8-D13B-8713-BDE4-381AADBDA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CFD96DD-FE45-B10E-6CFF-ED1427383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77200-57C5-4450-B7C2-02B5E4A38638}" type="datetimeFigureOut">
              <a:rPr lang="da-DK" smtClean="0"/>
              <a:t>16-03-2026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BA7133C-1DB2-C067-6C9E-870962E62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8A6BAEF-7D9D-9F4B-0119-FB218DCC5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FD64-CC54-43DE-8C15-A11FA63D36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4234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F36193-0962-1C87-B304-35CF2CD9E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878FAFA-594C-3504-50D1-2B9F7EEE3D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878C528-BF91-CCEE-E2E6-972FCBDC71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5C330E5-8306-C064-DFB9-7D8D9A21A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77200-57C5-4450-B7C2-02B5E4A38638}" type="datetimeFigureOut">
              <a:rPr lang="da-DK" smtClean="0"/>
              <a:t>16-03-2026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8A56EAC-5209-464B-6D24-CD3C76ECC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20A1027-6525-561B-B88D-224A07B35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FD64-CC54-43DE-8C15-A11FA63D36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9736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4BE13B-C052-D8C8-951F-C15217991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E56E1AD-C848-0BBE-8735-A1C77FF36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370EB26-A169-C3F4-1978-2DAE0A0C72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A18E44B-8E03-F60B-53B9-B8CDC38D3B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E8A48F5-9C13-5DC7-B5CE-C6CD71C861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A37B589-DB7E-D41F-6A8A-DCF741BBE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77200-57C5-4450-B7C2-02B5E4A38638}" type="datetimeFigureOut">
              <a:rPr lang="da-DK" smtClean="0"/>
              <a:t>16-03-2026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DA7AA9E5-E5AE-94AC-C28E-DEBC55862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68EAD59-4AD7-0C63-3744-C0740B456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FD64-CC54-43DE-8C15-A11FA63D36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47073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12437A-6522-BF12-81A9-CB57E4793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BF869D2-F3F6-7F59-862A-F819C9681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77200-57C5-4450-B7C2-02B5E4A38638}" type="datetimeFigureOut">
              <a:rPr lang="da-DK" smtClean="0"/>
              <a:t>16-03-2026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267F05B-E6C4-543F-F1B9-1EAA813B1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5661E16-20F6-FE41-FF36-0E1012883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FD64-CC54-43DE-8C15-A11FA63D36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7222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D069552-D367-4FA1-86CB-B29D7AC72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77200-57C5-4450-B7C2-02B5E4A38638}" type="datetimeFigureOut">
              <a:rPr lang="da-DK" smtClean="0"/>
              <a:t>16-03-2026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A968202-E1A1-4013-8E98-BDA8E8AFD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8736557-0E46-25A3-BA5D-F724DE819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FD64-CC54-43DE-8C15-A11FA63D36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718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5F949D-F4C6-14CD-A24C-363AC4A69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3311D5A-1B11-FE02-DA87-C6C309692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D4B4956-2F3D-D9C3-22C9-1BD170A7C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18B60E-652D-98CE-C462-978AB1551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77200-57C5-4450-B7C2-02B5E4A38638}" type="datetimeFigureOut">
              <a:rPr lang="da-DK" smtClean="0"/>
              <a:t>16-03-2026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E0CCCC3-1F94-B8D9-B4D8-1801A3941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F958FAA-900E-0129-D63B-4D1FB9B2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FD64-CC54-43DE-8C15-A11FA63D36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82347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2BC281-DB1E-9D64-2937-314FC03E4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1CB3B2A6-A358-48B2-1EA8-533EB8AB41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A4AE885-E515-703E-7705-3CEB32E6C6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C4B072B-D286-AD18-59E3-85BE2C91C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77200-57C5-4450-B7C2-02B5E4A38638}" type="datetimeFigureOut">
              <a:rPr lang="da-DK" smtClean="0"/>
              <a:t>16-03-2026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800D1A8-7A28-140D-4675-DED8E0A78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FCAF2F5-F553-E290-E334-15A7C9246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1FD64-CC54-43DE-8C15-A11FA63D36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1502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8604A09-4DCC-B302-3EF7-49A055755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6665EF3-2845-27BB-00EB-2E700FF36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18E047D-4F7A-0C23-A678-D60A181F76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B77200-57C5-4450-B7C2-02B5E4A38638}" type="datetimeFigureOut">
              <a:rPr lang="da-DK" smtClean="0"/>
              <a:t>16-03-2026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27F8078-3306-5ED5-787B-84AE55AA99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D43B24D-ACDB-2B7D-B0D6-BB983EEB0C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A1FD64-CC54-43DE-8C15-A11FA63D36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1679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44D112-AA3E-8424-2DBD-4546C6D45F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Status på dansk økonomi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A33F999-8A8E-42E6-259C-65D64D1630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7846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2507A0-ECD5-2962-9675-C7DAF3892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Balance på betalingsbalancen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B0A4A5A-5940-7647-80E8-9CE5BA269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Et regnskab over et lands økonomiske transaktioner med udlandet (import og eksport)</a:t>
            </a:r>
          </a:p>
          <a:p>
            <a:r>
              <a:rPr lang="da-DK" dirty="0"/>
              <a:t>Opgørelsen dækker både den offentlige sektor, virksomhederne og husholdningerne. </a:t>
            </a:r>
          </a:p>
          <a:p>
            <a:r>
              <a:rPr lang="da-DK" dirty="0"/>
              <a:t>Deles op i de løbende poster og kapitalposterne</a:t>
            </a:r>
          </a:p>
          <a:p>
            <a:pPr lvl="1"/>
            <a:r>
              <a:rPr lang="da-DK" dirty="0"/>
              <a:t>Løbende poster:</a:t>
            </a:r>
          </a:p>
          <a:p>
            <a:pPr lvl="2"/>
            <a:r>
              <a:rPr lang="da-DK" dirty="0"/>
              <a:t>Handelsbalancen - varehandel</a:t>
            </a:r>
          </a:p>
          <a:p>
            <a:pPr lvl="2"/>
            <a:r>
              <a:rPr lang="da-DK" dirty="0"/>
              <a:t>Tjenestebalancen - Tjenester</a:t>
            </a:r>
          </a:p>
          <a:p>
            <a:pPr lvl="2"/>
            <a:r>
              <a:rPr lang="da-DK" dirty="0"/>
              <a:t>Overførselsbalancen – kapitalbevægelser fx til og fra EU</a:t>
            </a:r>
          </a:p>
          <a:p>
            <a:pPr lvl="1"/>
            <a:r>
              <a:rPr lang="da-DK" dirty="0"/>
              <a:t>Kapitalposterne:</a:t>
            </a:r>
          </a:p>
          <a:p>
            <a:pPr lvl="2"/>
            <a:r>
              <a:rPr lang="da-DK" dirty="0"/>
              <a:t>Viser, hvordan et løbende overskud anvendes/et underskud finansieres.</a:t>
            </a:r>
          </a:p>
          <a:p>
            <a:pPr lvl="2"/>
            <a:r>
              <a:rPr lang="da-DK" dirty="0"/>
              <a:t>Viser Danmarks samlede stilling i forhold til udlandet.</a:t>
            </a:r>
          </a:p>
        </p:txBody>
      </p:sp>
    </p:spTree>
    <p:extLst>
      <p:ext uri="{BB962C8B-B14F-4D97-AF65-F5344CB8AC3E}">
        <p14:creationId xmlns:p14="http://schemas.microsoft.com/office/powerpoint/2010/main" val="1346309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B28348-3604-1AB1-E376-780F98C39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 økonomiske 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1AD86C3-666D-DC8D-9AEA-614DC3EAF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 økonomiske mål kan forstærke hinanden</a:t>
            </a:r>
          </a:p>
          <a:p>
            <a:pPr lvl="1"/>
            <a:r>
              <a:rPr lang="da-DK" dirty="0"/>
              <a:t>For eksempel kan økonomisk vækst påvirke beskæftigelsen positivt, fordi der er efterspørgsel på arbejdskraft.</a:t>
            </a:r>
          </a:p>
          <a:p>
            <a:r>
              <a:rPr lang="da-DK" dirty="0"/>
              <a:t>De økonomiske mål kan også påvirke hinanden negativt</a:t>
            </a:r>
          </a:p>
        </p:txBody>
      </p:sp>
    </p:spTree>
    <p:extLst>
      <p:ext uri="{BB962C8B-B14F-4D97-AF65-F5344CB8AC3E}">
        <p14:creationId xmlns:p14="http://schemas.microsoft.com/office/powerpoint/2010/main" val="986399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BD1AFD-5D2E-E6CC-9F39-09180C4CB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Målkonflikter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ED0A3A-531A-4597-A2DE-F7143BA2F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Målkonflikter er, når bestræbelsen på at opfylde et mål sker på bekostning af et eller flere andre mål.</a:t>
            </a:r>
          </a:p>
          <a:p>
            <a:r>
              <a:rPr lang="da-DK" dirty="0"/>
              <a:t>En modstrid mellem de økonomiske mål tyder på, at der ikke findes én rigtig økonomisk politik.</a:t>
            </a:r>
          </a:p>
          <a:p>
            <a:pPr lvl="1"/>
            <a:r>
              <a:rPr lang="da-DK" dirty="0"/>
              <a:t>Det hele handler om prioriteringer.</a:t>
            </a:r>
          </a:p>
          <a:p>
            <a:pPr lvl="1"/>
            <a:r>
              <a:rPr lang="da-DK" dirty="0"/>
              <a:t>Ideologi spiller ind.</a:t>
            </a:r>
          </a:p>
          <a:p>
            <a:r>
              <a:rPr lang="da-DK" dirty="0"/>
              <a:t>Hvorfor kan følgende mål lede til konflikter?</a:t>
            </a:r>
          </a:p>
          <a:p>
            <a:pPr lvl="1"/>
            <a:r>
              <a:rPr lang="da-DK" dirty="0"/>
              <a:t>Bæredygtig udvikling og økonomisk vækst?</a:t>
            </a:r>
          </a:p>
          <a:p>
            <a:pPr lvl="1"/>
            <a:r>
              <a:rPr lang="da-DK" dirty="0"/>
              <a:t>Høj beskæftigelse/lav arbejdsløshed og lav inflation</a:t>
            </a:r>
          </a:p>
        </p:txBody>
      </p:sp>
    </p:spTree>
    <p:extLst>
      <p:ext uri="{BB962C8B-B14F-4D97-AF65-F5344CB8AC3E}">
        <p14:creationId xmlns:p14="http://schemas.microsoft.com/office/powerpoint/2010/main" val="2591493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8CC8C2-9DFB-C4AA-0E24-AB8974016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står det til med vores økonomi?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B26D372-DCC6-4575-B58F-82F55A3B5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Læs pdf’en, der er linket til på Lectio.</a:t>
            </a:r>
          </a:p>
          <a:p>
            <a:pPr lvl="1"/>
            <a:r>
              <a:rPr lang="da-DK" dirty="0"/>
              <a:t>Skriv noter til følgende og sæt herefter en post-it på den rigtige væg når:</a:t>
            </a:r>
          </a:p>
          <a:p>
            <a:pPr lvl="2"/>
            <a:r>
              <a:rPr lang="da-DK" dirty="0"/>
              <a:t>Der nævnes et økonomisk mål</a:t>
            </a:r>
          </a:p>
          <a:p>
            <a:pPr lvl="2"/>
            <a:r>
              <a:rPr lang="da-DK" dirty="0"/>
              <a:t>Når der nævnes positive tegn ved dansk økonomi</a:t>
            </a:r>
          </a:p>
          <a:p>
            <a:pPr lvl="2"/>
            <a:r>
              <a:rPr lang="da-DK" dirty="0"/>
              <a:t>Når der nævnes negative tegn ved dansk økonomi</a:t>
            </a:r>
          </a:p>
          <a:p>
            <a:r>
              <a:rPr lang="da-DK" dirty="0"/>
              <a:t>Fælles opsamling</a:t>
            </a:r>
          </a:p>
        </p:txBody>
      </p:sp>
    </p:spTree>
    <p:extLst>
      <p:ext uri="{BB962C8B-B14F-4D97-AF65-F5344CB8AC3E}">
        <p14:creationId xmlns:p14="http://schemas.microsoft.com/office/powerpoint/2010/main" val="351543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FA8201-39E0-EF50-293A-56997A97D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program	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0D0CB9-C743-1304-BA83-F614FDC01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Økonomisk mål</a:t>
            </a:r>
          </a:p>
          <a:p>
            <a:r>
              <a:rPr lang="da-DK" dirty="0"/>
              <a:t>Målenes gensidige påvirkning på hinanden</a:t>
            </a:r>
          </a:p>
          <a:p>
            <a:r>
              <a:rPr lang="da-DK" dirty="0"/>
              <a:t>Hvad er status på dansk økonomi lige nu?</a:t>
            </a:r>
          </a:p>
        </p:txBody>
      </p:sp>
    </p:spTree>
    <p:extLst>
      <p:ext uri="{BB962C8B-B14F-4D97-AF65-F5344CB8AC3E}">
        <p14:creationId xmlns:p14="http://schemas.microsoft.com/office/powerpoint/2010/main" val="1857571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57551D-0427-FF2C-2506-80CA2E677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Økonomiske 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243EC7-D2F8-9F2A-3685-F2F61CD35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Økonomisk vækst</a:t>
            </a:r>
          </a:p>
          <a:p>
            <a:r>
              <a:rPr lang="da-DK" dirty="0"/>
              <a:t>Bæredygtig udvikling</a:t>
            </a:r>
          </a:p>
          <a:p>
            <a:r>
              <a:rPr lang="da-DK" dirty="0"/>
              <a:t>Lav arbejdsløshed og høj beskæftigelse</a:t>
            </a:r>
          </a:p>
          <a:p>
            <a:r>
              <a:rPr lang="da-DK" dirty="0"/>
              <a:t>Balance på de offentlige finanser</a:t>
            </a:r>
          </a:p>
          <a:p>
            <a:r>
              <a:rPr lang="da-DK" dirty="0"/>
              <a:t>En ligelig fordeling af velstanden</a:t>
            </a:r>
          </a:p>
          <a:p>
            <a:r>
              <a:rPr lang="da-DK" dirty="0"/>
              <a:t>Stabil inflation</a:t>
            </a:r>
          </a:p>
          <a:p>
            <a:r>
              <a:rPr lang="da-DK" dirty="0"/>
              <a:t>Balance på betalingsbalancen</a:t>
            </a:r>
          </a:p>
        </p:txBody>
      </p:sp>
    </p:spTree>
    <p:extLst>
      <p:ext uri="{BB962C8B-B14F-4D97-AF65-F5344CB8AC3E}">
        <p14:creationId xmlns:p14="http://schemas.microsoft.com/office/powerpoint/2010/main" val="1086604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62B369-BACC-EC2D-AC01-6675F6E08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Økonomisk vækst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4926B51-302C-86A2-A048-AB4085C27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Hvad er økonomisk vækst?</a:t>
            </a:r>
          </a:p>
          <a:p>
            <a:r>
              <a:rPr lang="da-DK" dirty="0"/>
              <a:t>En stigning i den samlede indkomst og produktion af landet.</a:t>
            </a:r>
          </a:p>
          <a:p>
            <a:r>
              <a:rPr lang="da-DK" dirty="0"/>
              <a:t>Væksten måles med BNP</a:t>
            </a:r>
          </a:p>
          <a:p>
            <a:pPr lvl="1"/>
            <a:r>
              <a:rPr lang="da-DK" dirty="0"/>
              <a:t>Samfundets samlede produktion – både produktionen af varer og serviceydelser. </a:t>
            </a:r>
          </a:p>
          <a:p>
            <a:r>
              <a:rPr lang="da-DK" dirty="0"/>
              <a:t>Hvorfor er økonomisk vækst vigtigt for Danmark?</a:t>
            </a:r>
          </a:p>
          <a:p>
            <a:r>
              <a:rPr lang="da-DK" dirty="0"/>
              <a:t>Anvendelsen af BNP kan kritiseres:</a:t>
            </a:r>
          </a:p>
          <a:p>
            <a:pPr lvl="1"/>
            <a:r>
              <a:rPr lang="da-DK" dirty="0"/>
              <a:t>Den skjuler spredningen mellem indbyggere – en mand kan eje det hele.</a:t>
            </a:r>
          </a:p>
          <a:p>
            <a:pPr lvl="1"/>
            <a:r>
              <a:rPr lang="da-DK" dirty="0"/>
              <a:t>Fanger ikke værdien af arbejde, hvis der ikke foregår en transaktion af penge.</a:t>
            </a:r>
          </a:p>
          <a:p>
            <a:pPr lvl="1"/>
            <a:r>
              <a:rPr lang="da-DK" dirty="0"/>
              <a:t>Medregner ikke immaterielle værdier som fritid, lykke, miljø osv.</a:t>
            </a:r>
          </a:p>
        </p:txBody>
      </p:sp>
    </p:spTree>
    <p:extLst>
      <p:ext uri="{BB962C8B-B14F-4D97-AF65-F5344CB8AC3E}">
        <p14:creationId xmlns:p14="http://schemas.microsoft.com/office/powerpoint/2010/main" val="75919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144C9F-3016-F71E-0809-94561593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Bæredygtig udvikling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2DE7307-D8ED-C72F-ABE3-D1825EF6A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er bæredygtig udvikling?</a:t>
            </a:r>
          </a:p>
          <a:p>
            <a:r>
              <a:rPr lang="da-DK" dirty="0"/>
              <a:t>Defineres som ”</a:t>
            </a:r>
            <a:r>
              <a:rPr lang="da-DK" i="1" dirty="0"/>
              <a:t>økonomisk vækst, der opfylder den nutidige generations behov, uden at senere generationer fratages muligheden for at opfylde deres behov</a:t>
            </a:r>
            <a:r>
              <a:rPr lang="da-DK" dirty="0"/>
              <a:t>”</a:t>
            </a:r>
          </a:p>
          <a:p>
            <a:r>
              <a:rPr lang="da-DK" b="1" dirty="0"/>
              <a:t>Den ægte bæredygtighed </a:t>
            </a:r>
            <a:r>
              <a:rPr lang="da-DK" dirty="0"/>
              <a:t>– Den samlede formue, når der tages højde for forbruget af naturens ressourcer. </a:t>
            </a:r>
          </a:p>
          <a:p>
            <a:r>
              <a:rPr lang="da-DK" dirty="0"/>
              <a:t>Hvad viser figur 7.7 på side 227 i pdf’en?</a:t>
            </a:r>
          </a:p>
          <a:p>
            <a:pPr lvl="1"/>
            <a:r>
              <a:rPr lang="da-DK" dirty="0"/>
              <a:t>Den danske ægte opsparing er samlet set positiv, men vi halter efter ved vores slid ved naturen. </a:t>
            </a:r>
          </a:p>
        </p:txBody>
      </p:sp>
    </p:spTree>
    <p:extLst>
      <p:ext uri="{BB962C8B-B14F-4D97-AF65-F5344CB8AC3E}">
        <p14:creationId xmlns:p14="http://schemas.microsoft.com/office/powerpoint/2010/main" val="1435886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58D56D-A39D-B1C2-2B5C-372BBDCB4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Lav arbejdsløshed/høj beskæftigelse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E05A1B-01AC-9C94-8AE0-0C263FC39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5874"/>
            <a:ext cx="10515600" cy="5229725"/>
          </a:xfrm>
        </p:spPr>
        <p:txBody>
          <a:bodyPr>
            <a:normAutofit fontScale="92500"/>
          </a:bodyPr>
          <a:lstStyle/>
          <a:p>
            <a:r>
              <a:rPr lang="da-DK" dirty="0"/>
              <a:t>Arbejdsløshed er antallet af ledige ift. den samlede arbejdsstyrke mellem 16-66 år. </a:t>
            </a:r>
          </a:p>
          <a:p>
            <a:r>
              <a:rPr lang="da-DK" dirty="0"/>
              <a:t>Hvorfor ønsker man lav arbejdsløshed/høj beskæftigelse?</a:t>
            </a:r>
          </a:p>
          <a:p>
            <a:pPr lvl="1"/>
            <a:r>
              <a:rPr lang="da-DK" dirty="0"/>
              <a:t>Højere produktion</a:t>
            </a:r>
          </a:p>
          <a:p>
            <a:pPr lvl="1"/>
            <a:r>
              <a:rPr lang="da-DK" dirty="0"/>
              <a:t>Arbejdsløse er en omkostning for staten</a:t>
            </a:r>
          </a:p>
          <a:p>
            <a:pPr lvl="1"/>
            <a:r>
              <a:rPr lang="da-DK" dirty="0"/>
              <a:t>Arbejdsløshed kan føre til psykiske konsekvenser</a:t>
            </a:r>
          </a:p>
          <a:p>
            <a:r>
              <a:rPr lang="da-DK" dirty="0"/>
              <a:t>Hvilke arbejdsløshedsformer er der?</a:t>
            </a:r>
          </a:p>
          <a:p>
            <a:pPr lvl="1"/>
            <a:r>
              <a:rPr lang="da-DK" dirty="0"/>
              <a:t>Konjunkturarbejdsløshed – skabt af lavkonjunkturer – fald i efterspørgslen.</a:t>
            </a:r>
          </a:p>
          <a:p>
            <a:pPr lvl="1"/>
            <a:r>
              <a:rPr lang="da-DK" dirty="0"/>
              <a:t>Strukturarbejdsløshed – et mismatch mellem den ledige arbejdskraft og virksomhedernes efterspørgsel.</a:t>
            </a:r>
          </a:p>
          <a:p>
            <a:pPr lvl="1"/>
            <a:r>
              <a:rPr lang="da-DK" dirty="0"/>
              <a:t>Friktionsarbejdsløshed – nyuddannede, folk der befinder sig mellem to jobs osv. </a:t>
            </a:r>
          </a:p>
          <a:p>
            <a:pPr lvl="1"/>
            <a:r>
              <a:rPr lang="da-DK" dirty="0"/>
              <a:t>Sæsonarbejdsløshed – arbejdsløshed der skyldes vejrforholdene (medarbejdere i Fårup Sommerland).</a:t>
            </a:r>
          </a:p>
        </p:txBody>
      </p:sp>
    </p:spTree>
    <p:extLst>
      <p:ext uri="{BB962C8B-B14F-4D97-AF65-F5344CB8AC3E}">
        <p14:creationId xmlns:p14="http://schemas.microsoft.com/office/powerpoint/2010/main" val="3511852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9A5C60-6B36-74DA-63AD-A192493D4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Balance på de offentlige finanser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27F8369-0712-1184-9B3B-8DE639D4D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Den offentlige sektors indtægter og udgifter.</a:t>
            </a:r>
          </a:p>
          <a:p>
            <a:r>
              <a:rPr lang="da-DK" dirty="0"/>
              <a:t>Den offentlige balance udtrykker nettooverskuddet/nettounderskuddet på de offentlige finanser  - dvs. indtægter fratrukket udgifter.</a:t>
            </a:r>
          </a:p>
          <a:p>
            <a:r>
              <a:rPr lang="da-DK" dirty="0"/>
              <a:t>Der må ikke være for meget statsgæld.  </a:t>
            </a:r>
          </a:p>
        </p:txBody>
      </p:sp>
    </p:spTree>
    <p:extLst>
      <p:ext uri="{BB962C8B-B14F-4D97-AF65-F5344CB8AC3E}">
        <p14:creationId xmlns:p14="http://schemas.microsoft.com/office/powerpoint/2010/main" val="459864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930E70-01F8-108D-7627-E9B0A1037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Lige fordeling af indkomsterne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0F46738-3C52-27B8-CEA1-BFD051706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En lige fordeling af velstanden er et politisk ønske. </a:t>
            </a:r>
          </a:p>
          <a:p>
            <a:r>
              <a:rPr lang="da-DK" dirty="0"/>
              <a:t>De socialistiske partier ønsker en mere lige fordeling af indkomsterne. </a:t>
            </a:r>
          </a:p>
          <a:p>
            <a:r>
              <a:rPr lang="da-DK" dirty="0"/>
              <a:t>Alle er dog enige om, at udligne store sociale forskelle i samfundet, da lande med stor ulighed har mindre vækst end andre lande med mindre ulighed.</a:t>
            </a:r>
          </a:p>
          <a:p>
            <a:r>
              <a:rPr lang="da-DK" dirty="0"/>
              <a:t>Gini-koefficienten som måler indkomstfordelingen i et land.</a:t>
            </a:r>
          </a:p>
          <a:p>
            <a:pPr lvl="1"/>
            <a:r>
              <a:rPr lang="da-DK" dirty="0"/>
              <a:t>Jo tættere på 0 – mere lighed.</a:t>
            </a:r>
          </a:p>
          <a:p>
            <a:pPr lvl="1"/>
            <a:r>
              <a:rPr lang="da-DK" dirty="0"/>
              <a:t>Jo tættere på 1 – mere ulighed.</a:t>
            </a:r>
          </a:p>
        </p:txBody>
      </p:sp>
    </p:spTree>
    <p:extLst>
      <p:ext uri="{BB962C8B-B14F-4D97-AF65-F5344CB8AC3E}">
        <p14:creationId xmlns:p14="http://schemas.microsoft.com/office/powerpoint/2010/main" val="2134732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46DC36-E5E7-3B1A-F12F-1A819DC6B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Stabil inflation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34015F-BA9A-68C8-388F-6C17A02E6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lnSpcReduction="10000"/>
          </a:bodyPr>
          <a:lstStyle/>
          <a:p>
            <a:r>
              <a:rPr lang="da-DK" dirty="0"/>
              <a:t>Hvad er inflation?</a:t>
            </a:r>
          </a:p>
          <a:p>
            <a:r>
              <a:rPr lang="da-DK" dirty="0"/>
              <a:t>Vedvarende prisstigninger i samfundet. </a:t>
            </a:r>
          </a:p>
          <a:p>
            <a:r>
              <a:rPr lang="da-DK" dirty="0"/>
              <a:t>Der ønskes en lav stabil inflation (mellem 1,5-2 procent)</a:t>
            </a:r>
          </a:p>
          <a:p>
            <a:r>
              <a:rPr lang="da-DK" dirty="0"/>
              <a:t>Inflationen må hverken være for høj eller lav:</a:t>
            </a:r>
          </a:p>
          <a:p>
            <a:pPr lvl="1"/>
            <a:r>
              <a:rPr lang="da-DK" dirty="0"/>
              <a:t>Uforudsigelighed – skaber usikkerhed blandt forbrugerne og virksomhederne – konsekvensen er en faldende økonomisk aktivitet.</a:t>
            </a:r>
          </a:p>
          <a:p>
            <a:pPr lvl="1"/>
            <a:r>
              <a:rPr lang="da-DK" dirty="0"/>
              <a:t>For høj inflation – udhuling af købekraft, risiko for løn-pris-spiral, hvor arbejdstagere kræver højere løn, virksomheder øger priserne og så starter vi forfra – det skaber en ond cirkel. Opsparingerne bliver mindre værd.</a:t>
            </a:r>
          </a:p>
          <a:p>
            <a:pPr lvl="1"/>
            <a:r>
              <a:rPr lang="da-DK" dirty="0"/>
              <a:t>For lav inflation – udskudt forbrug, virksomhedernes profit presses, stigende gældsbyrde osv. </a:t>
            </a:r>
          </a:p>
          <a:p>
            <a:r>
              <a:rPr lang="da-DK" dirty="0"/>
              <a:t>Årsager til inflation kan findes på side 232-233 i pdf’en. </a:t>
            </a:r>
          </a:p>
          <a:p>
            <a:pPr lvl="1"/>
            <a:endParaRPr lang="da-DK" dirty="0"/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9409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772</Words>
  <Application>Microsoft Office PowerPoint</Application>
  <PresentationFormat>Widescreen</PresentationFormat>
  <Paragraphs>90</Paragraphs>
  <Slides>13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Office-tema</vt:lpstr>
      <vt:lpstr>Status på dansk økonomi</vt:lpstr>
      <vt:lpstr>Dagens program </vt:lpstr>
      <vt:lpstr>Økonomiske mål</vt:lpstr>
      <vt:lpstr>Økonomisk vækst</vt:lpstr>
      <vt:lpstr>Bæredygtig udvikling</vt:lpstr>
      <vt:lpstr>Lav arbejdsløshed/høj beskæftigelse</vt:lpstr>
      <vt:lpstr>Balance på de offentlige finanser</vt:lpstr>
      <vt:lpstr>Lige fordeling af indkomsterne</vt:lpstr>
      <vt:lpstr>Stabil inflation</vt:lpstr>
      <vt:lpstr>Balance på betalingsbalancen</vt:lpstr>
      <vt:lpstr>De økonomiske mål</vt:lpstr>
      <vt:lpstr>Målkonflikter</vt:lpstr>
      <vt:lpstr>Hvordan står det til med vores økonomi?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Natasja Droob</dc:creator>
  <cp:lastModifiedBy>Natasja Droob</cp:lastModifiedBy>
  <cp:revision>1</cp:revision>
  <dcterms:created xsi:type="dcterms:W3CDTF">2026-03-16T12:46:33Z</dcterms:created>
  <dcterms:modified xsi:type="dcterms:W3CDTF">2026-03-16T13:55:57Z</dcterms:modified>
</cp:coreProperties>
</file>